
<file path=[Content_Types].xml><?xml version="1.0" encoding="utf-8"?>
<Types xmlns="http://schemas.openxmlformats.org/package/2006/content-types">
  <Default Extension="png" ContentType="image/png"/>
  <Default Extension="svg" ContentType="image/svg+xml"/>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9"/>
  </p:notesMasterIdLst>
  <p:sldIdLst>
    <p:sldId id="256" r:id="rId2"/>
    <p:sldId id="298" r:id="rId3"/>
    <p:sldId id="369" r:id="rId4"/>
    <p:sldId id="382" r:id="rId5"/>
    <p:sldId id="383" r:id="rId6"/>
    <p:sldId id="384" r:id="rId7"/>
    <p:sldId id="385" r:id="rId8"/>
    <p:sldId id="400" r:id="rId9"/>
    <p:sldId id="387" r:id="rId10"/>
    <p:sldId id="388" r:id="rId11"/>
    <p:sldId id="389" r:id="rId12"/>
    <p:sldId id="392" r:id="rId13"/>
    <p:sldId id="390" r:id="rId14"/>
    <p:sldId id="401" r:id="rId15"/>
    <p:sldId id="391" r:id="rId16"/>
    <p:sldId id="393" r:id="rId17"/>
    <p:sldId id="394" r:id="rId18"/>
    <p:sldId id="395" r:id="rId19"/>
    <p:sldId id="396" r:id="rId20"/>
    <p:sldId id="397" r:id="rId21"/>
    <p:sldId id="398" r:id="rId22"/>
    <p:sldId id="399" r:id="rId23"/>
    <p:sldId id="402" r:id="rId24"/>
    <p:sldId id="403" r:id="rId25"/>
    <p:sldId id="404" r:id="rId26"/>
    <p:sldId id="405" r:id="rId27"/>
    <p:sldId id="406" r:id="rId28"/>
    <p:sldId id="407" r:id="rId29"/>
    <p:sldId id="408" r:id="rId30"/>
    <p:sldId id="409" r:id="rId31"/>
    <p:sldId id="410" r:id="rId32"/>
    <p:sldId id="411" r:id="rId33"/>
    <p:sldId id="412" r:id="rId34"/>
    <p:sldId id="413" r:id="rId35"/>
    <p:sldId id="414" r:id="rId36"/>
    <p:sldId id="415" r:id="rId37"/>
    <p:sldId id="416" r:id="rId38"/>
    <p:sldId id="417" r:id="rId39"/>
    <p:sldId id="418" r:id="rId40"/>
    <p:sldId id="419" r:id="rId41"/>
    <p:sldId id="420" r:id="rId42"/>
    <p:sldId id="421" r:id="rId43"/>
    <p:sldId id="422" r:id="rId44"/>
    <p:sldId id="423" r:id="rId45"/>
    <p:sldId id="424" r:id="rId46"/>
    <p:sldId id="379" r:id="rId47"/>
    <p:sldId id="346" r:id="rId4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10800"/>
    <a:srgbClr val="00797C"/>
    <a:srgbClr val="D24107"/>
    <a:srgbClr val="7BAA38"/>
    <a:srgbClr val="4672C4"/>
    <a:srgbClr val="C1C6C8"/>
    <a:srgbClr val="002554"/>
    <a:srgbClr val="00787B"/>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19" autoAdjust="0"/>
    <p:restoredTop sz="89166" autoAdjust="0"/>
  </p:normalViewPr>
  <p:slideViewPr>
    <p:cSldViewPr>
      <p:cViewPr varScale="1">
        <p:scale>
          <a:sx n="163" d="100"/>
          <a:sy n="163" d="100"/>
        </p:scale>
        <p:origin x="665" y="171"/>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image" Target="../media/image4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D9C09A-D5F6-493F-81AA-094DE5F33DF3}" type="datetimeFigureOut">
              <a:rPr lang="zh-CN" altLang="en-US" smtClean="0"/>
              <a:t>2023/9/28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2B34BE-9896-4FE0-933A-1E2A80AC7A37}" type="slidenum">
              <a:rPr lang="zh-CN" altLang="en-US" smtClean="0"/>
              <a:t>‹#›</a:t>
            </a:fld>
            <a:endParaRPr lang="zh-CN" altLang="en-US"/>
          </a:p>
        </p:txBody>
      </p:sp>
    </p:spTree>
    <p:extLst>
      <p:ext uri="{BB962C8B-B14F-4D97-AF65-F5344CB8AC3E}">
        <p14:creationId xmlns:p14="http://schemas.microsoft.com/office/powerpoint/2010/main" val="794058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a:t>
            </a:fld>
            <a:endParaRPr lang="zh-CN" altLang="en-US"/>
          </a:p>
        </p:txBody>
      </p:sp>
    </p:spTree>
    <p:extLst>
      <p:ext uri="{BB962C8B-B14F-4D97-AF65-F5344CB8AC3E}">
        <p14:creationId xmlns:p14="http://schemas.microsoft.com/office/powerpoint/2010/main" val="1314157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2</a:t>
            </a:fld>
            <a:endParaRPr lang="zh-CN" altLang="en-US"/>
          </a:p>
        </p:txBody>
      </p:sp>
    </p:spTree>
    <p:extLst>
      <p:ext uri="{BB962C8B-B14F-4D97-AF65-F5344CB8AC3E}">
        <p14:creationId xmlns:p14="http://schemas.microsoft.com/office/powerpoint/2010/main" val="3058683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3</a:t>
            </a:fld>
            <a:endParaRPr lang="zh-CN" altLang="en-US"/>
          </a:p>
        </p:txBody>
      </p:sp>
    </p:spTree>
    <p:extLst>
      <p:ext uri="{BB962C8B-B14F-4D97-AF65-F5344CB8AC3E}">
        <p14:creationId xmlns:p14="http://schemas.microsoft.com/office/powerpoint/2010/main" val="763703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4</a:t>
            </a:fld>
            <a:endParaRPr lang="zh-CN" altLang="en-US"/>
          </a:p>
        </p:txBody>
      </p:sp>
    </p:spTree>
    <p:extLst>
      <p:ext uri="{BB962C8B-B14F-4D97-AF65-F5344CB8AC3E}">
        <p14:creationId xmlns:p14="http://schemas.microsoft.com/office/powerpoint/2010/main" val="3400252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5</a:t>
            </a:fld>
            <a:endParaRPr lang="zh-CN" altLang="en-US"/>
          </a:p>
        </p:txBody>
      </p:sp>
    </p:spTree>
    <p:extLst>
      <p:ext uri="{BB962C8B-B14F-4D97-AF65-F5344CB8AC3E}">
        <p14:creationId xmlns:p14="http://schemas.microsoft.com/office/powerpoint/2010/main" val="20727599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6</a:t>
            </a:fld>
            <a:endParaRPr lang="zh-CN" altLang="en-US"/>
          </a:p>
        </p:txBody>
      </p:sp>
    </p:spTree>
    <p:extLst>
      <p:ext uri="{BB962C8B-B14F-4D97-AF65-F5344CB8AC3E}">
        <p14:creationId xmlns:p14="http://schemas.microsoft.com/office/powerpoint/2010/main" val="1144858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7</a:t>
            </a:fld>
            <a:endParaRPr lang="zh-CN" altLang="en-US"/>
          </a:p>
        </p:txBody>
      </p:sp>
    </p:spTree>
    <p:extLst>
      <p:ext uri="{BB962C8B-B14F-4D97-AF65-F5344CB8AC3E}">
        <p14:creationId xmlns:p14="http://schemas.microsoft.com/office/powerpoint/2010/main" val="1152297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8</a:t>
            </a:fld>
            <a:endParaRPr lang="zh-CN" altLang="en-US"/>
          </a:p>
        </p:txBody>
      </p:sp>
    </p:spTree>
    <p:extLst>
      <p:ext uri="{BB962C8B-B14F-4D97-AF65-F5344CB8AC3E}">
        <p14:creationId xmlns:p14="http://schemas.microsoft.com/office/powerpoint/2010/main" val="2813766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9</a:t>
            </a:fld>
            <a:endParaRPr lang="zh-CN" altLang="en-US"/>
          </a:p>
        </p:txBody>
      </p:sp>
    </p:spTree>
    <p:extLst>
      <p:ext uri="{BB962C8B-B14F-4D97-AF65-F5344CB8AC3E}">
        <p14:creationId xmlns:p14="http://schemas.microsoft.com/office/powerpoint/2010/main" val="996577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10</a:t>
            </a:fld>
            <a:endParaRPr lang="zh-CN" altLang="en-US"/>
          </a:p>
        </p:txBody>
      </p:sp>
    </p:spTree>
    <p:extLst>
      <p:ext uri="{BB962C8B-B14F-4D97-AF65-F5344CB8AC3E}">
        <p14:creationId xmlns:p14="http://schemas.microsoft.com/office/powerpoint/2010/main" val="3561509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长周期看姚华健的文章，高频看夏江海的文章</a:t>
            </a:r>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11</a:t>
            </a:fld>
            <a:endParaRPr lang="zh-CN" altLang="en-US"/>
          </a:p>
        </p:txBody>
      </p:sp>
    </p:spTree>
    <p:extLst>
      <p:ext uri="{BB962C8B-B14F-4D97-AF65-F5344CB8AC3E}">
        <p14:creationId xmlns:p14="http://schemas.microsoft.com/office/powerpoint/2010/main" val="3729284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12</a:t>
            </a:fld>
            <a:endParaRPr lang="zh-CN" altLang="en-US"/>
          </a:p>
        </p:txBody>
      </p:sp>
    </p:spTree>
    <p:extLst>
      <p:ext uri="{BB962C8B-B14F-4D97-AF65-F5344CB8AC3E}">
        <p14:creationId xmlns:p14="http://schemas.microsoft.com/office/powerpoint/2010/main" val="2781394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13</a:t>
            </a:fld>
            <a:endParaRPr lang="zh-CN" altLang="en-US"/>
          </a:p>
        </p:txBody>
      </p:sp>
    </p:spTree>
    <p:extLst>
      <p:ext uri="{BB962C8B-B14F-4D97-AF65-F5344CB8AC3E}">
        <p14:creationId xmlns:p14="http://schemas.microsoft.com/office/powerpoint/2010/main" val="522035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14</a:t>
            </a:fld>
            <a:endParaRPr lang="zh-CN" altLang="en-US"/>
          </a:p>
        </p:txBody>
      </p:sp>
    </p:spTree>
    <p:extLst>
      <p:ext uri="{BB962C8B-B14F-4D97-AF65-F5344CB8AC3E}">
        <p14:creationId xmlns:p14="http://schemas.microsoft.com/office/powerpoint/2010/main" val="4248914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15</a:t>
            </a:fld>
            <a:endParaRPr lang="zh-CN" altLang="en-US"/>
          </a:p>
        </p:txBody>
      </p:sp>
    </p:spTree>
    <p:extLst>
      <p:ext uri="{BB962C8B-B14F-4D97-AF65-F5344CB8AC3E}">
        <p14:creationId xmlns:p14="http://schemas.microsoft.com/office/powerpoint/2010/main" val="2988834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两个特点</a:t>
            </a:r>
            <a:r>
              <a:rPr lang="zh-CN" altLang="en-US">
                <a:sym typeface="Wingdings" panose="05000000000000000000" pitchFamily="2" charset="2"/>
              </a:rPr>
              <a:t>（</a:t>
            </a:r>
            <a:r>
              <a:rPr lang="en-US" altLang="zh-CN">
                <a:sym typeface="Wingdings" panose="05000000000000000000" pitchFamily="2" charset="2"/>
              </a:rPr>
              <a:t>1</a:t>
            </a:r>
            <a:r>
              <a:rPr lang="zh-CN" altLang="en-US"/>
              <a:t>）相速度成像和横波速度成像合成一步，减小中间步骤</a:t>
            </a:r>
            <a:r>
              <a:rPr lang="en-US" altLang="zh-CN"/>
              <a:t>smooth</a:t>
            </a:r>
            <a:r>
              <a:rPr lang="zh-CN" altLang="en-US"/>
              <a:t>、</a:t>
            </a:r>
            <a:r>
              <a:rPr lang="en-US" altLang="zh-CN"/>
              <a:t>damping</a:t>
            </a:r>
            <a:r>
              <a:rPr lang="zh-CN" altLang="en-US"/>
              <a:t>、带来的误差；（</a:t>
            </a:r>
            <a:r>
              <a:rPr lang="en-US" altLang="zh-CN"/>
              <a:t>2</a:t>
            </a:r>
            <a:r>
              <a:rPr lang="zh-CN" altLang="en-US"/>
              <a:t>）使用射线路径追踪，不在假设传播路径为直线。</a:t>
            </a:r>
            <a:r>
              <a:rPr lang="en-US" altLang="zh-CN"/>
              <a:t>-&gt;</a:t>
            </a:r>
            <a:r>
              <a:rPr lang="zh-CN" altLang="en-US"/>
              <a:t>更加贴合严格理论</a:t>
            </a:r>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16</a:t>
            </a:fld>
            <a:endParaRPr lang="zh-CN" altLang="en-US"/>
          </a:p>
        </p:txBody>
      </p:sp>
    </p:spTree>
    <p:extLst>
      <p:ext uri="{BB962C8B-B14F-4D97-AF65-F5344CB8AC3E}">
        <p14:creationId xmlns:p14="http://schemas.microsoft.com/office/powerpoint/2010/main" val="808693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17</a:t>
            </a:fld>
            <a:endParaRPr lang="zh-CN" altLang="en-US"/>
          </a:p>
        </p:txBody>
      </p:sp>
    </p:spTree>
    <p:extLst>
      <p:ext uri="{BB962C8B-B14F-4D97-AF65-F5344CB8AC3E}">
        <p14:creationId xmlns:p14="http://schemas.microsoft.com/office/powerpoint/2010/main" val="430111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18</a:t>
            </a:fld>
            <a:endParaRPr lang="zh-CN" altLang="en-US"/>
          </a:p>
        </p:txBody>
      </p:sp>
    </p:spTree>
    <p:extLst>
      <p:ext uri="{BB962C8B-B14F-4D97-AF65-F5344CB8AC3E}">
        <p14:creationId xmlns:p14="http://schemas.microsoft.com/office/powerpoint/2010/main" val="1636540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19</a:t>
            </a:fld>
            <a:endParaRPr lang="zh-CN" altLang="en-US"/>
          </a:p>
        </p:txBody>
      </p:sp>
    </p:spTree>
    <p:extLst>
      <p:ext uri="{BB962C8B-B14F-4D97-AF65-F5344CB8AC3E}">
        <p14:creationId xmlns:p14="http://schemas.microsoft.com/office/powerpoint/2010/main" val="20495169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20</a:t>
            </a:fld>
            <a:endParaRPr lang="zh-CN" altLang="en-US"/>
          </a:p>
        </p:txBody>
      </p:sp>
    </p:spTree>
    <p:extLst>
      <p:ext uri="{BB962C8B-B14F-4D97-AF65-F5344CB8AC3E}">
        <p14:creationId xmlns:p14="http://schemas.microsoft.com/office/powerpoint/2010/main" val="3587889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21</a:t>
            </a:fld>
            <a:endParaRPr lang="zh-CN" altLang="en-US"/>
          </a:p>
        </p:txBody>
      </p:sp>
    </p:spTree>
    <p:extLst>
      <p:ext uri="{BB962C8B-B14F-4D97-AF65-F5344CB8AC3E}">
        <p14:creationId xmlns:p14="http://schemas.microsoft.com/office/powerpoint/2010/main" val="4053919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22</a:t>
            </a:fld>
            <a:endParaRPr lang="zh-CN" altLang="en-US"/>
          </a:p>
        </p:txBody>
      </p:sp>
    </p:spTree>
    <p:extLst>
      <p:ext uri="{BB962C8B-B14F-4D97-AF65-F5344CB8AC3E}">
        <p14:creationId xmlns:p14="http://schemas.microsoft.com/office/powerpoint/2010/main" val="1606085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23</a:t>
            </a:fld>
            <a:endParaRPr lang="zh-CN" altLang="en-US"/>
          </a:p>
        </p:txBody>
      </p:sp>
    </p:spTree>
    <p:extLst>
      <p:ext uri="{BB962C8B-B14F-4D97-AF65-F5344CB8AC3E}">
        <p14:creationId xmlns:p14="http://schemas.microsoft.com/office/powerpoint/2010/main" val="20433474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24</a:t>
            </a:fld>
            <a:endParaRPr lang="zh-CN" altLang="en-US"/>
          </a:p>
        </p:txBody>
      </p:sp>
    </p:spTree>
    <p:extLst>
      <p:ext uri="{BB962C8B-B14F-4D97-AF65-F5344CB8AC3E}">
        <p14:creationId xmlns:p14="http://schemas.microsoft.com/office/powerpoint/2010/main" val="25623961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25</a:t>
            </a:fld>
            <a:endParaRPr lang="zh-CN" altLang="en-US"/>
          </a:p>
        </p:txBody>
      </p:sp>
    </p:spTree>
    <p:extLst>
      <p:ext uri="{BB962C8B-B14F-4D97-AF65-F5344CB8AC3E}">
        <p14:creationId xmlns:p14="http://schemas.microsoft.com/office/powerpoint/2010/main" val="23972615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26</a:t>
            </a:fld>
            <a:endParaRPr lang="zh-CN" altLang="en-US"/>
          </a:p>
        </p:txBody>
      </p:sp>
    </p:spTree>
    <p:extLst>
      <p:ext uri="{BB962C8B-B14F-4D97-AF65-F5344CB8AC3E}">
        <p14:creationId xmlns:p14="http://schemas.microsoft.com/office/powerpoint/2010/main" val="10958521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27</a:t>
            </a:fld>
            <a:endParaRPr lang="zh-CN" altLang="en-US"/>
          </a:p>
        </p:txBody>
      </p:sp>
    </p:spTree>
    <p:extLst>
      <p:ext uri="{BB962C8B-B14F-4D97-AF65-F5344CB8AC3E}">
        <p14:creationId xmlns:p14="http://schemas.microsoft.com/office/powerpoint/2010/main" val="40968038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28</a:t>
            </a:fld>
            <a:endParaRPr lang="zh-CN" altLang="en-US"/>
          </a:p>
        </p:txBody>
      </p:sp>
    </p:spTree>
    <p:extLst>
      <p:ext uri="{BB962C8B-B14F-4D97-AF65-F5344CB8AC3E}">
        <p14:creationId xmlns:p14="http://schemas.microsoft.com/office/powerpoint/2010/main" val="13393663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29</a:t>
            </a:fld>
            <a:endParaRPr lang="zh-CN" altLang="en-US"/>
          </a:p>
        </p:txBody>
      </p:sp>
    </p:spTree>
    <p:extLst>
      <p:ext uri="{BB962C8B-B14F-4D97-AF65-F5344CB8AC3E}">
        <p14:creationId xmlns:p14="http://schemas.microsoft.com/office/powerpoint/2010/main" val="8534103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30</a:t>
            </a:fld>
            <a:endParaRPr lang="zh-CN" altLang="en-US"/>
          </a:p>
        </p:txBody>
      </p:sp>
    </p:spTree>
    <p:extLst>
      <p:ext uri="{BB962C8B-B14F-4D97-AF65-F5344CB8AC3E}">
        <p14:creationId xmlns:p14="http://schemas.microsoft.com/office/powerpoint/2010/main" val="11393544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31</a:t>
            </a:fld>
            <a:endParaRPr lang="zh-CN" altLang="en-US"/>
          </a:p>
        </p:txBody>
      </p:sp>
    </p:spTree>
    <p:extLst>
      <p:ext uri="{BB962C8B-B14F-4D97-AF65-F5344CB8AC3E}">
        <p14:creationId xmlns:p14="http://schemas.microsoft.com/office/powerpoint/2010/main" val="31609025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32</a:t>
            </a:fld>
            <a:endParaRPr lang="zh-CN" altLang="en-US"/>
          </a:p>
        </p:txBody>
      </p:sp>
    </p:spTree>
    <p:extLst>
      <p:ext uri="{BB962C8B-B14F-4D97-AF65-F5344CB8AC3E}">
        <p14:creationId xmlns:p14="http://schemas.microsoft.com/office/powerpoint/2010/main" val="12010131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33</a:t>
            </a:fld>
            <a:endParaRPr lang="zh-CN" altLang="en-US"/>
          </a:p>
        </p:txBody>
      </p:sp>
    </p:spTree>
    <p:extLst>
      <p:ext uri="{BB962C8B-B14F-4D97-AF65-F5344CB8AC3E}">
        <p14:creationId xmlns:p14="http://schemas.microsoft.com/office/powerpoint/2010/main" val="33394673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34</a:t>
            </a:fld>
            <a:endParaRPr lang="zh-CN" altLang="en-US"/>
          </a:p>
        </p:txBody>
      </p:sp>
    </p:spTree>
    <p:extLst>
      <p:ext uri="{BB962C8B-B14F-4D97-AF65-F5344CB8AC3E}">
        <p14:creationId xmlns:p14="http://schemas.microsoft.com/office/powerpoint/2010/main" val="18222231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35</a:t>
            </a:fld>
            <a:endParaRPr lang="zh-CN" altLang="en-US"/>
          </a:p>
        </p:txBody>
      </p:sp>
    </p:spTree>
    <p:extLst>
      <p:ext uri="{BB962C8B-B14F-4D97-AF65-F5344CB8AC3E}">
        <p14:creationId xmlns:p14="http://schemas.microsoft.com/office/powerpoint/2010/main" val="17907028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36</a:t>
            </a:fld>
            <a:endParaRPr lang="zh-CN" altLang="en-US"/>
          </a:p>
        </p:txBody>
      </p:sp>
    </p:spTree>
    <p:extLst>
      <p:ext uri="{BB962C8B-B14F-4D97-AF65-F5344CB8AC3E}">
        <p14:creationId xmlns:p14="http://schemas.microsoft.com/office/powerpoint/2010/main" val="9601791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37</a:t>
            </a:fld>
            <a:endParaRPr lang="zh-CN" altLang="en-US"/>
          </a:p>
        </p:txBody>
      </p:sp>
    </p:spTree>
    <p:extLst>
      <p:ext uri="{BB962C8B-B14F-4D97-AF65-F5344CB8AC3E}">
        <p14:creationId xmlns:p14="http://schemas.microsoft.com/office/powerpoint/2010/main" val="9197819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38</a:t>
            </a:fld>
            <a:endParaRPr lang="zh-CN" altLang="en-US"/>
          </a:p>
        </p:txBody>
      </p:sp>
    </p:spTree>
    <p:extLst>
      <p:ext uri="{BB962C8B-B14F-4D97-AF65-F5344CB8AC3E}">
        <p14:creationId xmlns:p14="http://schemas.microsoft.com/office/powerpoint/2010/main" val="36441949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39</a:t>
            </a:fld>
            <a:endParaRPr lang="zh-CN" altLang="en-US"/>
          </a:p>
        </p:txBody>
      </p:sp>
    </p:spTree>
    <p:extLst>
      <p:ext uri="{BB962C8B-B14F-4D97-AF65-F5344CB8AC3E}">
        <p14:creationId xmlns:p14="http://schemas.microsoft.com/office/powerpoint/2010/main" val="434322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40</a:t>
            </a:fld>
            <a:endParaRPr lang="zh-CN" altLang="en-US"/>
          </a:p>
        </p:txBody>
      </p:sp>
    </p:spTree>
    <p:extLst>
      <p:ext uri="{BB962C8B-B14F-4D97-AF65-F5344CB8AC3E}">
        <p14:creationId xmlns:p14="http://schemas.microsoft.com/office/powerpoint/2010/main" val="10299479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41</a:t>
            </a:fld>
            <a:endParaRPr lang="zh-CN" altLang="en-US"/>
          </a:p>
        </p:txBody>
      </p:sp>
    </p:spTree>
    <p:extLst>
      <p:ext uri="{BB962C8B-B14F-4D97-AF65-F5344CB8AC3E}">
        <p14:creationId xmlns:p14="http://schemas.microsoft.com/office/powerpoint/2010/main" val="40178226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42</a:t>
            </a:fld>
            <a:endParaRPr lang="zh-CN" altLang="en-US"/>
          </a:p>
        </p:txBody>
      </p:sp>
    </p:spTree>
    <p:extLst>
      <p:ext uri="{BB962C8B-B14F-4D97-AF65-F5344CB8AC3E}">
        <p14:creationId xmlns:p14="http://schemas.microsoft.com/office/powerpoint/2010/main" val="30425384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43</a:t>
            </a:fld>
            <a:endParaRPr lang="zh-CN" altLang="en-US"/>
          </a:p>
        </p:txBody>
      </p:sp>
    </p:spTree>
    <p:extLst>
      <p:ext uri="{BB962C8B-B14F-4D97-AF65-F5344CB8AC3E}">
        <p14:creationId xmlns:p14="http://schemas.microsoft.com/office/powerpoint/2010/main" val="32120381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44</a:t>
            </a:fld>
            <a:endParaRPr lang="zh-CN" altLang="en-US"/>
          </a:p>
        </p:txBody>
      </p:sp>
    </p:spTree>
    <p:extLst>
      <p:ext uri="{BB962C8B-B14F-4D97-AF65-F5344CB8AC3E}">
        <p14:creationId xmlns:p14="http://schemas.microsoft.com/office/powerpoint/2010/main" val="11507030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45</a:t>
            </a:fld>
            <a:endParaRPr lang="zh-CN" altLang="en-US"/>
          </a:p>
        </p:txBody>
      </p:sp>
    </p:spTree>
    <p:extLst>
      <p:ext uri="{BB962C8B-B14F-4D97-AF65-F5344CB8AC3E}">
        <p14:creationId xmlns:p14="http://schemas.microsoft.com/office/powerpoint/2010/main" val="6704741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46</a:t>
            </a:fld>
            <a:endParaRPr lang="zh-CN" altLang="en-US"/>
          </a:p>
        </p:txBody>
      </p:sp>
    </p:spTree>
    <p:extLst>
      <p:ext uri="{BB962C8B-B14F-4D97-AF65-F5344CB8AC3E}">
        <p14:creationId xmlns:p14="http://schemas.microsoft.com/office/powerpoint/2010/main" val="37797002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47</a:t>
            </a:fld>
            <a:endParaRPr lang="zh-CN" altLang="en-US"/>
          </a:p>
        </p:txBody>
      </p:sp>
    </p:spTree>
    <p:extLst>
      <p:ext uri="{BB962C8B-B14F-4D97-AF65-F5344CB8AC3E}">
        <p14:creationId xmlns:p14="http://schemas.microsoft.com/office/powerpoint/2010/main" val="1399237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74B60AD-EC58-4602-A67F-46DDCF9FB70D}" type="datetime1">
              <a:rPr lang="en-US" altLang="zh-CN"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CBD796-2AC7-4E1D-B75F-6FB72858BE72}" type="datetime1">
              <a:rPr lang="en-US" altLang="zh-CN"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87C0EA-B15A-43BD-95FF-091BB53DBA51}" type="datetime1">
              <a:rPr lang="en-US" altLang="zh-CN"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842A44-F825-42BF-96EF-EC9057AD5B95}" type="datetime1">
              <a:rPr lang="en-US" altLang="zh-CN" smtClean="0"/>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4BDF06-4380-45F4-9491-C88F60D2E315}" type="datetime1">
              <a:rPr lang="en-US" altLang="zh-CN" smtClean="0"/>
              <a:t>9/28/2023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1661D6B-BED8-4F13-AB37-062C12C9B6AB}" type="datetime1">
              <a:rPr lang="en-US" altLang="zh-CN" smtClean="0"/>
              <a:t>9/28/2023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7C4FA1-357B-4AA6-A5FE-648A99EA84D1}" type="datetime1">
              <a:rPr lang="en-US" altLang="zh-CN" smtClean="0"/>
              <a:t>9/28/2023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E354B1-17F0-4A30-97A2-31377B889DFC}" type="datetime1">
              <a:rPr lang="en-US" altLang="zh-CN" smtClean="0"/>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E09E4C-DAB4-4DC6-BFCA-6736B4293092}" type="datetime1">
              <a:rPr lang="en-US" altLang="zh-CN" smtClean="0"/>
              <a:t>9/28/2023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E08FC-CB38-4F8D-B3B8-D6C8A775DD19}" type="datetime1">
              <a:rPr lang="en-US" altLang="zh-CN"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1C935E-4B54-4795-9DCB-3243BF4533DA}" type="datetime1">
              <a:rPr lang="en-US" altLang="zh-CN" smtClean="0"/>
              <a:t>9/28/2023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E3DB5C0-415B-418E-8F50-D84FF968F116}" type="datetime1">
              <a:rPr lang="en-US" altLang="zh-CN" smtClean="0"/>
              <a:t>9/28/2023</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gif"/><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gif"/><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1.gif"/><Relationship Id="rId7" Type="http://schemas.openxmlformats.org/officeDocument/2006/relationships/image" Target="../media/image130.png"/><Relationship Id="rId12"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2.png"/><Relationship Id="rId5" Type="http://schemas.openxmlformats.org/officeDocument/2006/relationships/image" Target="../media/image29.svg"/><Relationship Id="rId10" Type="http://schemas.openxmlformats.org/officeDocument/2006/relationships/image" Target="../media/image160.png"/><Relationship Id="rId4" Type="http://schemas.openxmlformats.org/officeDocument/2006/relationships/image" Target="../media/image28.png"/><Relationship Id="rId9"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0.png"/><Relationship Id="rId3" Type="http://schemas.openxmlformats.org/officeDocument/2006/relationships/image" Target="../media/image20.png"/><Relationship Id="rId7" Type="http://schemas.openxmlformats.org/officeDocument/2006/relationships/image" Target="../media/image240.png"/><Relationship Id="rId12" Type="http://schemas.openxmlformats.org/officeDocument/2006/relationships/image" Target="../media/image29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0.png"/><Relationship Id="rId11" Type="http://schemas.openxmlformats.org/officeDocument/2006/relationships/image" Target="../media/image280.png"/><Relationship Id="rId5" Type="http://schemas.openxmlformats.org/officeDocument/2006/relationships/image" Target="../media/image220.png"/><Relationship Id="rId10" Type="http://schemas.openxmlformats.org/officeDocument/2006/relationships/image" Target="../media/image270.png"/><Relationship Id="rId4" Type="http://schemas.openxmlformats.org/officeDocument/2006/relationships/image" Target="../media/image34.png"/><Relationship Id="rId9" Type="http://schemas.openxmlformats.org/officeDocument/2006/relationships/image" Target="../media/image260.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hyperlink" Target="http://seismo.training.ustc.edu.cn/pxsp_2023/list.ht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hyperlink" Target="https://github.com/ShaoqianHu/DRadiSurfTomo" TargetMode="Externa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400.png"/><Relationship Id="rId3" Type="http://schemas.openxmlformats.org/officeDocument/2006/relationships/image" Target="../media/image41.png"/><Relationship Id="rId7" Type="http://schemas.openxmlformats.org/officeDocument/2006/relationships/image" Target="../media/image390.png"/><Relationship Id="rId12" Type="http://schemas.openxmlformats.org/officeDocument/2006/relationships/image" Target="../media/image44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30.png"/><Relationship Id="rId5" Type="http://schemas.openxmlformats.org/officeDocument/2006/relationships/image" Target="../media/image13.png"/><Relationship Id="rId10" Type="http://schemas.openxmlformats.org/officeDocument/2006/relationships/image" Target="../media/image420.png"/><Relationship Id="rId4" Type="http://schemas.openxmlformats.org/officeDocument/2006/relationships/image" Target="../media/image42.png"/><Relationship Id="rId9" Type="http://schemas.openxmlformats.org/officeDocument/2006/relationships/image" Target="../media/image410.png"/></Relationships>
</file>

<file path=ppt/slides/_rels/slide18.xml.rels><?xml version="1.0" encoding="UTF-8" standalone="yes"?>
<Relationships xmlns="http://schemas.openxmlformats.org/package/2006/relationships"><Relationship Id="rId8" Type="http://schemas.openxmlformats.org/officeDocument/2006/relationships/image" Target="../media/image44.emf"/><Relationship Id="rId3" Type="http://schemas.openxmlformats.org/officeDocument/2006/relationships/notesSlide" Target="../notesSlides/notesSlide18.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45.emf"/><Relationship Id="rId4" Type="http://schemas.openxmlformats.org/officeDocument/2006/relationships/image" Target="../media/image46.png"/><Relationship Id="rId9"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4.wmf"/></Relationships>
</file>

<file path=ppt/slides/_rels/slide2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5.png"/><Relationship Id="rId7" Type="http://schemas.openxmlformats.org/officeDocument/2006/relationships/image" Target="../media/image7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64.wmf"/><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3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33.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3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5.png"/><Relationship Id="rId4" Type="http://schemas.openxmlformats.org/officeDocument/2006/relationships/image" Target="../media/image94.png"/></Relationships>
</file>

<file path=ppt/slides/_rels/slide3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3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103.png"/><Relationship Id="rId4" Type="http://schemas.openxmlformats.org/officeDocument/2006/relationships/image" Target="../media/image102.png"/></Relationships>
</file>

<file path=ppt/slides/_rels/slide4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107.emf"/><Relationship Id="rId4" Type="http://schemas.openxmlformats.org/officeDocument/2006/relationships/image" Target="../media/image106.png"/></Relationships>
</file>

<file path=ppt/slides/_rels/slide43.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10.emf"/><Relationship Id="rId4" Type="http://schemas.openxmlformats.org/officeDocument/2006/relationships/image" Target="../media/image109.emf"/></Relationships>
</file>

<file path=ppt/slides/_rels/slide4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A691F96-EDB0-46B2-9025-F22DA4ABF11C}"/>
              </a:ext>
            </a:extLst>
          </p:cNvPr>
          <p:cNvSpPr/>
          <p:nvPr/>
        </p:nvSpPr>
        <p:spPr>
          <a:xfrm>
            <a:off x="0" y="1493044"/>
            <a:ext cx="9144000" cy="1066800"/>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ctrTitle"/>
          </p:nvPr>
        </p:nvSpPr>
        <p:spPr>
          <a:xfrm>
            <a:off x="685800" y="1047750"/>
            <a:ext cx="7772400" cy="1957388"/>
          </a:xfrm>
        </p:spPr>
        <p:txBody>
          <a:bodyPr>
            <a:normAutofit/>
          </a:bodyPr>
          <a:lstStyle/>
          <a:p>
            <a:r>
              <a:rPr lang="zh-CN" altLang="en-US" sz="3200" b="1">
                <a:latin typeface="宋体" panose="02010600030101010101" pitchFamily="2" charset="-122"/>
                <a:ea typeface="宋体" panose="02010600030101010101" pitchFamily="2" charset="-122"/>
                <a:cs typeface="Times New Roman" panose="02020603050405020304" pitchFamily="18" charset="0"/>
              </a:rPr>
              <a:t>科大暑期学校：面波层析成像方法与应用</a:t>
            </a:r>
            <a:endParaRPr lang="en-US" sz="3200" b="1" dirty="0">
              <a:latin typeface="宋体" panose="02010600030101010101" pitchFamily="2" charset="-122"/>
              <a:ea typeface="宋体" panose="0201060003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2678C677-7141-48E1-8D60-B2CF98BA41EC}"/>
              </a:ext>
            </a:extLst>
          </p:cNvPr>
          <p:cNvSpPr txBox="1"/>
          <p:nvPr/>
        </p:nvSpPr>
        <p:spPr>
          <a:xfrm>
            <a:off x="1466850" y="3315815"/>
            <a:ext cx="6210300" cy="1618135"/>
          </a:xfrm>
          <a:prstGeom prst="rect">
            <a:avLst/>
          </a:prstGeom>
          <a:noFill/>
        </p:spPr>
        <p:txBody>
          <a:bodyPr wrap="square" rtlCol="0">
            <a:spAutoFit/>
          </a:bodyPr>
          <a:lstStyle/>
          <a:p>
            <a:pPr algn="ctr">
              <a:lnSpc>
                <a:spcPct val="150000"/>
              </a:lnSpc>
            </a:pPr>
            <a:r>
              <a:rPr lang="zh-CN" altLang="en-US" sz="2000" kern="100">
                <a:effectLst/>
                <a:latin typeface="Times New Roman" panose="02020603050405020304" pitchFamily="18" charset="0"/>
                <a:ea typeface="宋体" panose="02010600030101010101" pitchFamily="2" charset="-122"/>
                <a:cs typeface="Times New Roman" panose="02020603050405020304" pitchFamily="18" charset="0"/>
              </a:rPr>
              <a:t>彭宏睿</a:t>
            </a:r>
            <a:endParaRPr lang="en-US" altLang="zh-CN" sz="2000" kern="100">
              <a:effectLst/>
              <a:latin typeface="Times New Roman" panose="02020603050405020304" pitchFamily="18" charset="0"/>
              <a:ea typeface="宋体" panose="02010600030101010101" pitchFamily="2" charset="-122"/>
              <a:cs typeface="Times New Roman" panose="02020603050405020304" pitchFamily="18" charset="0"/>
            </a:endParaRPr>
          </a:p>
          <a:p>
            <a:pPr algn="ctr">
              <a:lnSpc>
                <a:spcPct val="150000"/>
              </a:lnSpc>
            </a:pPr>
            <a:r>
              <a:rPr lang="en-US" altLang="zh-CN" sz="1600" kern="100">
                <a:latin typeface="Times New Roman" panose="02020603050405020304" pitchFamily="18" charset="0"/>
                <a:ea typeface="宋体" panose="02010600030101010101" pitchFamily="2" charset="-122"/>
                <a:cs typeface="Times New Roman" panose="02020603050405020304" pitchFamily="18" charset="0"/>
              </a:rPr>
              <a:t> </a:t>
            </a:r>
            <a:r>
              <a:rPr lang="zh-CN" altLang="en-US" sz="1600" kern="100" dirty="0">
                <a:effectLst/>
                <a:latin typeface="Times New Roman" panose="02020603050405020304" pitchFamily="18" charset="0"/>
                <a:ea typeface="宋体" panose="02010600030101010101" pitchFamily="2" charset="-122"/>
                <a:cs typeface="Times New Roman" panose="02020603050405020304" pitchFamily="18" charset="0"/>
              </a:rPr>
              <a:t>武汉大学测绘学院，地球物理大地测量研究所</a:t>
            </a:r>
            <a:endParaRPr lang="en-US" altLang="zh-CN" sz="1400" kern="1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pPr>
            <a:endParaRPr lang="en-US" altLang="zh-CN" sz="1400" kern="100" dirty="0">
              <a:latin typeface="Times New Roman" panose="02020603050405020304" pitchFamily="18" charset="0"/>
              <a:ea typeface="宋体" panose="02010600030101010101" pitchFamily="2" charset="-122"/>
              <a:cs typeface="Times New Roman" panose="02020603050405020304" pitchFamily="18" charset="0"/>
            </a:endParaRPr>
          </a:p>
          <a:p>
            <a:pPr algn="ctr">
              <a:lnSpc>
                <a:spcPct val="150000"/>
              </a:lnSpc>
            </a:pPr>
            <a:r>
              <a:rPr lang="en-US" altLang="zh-CN" kern="100">
                <a:effectLst/>
                <a:latin typeface="Times New Roman" panose="02020603050405020304" pitchFamily="18" charset="0"/>
                <a:ea typeface="宋体" panose="02010600030101010101" pitchFamily="2" charset="-122"/>
                <a:cs typeface="Times New Roman" panose="02020603050405020304" pitchFamily="18" charset="0"/>
              </a:rPr>
              <a:t>2023</a:t>
            </a:r>
            <a:r>
              <a:rPr lang="en-US" altLang="zh-CN" kern="100">
                <a:latin typeface="Times New Roman" panose="02020603050405020304" pitchFamily="18" charset="0"/>
                <a:ea typeface="宋体" panose="02010600030101010101" pitchFamily="2" charset="-122"/>
                <a:cs typeface="Times New Roman" panose="02020603050405020304" pitchFamily="18" charset="0"/>
              </a:rPr>
              <a:t>/09/21 @ WHU</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1026" name="Picture 2" descr="https://www.whu.edu.cn/__local/5/2F/C2/57EDDD9FB0DF712F3AB627163C2_1EF15655_13FCA.png">
            <a:extLst>
              <a:ext uri="{FF2B5EF4-FFF2-40B4-BE49-F238E27FC236}">
                <a16:creationId xmlns:a16="http://schemas.microsoft.com/office/drawing/2014/main" id="{4D16C1DA-EB72-464C-AAEA-8A8218CB90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4800" y="57150"/>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a:extLst>
              <a:ext uri="{FF2B5EF4-FFF2-40B4-BE49-F238E27FC236}">
                <a16:creationId xmlns:a16="http://schemas.microsoft.com/office/drawing/2014/main" id="{8621F69B-E670-4132-B0B9-4AF4659C309F}"/>
              </a:ext>
            </a:extLst>
          </p:cNvPr>
          <p:cNvSpPr/>
          <p:nvPr/>
        </p:nvSpPr>
        <p:spPr>
          <a:xfrm>
            <a:off x="76200" y="35339"/>
            <a:ext cx="6705600" cy="830997"/>
          </a:xfrm>
          <a:prstGeom prst="rect">
            <a:avLst/>
          </a:prstGeom>
        </p:spPr>
        <p:txBody>
          <a:bodyPr wrap="square">
            <a:spAutoFit/>
          </a:bodyPr>
          <a:lstStyle/>
          <a:p>
            <a:r>
              <a:rPr lang="en-US" altLang="zh-CN" sz="1200" kern="100">
                <a:latin typeface="Times New Roman" panose="02020603050405020304" pitchFamily="18" charset="0"/>
                <a:cs typeface="Times New Roman" panose="02020603050405020304" pitchFamily="18" charset="0"/>
              </a:rPr>
              <a:t>Ref: </a:t>
            </a:r>
          </a:p>
          <a:p>
            <a:r>
              <a:rPr lang="en-US" altLang="zh-CN" sz="1200" kern="100">
                <a:latin typeface="Times New Roman" panose="02020603050405020304" pitchFamily="18" charset="0"/>
                <a:cs typeface="Times New Roman" panose="02020603050405020304" pitchFamily="18" charset="0"/>
              </a:rPr>
              <a:t>(1)</a:t>
            </a:r>
            <a:r>
              <a:rPr lang="zh-CN" altLang="en-US" sz="1200" kern="100">
                <a:latin typeface="Times New Roman" panose="02020603050405020304" pitchFamily="18" charset="0"/>
                <a:cs typeface="Times New Roman" panose="02020603050405020304" pitchFamily="18" charset="0"/>
              </a:rPr>
              <a:t>基于面波直接成像方法的三维各向同性和各向异性横波速度模型构建</a:t>
            </a:r>
            <a:r>
              <a:rPr lang="en-US" altLang="zh-CN" sz="1200" kern="100">
                <a:latin typeface="Times New Roman" panose="02020603050405020304" pitchFamily="18" charset="0"/>
                <a:cs typeface="Times New Roman" panose="02020603050405020304" pitchFamily="18" charset="0"/>
              </a:rPr>
              <a:t>, </a:t>
            </a:r>
            <a:r>
              <a:rPr lang="zh-CN" altLang="en-US" sz="1200" kern="100">
                <a:latin typeface="Times New Roman" panose="02020603050405020304" pitchFamily="18" charset="0"/>
                <a:cs typeface="Times New Roman" panose="02020603050405020304" pitchFamily="18" charset="0"/>
              </a:rPr>
              <a:t>姚华健</a:t>
            </a:r>
            <a:r>
              <a:rPr lang="en-US" altLang="zh-CN" sz="1200" kern="100">
                <a:latin typeface="Times New Roman" panose="02020603050405020304" pitchFamily="18" charset="0"/>
                <a:cs typeface="Times New Roman" panose="02020603050405020304" pitchFamily="18" charset="0"/>
              </a:rPr>
              <a:t>, </a:t>
            </a:r>
            <a:r>
              <a:rPr lang="zh-CN" altLang="en-US" sz="1200" kern="100">
                <a:latin typeface="Times New Roman" panose="02020603050405020304" pitchFamily="18" charset="0"/>
                <a:cs typeface="Times New Roman" panose="02020603050405020304" pitchFamily="18" charset="0"/>
              </a:rPr>
              <a:t>方洪健</a:t>
            </a:r>
            <a:endParaRPr lang="en-US" altLang="zh-CN" sz="1200" kern="100">
              <a:latin typeface="Times New Roman" panose="02020603050405020304" pitchFamily="18" charset="0"/>
              <a:cs typeface="Times New Roman" panose="02020603050405020304" pitchFamily="18" charset="0"/>
            </a:endParaRPr>
          </a:p>
          <a:p>
            <a:r>
              <a:rPr lang="en-US" altLang="zh-CN" sz="1200" kern="100">
                <a:latin typeface="Times New Roman" panose="02020603050405020304" pitchFamily="18" charset="0"/>
                <a:cs typeface="Times New Roman" panose="02020603050405020304" pitchFamily="18" charset="0"/>
              </a:rPr>
              <a:t>(2) </a:t>
            </a:r>
            <a:r>
              <a:rPr lang="zh-CN" altLang="en-US" sz="1200" kern="100">
                <a:latin typeface="Times New Roman" panose="02020603050405020304" pitchFamily="18" charset="0"/>
                <a:cs typeface="Times New Roman" panose="02020603050405020304" pitchFamily="18" charset="0"/>
              </a:rPr>
              <a:t>高频背景噪声面波方法：误差校正与信号增强</a:t>
            </a:r>
            <a:r>
              <a:rPr lang="en-US" altLang="zh-CN" sz="1200" kern="100">
                <a:latin typeface="Times New Roman" panose="02020603050405020304" pitchFamily="18" charset="0"/>
                <a:cs typeface="Times New Roman" panose="02020603050405020304" pitchFamily="18" charset="0"/>
              </a:rPr>
              <a:t>, </a:t>
            </a:r>
            <a:r>
              <a:rPr lang="zh-CN" altLang="en-US" sz="1200" kern="100">
                <a:latin typeface="Times New Roman" panose="02020603050405020304" pitchFamily="18" charset="0"/>
                <a:cs typeface="Times New Roman" panose="02020603050405020304" pitchFamily="18" charset="0"/>
              </a:rPr>
              <a:t>陈逢 </a:t>
            </a:r>
            <a:endParaRPr lang="en-US" altLang="zh-CN" sz="1200" kern="100">
              <a:latin typeface="Times New Roman" panose="02020603050405020304" pitchFamily="18" charset="0"/>
              <a:cs typeface="Times New Roman" panose="02020603050405020304" pitchFamily="18" charset="0"/>
            </a:endParaRPr>
          </a:p>
          <a:p>
            <a:pPr algn="r"/>
            <a:r>
              <a:rPr lang="en-US" altLang="zh-CN" sz="1200" kern="100">
                <a:latin typeface="Times New Roman" panose="02020603050405020304" pitchFamily="18" charset="0"/>
                <a:cs typeface="Times New Roman" panose="02020603050405020304" pitchFamily="18" charset="0"/>
              </a:rPr>
              <a:t>(</a:t>
            </a:r>
            <a:r>
              <a:rPr lang="zh-CN" altLang="en-US" sz="1200" kern="100">
                <a:latin typeface="Times New Roman" panose="02020603050405020304" pitchFamily="18" charset="0"/>
                <a:cs typeface="Times New Roman" panose="02020603050405020304" pitchFamily="18" charset="0"/>
              </a:rPr>
              <a:t>第九届地震学算法与程序培训班，</a:t>
            </a:r>
            <a:r>
              <a:rPr lang="en-US" altLang="zh-CN" sz="1200" kern="100">
                <a:latin typeface="Times New Roman" panose="02020603050405020304" pitchFamily="18" charset="0"/>
                <a:cs typeface="Times New Roman" panose="02020603050405020304" pitchFamily="18" charset="0"/>
              </a:rPr>
              <a:t>2023)</a:t>
            </a:r>
            <a:endParaRPr lang="zh-CN" altLang="en-US" sz="1200"/>
          </a:p>
        </p:txBody>
      </p:sp>
    </p:spTree>
    <p:extLst>
      <p:ext uri="{BB962C8B-B14F-4D97-AF65-F5344CB8AC3E}">
        <p14:creationId xmlns:p14="http://schemas.microsoft.com/office/powerpoint/2010/main" val="1524864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2078184" cy="584775"/>
          </a:xfrm>
          <a:prstGeom prst="rect">
            <a:avLst/>
          </a:prstGeom>
          <a:noFill/>
        </p:spPr>
        <p:txBody>
          <a:bodyPr wrap="square" rtlCol="0">
            <a:spAutoFit/>
          </a:bodyPr>
          <a:lstStyle/>
          <a:p>
            <a:r>
              <a:rPr lang="zh-CN" altLang="en-US" sz="3200" b="1" dirty="0"/>
              <a:t>目录</a:t>
            </a:r>
          </a:p>
        </p:txBody>
      </p:sp>
      <p:sp>
        <p:nvSpPr>
          <p:cNvPr id="2" name="矩形 1">
            <a:extLst>
              <a:ext uri="{FF2B5EF4-FFF2-40B4-BE49-F238E27FC236}">
                <a16:creationId xmlns:a16="http://schemas.microsoft.com/office/drawing/2014/main" id="{7852078D-60DD-4A11-B2CE-DC50993DCD1D}"/>
              </a:ext>
            </a:extLst>
          </p:cNvPr>
          <p:cNvSpPr/>
          <p:nvPr/>
        </p:nvSpPr>
        <p:spPr>
          <a:xfrm>
            <a:off x="1143000" y="1428750"/>
            <a:ext cx="6400800" cy="2862322"/>
          </a:xfrm>
          <a:prstGeom prst="rect">
            <a:avLst/>
          </a:prstGeom>
        </p:spPr>
        <p:txBody>
          <a:bodyPr wrap="square">
            <a:spAutoFit/>
          </a:bodyPr>
          <a:lstStyle/>
          <a:p>
            <a:pPr marL="514350" indent="-514350">
              <a:spcAft>
                <a:spcPts val="1800"/>
              </a:spcAft>
              <a:buFont typeface="Arial" panose="020B0604020202020204" pitchFamily="34" charset="0"/>
              <a:buChar char="•"/>
            </a:pPr>
            <a:r>
              <a:rPr lang="zh-CN" altLang="en-US" sz="2400" b="1">
                <a:solidFill>
                  <a:srgbClr val="E10800"/>
                </a:solidFill>
              </a:rPr>
              <a:t>面波背景知识</a:t>
            </a:r>
            <a:endParaRPr lang="en-US" altLang="zh-CN" sz="2400" b="1">
              <a:solidFill>
                <a:srgbClr val="E10800"/>
              </a:solidFill>
            </a:endParaRPr>
          </a:p>
          <a:p>
            <a:pPr marL="514350" indent="-514350">
              <a:spcAft>
                <a:spcPts val="1800"/>
              </a:spcAft>
              <a:buFont typeface="Arial" panose="020B0604020202020204" pitchFamily="34" charset="0"/>
              <a:buChar char="•"/>
            </a:pPr>
            <a:r>
              <a:rPr lang="zh-CN" altLang="en-US" sz="2400" b="1"/>
              <a:t>面波成像的基本流程</a:t>
            </a:r>
            <a:endParaRPr lang="en-US" altLang="zh-CN" sz="2400" b="1"/>
          </a:p>
          <a:p>
            <a:pPr marL="514350" indent="-514350">
              <a:spcAft>
                <a:spcPts val="1800"/>
              </a:spcAft>
              <a:buFont typeface="Arial" panose="020B0604020202020204" pitchFamily="34" charset="0"/>
              <a:buChar char="•"/>
            </a:pPr>
            <a:r>
              <a:rPr lang="zh-CN" altLang="en-US" sz="2400" b="1"/>
              <a:t>面波一步法成像（姚华健、方洪健）</a:t>
            </a:r>
            <a:endParaRPr lang="en-US" altLang="zh-CN" sz="2400" b="1"/>
          </a:p>
          <a:p>
            <a:pPr marL="514350" indent="-514350">
              <a:spcAft>
                <a:spcPts val="1800"/>
              </a:spcAft>
              <a:buFont typeface="Arial" panose="020B0604020202020204" pitchFamily="34" charset="0"/>
              <a:buChar char="•"/>
            </a:pPr>
            <a:r>
              <a:rPr lang="zh-CN" altLang="en-US" sz="2400" b="1"/>
              <a:t>高频面波成像（程逢）</a:t>
            </a:r>
            <a:endParaRPr lang="en-US" altLang="zh-CN" sz="2400" b="1"/>
          </a:p>
          <a:p>
            <a:pPr marL="514350" indent="-514350">
              <a:spcAft>
                <a:spcPts val="1800"/>
              </a:spcAft>
              <a:buFont typeface="Arial" panose="020B0604020202020204" pitchFamily="34" charset="0"/>
              <a:buChar char="•"/>
            </a:pPr>
            <a:r>
              <a:rPr lang="zh-CN" altLang="en-US" sz="2400" b="1"/>
              <a:t>小结与讨论</a:t>
            </a:r>
            <a:endParaRPr lang="zh-CN" altLang="en-US" sz="2400" b="1" dirty="0"/>
          </a:p>
        </p:txBody>
      </p:sp>
    </p:spTree>
    <p:extLst>
      <p:ext uri="{BB962C8B-B14F-4D97-AF65-F5344CB8AC3E}">
        <p14:creationId xmlns:p14="http://schemas.microsoft.com/office/powerpoint/2010/main" val="149886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F631EEA0-8805-40D9-8192-11D579E189DF}"/>
              </a:ext>
            </a:extLst>
          </p:cNvPr>
          <p:cNvPicPr>
            <a:picLocks noChangeAspect="1"/>
          </p:cNvPicPr>
          <p:nvPr/>
        </p:nvPicPr>
        <p:blipFill>
          <a:blip r:embed="rId3"/>
          <a:stretch>
            <a:fillRect/>
          </a:stretch>
        </p:blipFill>
        <p:spPr>
          <a:xfrm>
            <a:off x="6072194" y="1687391"/>
            <a:ext cx="2262549" cy="1179990"/>
          </a:xfrm>
          <a:prstGeom prst="rect">
            <a:avLst/>
          </a:prstGeom>
        </p:spPr>
      </p:pic>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3</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3" y="5741"/>
            <a:ext cx="2078184" cy="584775"/>
          </a:xfrm>
          <a:prstGeom prst="rect">
            <a:avLst/>
          </a:prstGeom>
          <a:noFill/>
        </p:spPr>
        <p:txBody>
          <a:bodyPr wrap="square" rtlCol="0">
            <a:spAutoFit/>
          </a:bodyPr>
          <a:lstStyle/>
          <a:p>
            <a:r>
              <a:rPr lang="zh-CN" altLang="en-US" sz="3200" b="1">
                <a:cs typeface="Times New Roman" panose="02020603050405020304" pitchFamily="18" charset="0"/>
              </a:rPr>
              <a:t>背景知识</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面波的形成</a:t>
            </a:r>
            <a:endParaRPr lang="en-US" altLang="zh-CN">
              <a:solidFill>
                <a:srgbClr val="00797C"/>
              </a:solidFill>
            </a:endParaRPr>
          </a:p>
        </p:txBody>
      </p:sp>
      <p:sp>
        <p:nvSpPr>
          <p:cNvPr id="2" name="文本框 1">
            <a:extLst>
              <a:ext uri="{FF2B5EF4-FFF2-40B4-BE49-F238E27FC236}">
                <a16:creationId xmlns:a16="http://schemas.microsoft.com/office/drawing/2014/main" id="{6506BEC6-9AC8-4511-8B85-402E8ED20562}"/>
              </a:ext>
            </a:extLst>
          </p:cNvPr>
          <p:cNvSpPr txBox="1"/>
          <p:nvPr/>
        </p:nvSpPr>
        <p:spPr>
          <a:xfrm>
            <a:off x="1752600" y="819150"/>
            <a:ext cx="5486400" cy="646331"/>
          </a:xfrm>
          <a:prstGeom prst="rect">
            <a:avLst/>
          </a:prstGeom>
          <a:noFill/>
        </p:spPr>
        <p:txBody>
          <a:bodyPr wrap="square" rtlCol="0">
            <a:spAutoFit/>
          </a:bodyPr>
          <a:lstStyle/>
          <a:p>
            <a:pPr algn="ctr"/>
            <a:r>
              <a:rPr lang="zh-CN" altLang="en-US" b="1"/>
              <a:t>入射波在</a:t>
            </a:r>
            <a:r>
              <a:rPr lang="zh-CN" altLang="en-US" b="1">
                <a:solidFill>
                  <a:srgbClr val="FF0000"/>
                </a:solidFill>
              </a:rPr>
              <a:t>界面</a:t>
            </a:r>
            <a:r>
              <a:rPr lang="zh-CN" altLang="en-US" b="1"/>
              <a:t>（或界面附近）发生折反射，</a:t>
            </a:r>
            <a:endParaRPr lang="en-US" altLang="zh-CN" b="1"/>
          </a:p>
          <a:p>
            <a:pPr algn="ctr"/>
            <a:r>
              <a:rPr lang="zh-CN" altLang="en-US" b="1"/>
              <a:t>受</a:t>
            </a:r>
            <a:r>
              <a:rPr lang="zh-CN" altLang="en-US" b="1">
                <a:solidFill>
                  <a:srgbClr val="FF0000"/>
                </a:solidFill>
              </a:rPr>
              <a:t>速度结构</a:t>
            </a:r>
            <a:r>
              <a:rPr lang="en-US" altLang="zh-CN" b="1">
                <a:solidFill>
                  <a:srgbClr val="FF0000"/>
                </a:solidFill>
              </a:rPr>
              <a:t>/</a:t>
            </a:r>
            <a:r>
              <a:rPr lang="zh-CN" altLang="en-US" b="1">
                <a:solidFill>
                  <a:srgbClr val="FF0000"/>
                </a:solidFill>
              </a:rPr>
              <a:t>边界条件</a:t>
            </a:r>
            <a:r>
              <a:rPr lang="zh-CN" altLang="en-US" b="1"/>
              <a:t>影响，</a:t>
            </a:r>
            <a:r>
              <a:rPr lang="zh-CN" altLang="en-US" b="1">
                <a:solidFill>
                  <a:srgbClr val="FF0000"/>
                </a:solidFill>
              </a:rPr>
              <a:t>能量困于界面附近传播</a:t>
            </a:r>
          </a:p>
        </p:txBody>
      </p:sp>
      <p:sp>
        <p:nvSpPr>
          <p:cNvPr id="5" name="文本框 4">
            <a:extLst>
              <a:ext uri="{FF2B5EF4-FFF2-40B4-BE49-F238E27FC236}">
                <a16:creationId xmlns:a16="http://schemas.microsoft.com/office/drawing/2014/main" id="{4F0A5E1C-BD30-41E1-9E5F-FFAF2C7D7A29}"/>
              </a:ext>
            </a:extLst>
          </p:cNvPr>
          <p:cNvSpPr txBox="1"/>
          <p:nvPr/>
        </p:nvSpPr>
        <p:spPr>
          <a:xfrm>
            <a:off x="6577272" y="1428750"/>
            <a:ext cx="2566728" cy="338554"/>
          </a:xfrm>
          <a:prstGeom prst="rect">
            <a:avLst/>
          </a:prstGeom>
          <a:noFill/>
        </p:spPr>
        <p:txBody>
          <a:bodyPr wrap="none" rtlCol="0">
            <a:spAutoFit/>
          </a:bodyPr>
          <a:lstStyle/>
          <a:p>
            <a:r>
              <a:rPr lang="en-US" altLang="zh-CN" sz="1600">
                <a:solidFill>
                  <a:srgbClr val="FF0000"/>
                </a:solidFill>
              </a:rPr>
              <a:t>(</a:t>
            </a:r>
            <a:r>
              <a:rPr lang="zh-CN" altLang="en-US" sz="1600">
                <a:solidFill>
                  <a:srgbClr val="FF0000"/>
                </a:solidFill>
              </a:rPr>
              <a:t>推导有点复杂，建议看书</a:t>
            </a:r>
            <a:r>
              <a:rPr lang="en-US" altLang="zh-CN" sz="1600">
                <a:solidFill>
                  <a:srgbClr val="FF0000"/>
                </a:solidFill>
              </a:rPr>
              <a:t>)</a:t>
            </a:r>
            <a:endParaRPr lang="zh-CN" altLang="en-US" sz="1600">
              <a:solidFill>
                <a:srgbClr val="FF0000"/>
              </a:solidFill>
            </a:endParaRPr>
          </a:p>
        </p:txBody>
      </p:sp>
      <p:sp>
        <p:nvSpPr>
          <p:cNvPr id="12" name="文本框 11">
            <a:extLst>
              <a:ext uri="{FF2B5EF4-FFF2-40B4-BE49-F238E27FC236}">
                <a16:creationId xmlns:a16="http://schemas.microsoft.com/office/drawing/2014/main" id="{B13D3BB9-0329-41A0-BCE6-26514C1B483A}"/>
              </a:ext>
            </a:extLst>
          </p:cNvPr>
          <p:cNvSpPr txBox="1"/>
          <p:nvPr/>
        </p:nvSpPr>
        <p:spPr>
          <a:xfrm>
            <a:off x="58076" y="1397972"/>
            <a:ext cx="2590800" cy="369332"/>
          </a:xfrm>
          <a:prstGeom prst="rect">
            <a:avLst/>
          </a:prstGeom>
          <a:noFill/>
        </p:spPr>
        <p:txBody>
          <a:bodyPr wrap="square" rtlCol="0">
            <a:spAutoFit/>
          </a:bodyPr>
          <a:lstStyle/>
          <a:p>
            <a:r>
              <a:rPr lang="zh-CN" altLang="en-US" b="1">
                <a:solidFill>
                  <a:srgbClr val="00797C"/>
                </a:solidFill>
              </a:rPr>
              <a:t>瑞利</a:t>
            </a:r>
            <a:r>
              <a:rPr lang="en-US" altLang="zh-CN" b="1">
                <a:solidFill>
                  <a:srgbClr val="00797C"/>
                </a:solidFill>
              </a:rPr>
              <a:t>(Rayleigh)</a:t>
            </a:r>
            <a:r>
              <a:rPr lang="zh-CN" altLang="en-US" b="1">
                <a:solidFill>
                  <a:srgbClr val="00797C"/>
                </a:solidFill>
              </a:rPr>
              <a:t>波</a:t>
            </a:r>
          </a:p>
        </p:txBody>
      </p:sp>
      <p:sp>
        <p:nvSpPr>
          <p:cNvPr id="13" name="文本框 12">
            <a:extLst>
              <a:ext uri="{FF2B5EF4-FFF2-40B4-BE49-F238E27FC236}">
                <a16:creationId xmlns:a16="http://schemas.microsoft.com/office/drawing/2014/main" id="{E5B4BC7C-78B0-48F7-BCF1-42E19A59216F}"/>
              </a:ext>
            </a:extLst>
          </p:cNvPr>
          <p:cNvSpPr txBox="1"/>
          <p:nvPr/>
        </p:nvSpPr>
        <p:spPr>
          <a:xfrm>
            <a:off x="58076" y="3105150"/>
            <a:ext cx="2590800" cy="369332"/>
          </a:xfrm>
          <a:prstGeom prst="rect">
            <a:avLst/>
          </a:prstGeom>
          <a:noFill/>
        </p:spPr>
        <p:txBody>
          <a:bodyPr wrap="square" rtlCol="0">
            <a:spAutoFit/>
          </a:bodyPr>
          <a:lstStyle/>
          <a:p>
            <a:r>
              <a:rPr lang="zh-CN" altLang="en-US" b="1">
                <a:solidFill>
                  <a:srgbClr val="00797C"/>
                </a:solidFill>
              </a:rPr>
              <a:t>勒夫</a:t>
            </a:r>
            <a:r>
              <a:rPr lang="en-US" altLang="zh-CN" b="1">
                <a:solidFill>
                  <a:srgbClr val="00797C"/>
                </a:solidFill>
              </a:rPr>
              <a:t>(Love)</a:t>
            </a:r>
            <a:r>
              <a:rPr lang="zh-CN" altLang="en-US" b="1">
                <a:solidFill>
                  <a:srgbClr val="00797C"/>
                </a:solidFill>
              </a:rPr>
              <a:t>波</a:t>
            </a:r>
          </a:p>
        </p:txBody>
      </p:sp>
      <p:sp>
        <p:nvSpPr>
          <p:cNvPr id="8" name="文本框 7">
            <a:extLst>
              <a:ext uri="{FF2B5EF4-FFF2-40B4-BE49-F238E27FC236}">
                <a16:creationId xmlns:a16="http://schemas.microsoft.com/office/drawing/2014/main" id="{B0C42006-A972-49DE-9B8E-093268052097}"/>
              </a:ext>
            </a:extLst>
          </p:cNvPr>
          <p:cNvSpPr txBox="1"/>
          <p:nvPr/>
        </p:nvSpPr>
        <p:spPr>
          <a:xfrm>
            <a:off x="679264" y="1737090"/>
            <a:ext cx="2199641" cy="369332"/>
          </a:xfrm>
          <a:prstGeom prst="rect">
            <a:avLst/>
          </a:prstGeom>
          <a:noFill/>
        </p:spPr>
        <p:txBody>
          <a:bodyPr wrap="none" rtlCol="0">
            <a:spAutoFit/>
          </a:bodyPr>
          <a:lstStyle/>
          <a:p>
            <a:r>
              <a:rPr lang="zh-CN" altLang="en-US"/>
              <a:t>自由表面边界条件</a:t>
            </a:r>
            <a:r>
              <a:rPr lang="en-US" altLang="zh-CN"/>
              <a:t>:  </a:t>
            </a:r>
            <a:endParaRPr lang="zh-CN" altLang="en-US"/>
          </a:p>
        </p:txBody>
      </p:sp>
      <p:pic>
        <p:nvPicPr>
          <p:cNvPr id="10" name="图片 9">
            <a:extLst>
              <a:ext uri="{FF2B5EF4-FFF2-40B4-BE49-F238E27FC236}">
                <a16:creationId xmlns:a16="http://schemas.microsoft.com/office/drawing/2014/main" id="{9B4FAFC9-B80D-4D77-A059-7786E670AAC8}"/>
              </a:ext>
            </a:extLst>
          </p:cNvPr>
          <p:cNvPicPr>
            <a:picLocks noChangeAspect="1"/>
          </p:cNvPicPr>
          <p:nvPr/>
        </p:nvPicPr>
        <p:blipFill rotWithShape="1">
          <a:blip r:embed="rId4"/>
          <a:srcRect b="50000"/>
          <a:stretch/>
        </p:blipFill>
        <p:spPr>
          <a:xfrm>
            <a:off x="487927" y="2145277"/>
            <a:ext cx="2362200" cy="998456"/>
          </a:xfrm>
          <a:prstGeom prst="rect">
            <a:avLst/>
          </a:prstGeom>
        </p:spPr>
      </p:pic>
      <p:pic>
        <p:nvPicPr>
          <p:cNvPr id="17" name="图片 16">
            <a:extLst>
              <a:ext uri="{FF2B5EF4-FFF2-40B4-BE49-F238E27FC236}">
                <a16:creationId xmlns:a16="http://schemas.microsoft.com/office/drawing/2014/main" id="{67AD06B5-10C3-405D-BB31-DD19D2ECCB55}"/>
              </a:ext>
            </a:extLst>
          </p:cNvPr>
          <p:cNvPicPr>
            <a:picLocks noChangeAspect="1"/>
          </p:cNvPicPr>
          <p:nvPr/>
        </p:nvPicPr>
        <p:blipFill rotWithShape="1">
          <a:blip r:embed="rId4"/>
          <a:srcRect t="51302"/>
          <a:stretch/>
        </p:blipFill>
        <p:spPr>
          <a:xfrm>
            <a:off x="2811608" y="2179082"/>
            <a:ext cx="2299549" cy="946666"/>
          </a:xfrm>
          <a:prstGeom prst="rect">
            <a:avLst/>
          </a:prstGeom>
        </p:spPr>
      </p:pic>
      <p:sp>
        <p:nvSpPr>
          <p:cNvPr id="11" name="文本框 10">
            <a:extLst>
              <a:ext uri="{FF2B5EF4-FFF2-40B4-BE49-F238E27FC236}">
                <a16:creationId xmlns:a16="http://schemas.microsoft.com/office/drawing/2014/main" id="{2029E9D8-0370-4018-9462-15088868584F}"/>
              </a:ext>
            </a:extLst>
          </p:cNvPr>
          <p:cNvSpPr txBox="1"/>
          <p:nvPr/>
        </p:nvSpPr>
        <p:spPr>
          <a:xfrm>
            <a:off x="1828800" y="2756161"/>
            <a:ext cx="1210588" cy="338554"/>
          </a:xfrm>
          <a:prstGeom prst="rect">
            <a:avLst/>
          </a:prstGeom>
          <a:noFill/>
        </p:spPr>
        <p:txBody>
          <a:bodyPr wrap="none" rtlCol="0">
            <a:spAutoFit/>
          </a:bodyPr>
          <a:lstStyle/>
          <a:p>
            <a:r>
              <a:rPr lang="zh-CN" altLang="en-US" sz="1600" b="1">
                <a:solidFill>
                  <a:srgbClr val="FF0000"/>
                </a:solidFill>
              </a:rPr>
              <a:t>超临界反射</a:t>
            </a:r>
          </a:p>
        </p:txBody>
      </p:sp>
      <p:sp>
        <p:nvSpPr>
          <p:cNvPr id="19" name="文本框 18">
            <a:extLst>
              <a:ext uri="{FF2B5EF4-FFF2-40B4-BE49-F238E27FC236}">
                <a16:creationId xmlns:a16="http://schemas.microsoft.com/office/drawing/2014/main" id="{4927D384-6A1C-43AF-8C28-C39B39A8EABB}"/>
              </a:ext>
            </a:extLst>
          </p:cNvPr>
          <p:cNvSpPr txBox="1"/>
          <p:nvPr/>
        </p:nvSpPr>
        <p:spPr>
          <a:xfrm>
            <a:off x="4114800" y="2724150"/>
            <a:ext cx="819455" cy="338554"/>
          </a:xfrm>
          <a:prstGeom prst="rect">
            <a:avLst/>
          </a:prstGeom>
          <a:noFill/>
        </p:spPr>
        <p:txBody>
          <a:bodyPr wrap="none" rtlCol="0">
            <a:spAutoFit/>
          </a:bodyPr>
          <a:lstStyle/>
          <a:p>
            <a:r>
              <a:rPr lang="zh-CN" altLang="en-US" sz="1600" b="1">
                <a:solidFill>
                  <a:srgbClr val="FF0000"/>
                </a:solidFill>
              </a:rPr>
              <a:t>倏逝波</a:t>
            </a:r>
          </a:p>
        </p:txBody>
      </p:sp>
      <p:sp>
        <p:nvSpPr>
          <p:cNvPr id="14" name="箭头: 右 13">
            <a:extLst>
              <a:ext uri="{FF2B5EF4-FFF2-40B4-BE49-F238E27FC236}">
                <a16:creationId xmlns:a16="http://schemas.microsoft.com/office/drawing/2014/main" id="{8B782943-D651-4A79-A94E-CF392C7CDC1F}"/>
              </a:ext>
            </a:extLst>
          </p:cNvPr>
          <p:cNvSpPr/>
          <p:nvPr/>
        </p:nvSpPr>
        <p:spPr>
          <a:xfrm>
            <a:off x="3012859" y="2554728"/>
            <a:ext cx="3810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732EDABB-258C-4688-A1B0-A45D1F77FD9B}"/>
                  </a:ext>
                </a:extLst>
              </p:cNvPr>
              <p:cNvSpPr txBox="1"/>
              <p:nvPr/>
            </p:nvSpPr>
            <p:spPr>
              <a:xfrm>
                <a:off x="2795726" y="1643742"/>
                <a:ext cx="2668295" cy="549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zh-CN" sz="1600" i="1" smtClean="0">
                              <a:latin typeface="Cambria Math" panose="02040503050406030204" pitchFamily="18" charset="0"/>
                            </a:rPr>
                          </m:ctrlPr>
                        </m:dPr>
                        <m:e>
                          <m:eqArr>
                            <m:eqArrPr>
                              <m:ctrlPr>
                                <a:rPr lang="en-US" altLang="zh-CN" sz="1600" i="1" smtClean="0">
                                  <a:latin typeface="Cambria Math" panose="02040503050406030204" pitchFamily="18" charset="0"/>
                                </a:rPr>
                              </m:ctrlPr>
                            </m:eqArrPr>
                            <m:e>
                              <m:sSub>
                                <m:sSubPr>
                                  <m:ctrlPr>
                                    <a:rPr lang="en-US" altLang="zh-CN" sz="1600" b="0" i="1" smtClean="0">
                                      <a:latin typeface="Cambria Math" panose="02040503050406030204" pitchFamily="18" charset="0"/>
                                    </a:rPr>
                                  </m:ctrlPr>
                                </m:sSubPr>
                                <m:e>
                                  <m:r>
                                    <m:rPr>
                                      <m:sty m:val="p"/>
                                    </m:rPr>
                                    <a:rPr lang="en-US" altLang="zh-CN" sz="1600" i="1">
                                      <a:latin typeface="Cambria Math" panose="02040503050406030204" pitchFamily="18" charset="0"/>
                                    </a:rPr>
                                    <m:t>P</m:t>
                                  </m:r>
                                </m:e>
                                <m:sub>
                                  <m:r>
                                    <a:rPr lang="en-US" altLang="zh-CN" sz="1600" b="0" i="1" smtClean="0">
                                      <a:latin typeface="Cambria Math" panose="02040503050406030204" pitchFamily="18" charset="0"/>
                                    </a:rPr>
                                    <m:t>31</m:t>
                                  </m:r>
                                </m:sub>
                              </m:sSub>
                              <m:r>
                                <a:rPr lang="en-US" altLang="zh-CN" sz="1600" b="0" i="1" smtClean="0">
                                  <a:latin typeface="Cambria Math" panose="02040503050406030204" pitchFamily="18" charset="0"/>
                                </a:rPr>
                                <m:t>=</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𝑃</m:t>
                                  </m:r>
                                </m:e>
                                <m:sub>
                                  <m:r>
                                    <a:rPr lang="en-US" altLang="zh-CN" sz="1600" b="0" i="1" smtClean="0">
                                      <a:latin typeface="Cambria Math" panose="02040503050406030204" pitchFamily="18" charset="0"/>
                                    </a:rPr>
                                    <m:t>32</m:t>
                                  </m:r>
                                </m:sub>
                              </m:sSub>
                              <m:r>
                                <a:rPr lang="en-US" altLang="zh-CN" sz="1600" b="0" i="1" smtClean="0">
                                  <a:latin typeface="Cambria Math" panose="02040503050406030204" pitchFamily="18" charset="0"/>
                                </a:rPr>
                                <m:t>=</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𝑃</m:t>
                                  </m:r>
                                </m:e>
                                <m:sub>
                                  <m:r>
                                    <a:rPr lang="en-US" altLang="zh-CN" sz="1600" b="0" i="1" smtClean="0">
                                      <a:latin typeface="Cambria Math" panose="02040503050406030204" pitchFamily="18" charset="0"/>
                                    </a:rPr>
                                    <m:t>33</m:t>
                                  </m:r>
                                </m:sub>
                              </m:sSub>
                              <m:r>
                                <a:rPr lang="en-US" altLang="zh-CN" sz="1600" b="0" i="1" smtClean="0">
                                  <a:latin typeface="Cambria Math" panose="02040503050406030204" pitchFamily="18" charset="0"/>
                                </a:rPr>
                                <m:t>=0 </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𝑋</m:t>
                                  </m:r>
                                </m:e>
                                <m:sub>
                                  <m:r>
                                    <a:rPr lang="en-US" altLang="zh-CN" sz="1600" b="0" i="1" smtClean="0">
                                      <a:latin typeface="Cambria Math" panose="02040503050406030204" pitchFamily="18" charset="0"/>
                                    </a:rPr>
                                    <m:t>3</m:t>
                                  </m:r>
                                </m:sub>
                              </m:sSub>
                              <m:r>
                                <a:rPr lang="en-US" altLang="zh-CN" sz="1600" b="0" i="1" smtClean="0">
                                  <a:latin typeface="Cambria Math" panose="02040503050406030204" pitchFamily="18" charset="0"/>
                                </a:rPr>
                                <m:t>=0)</m:t>
                              </m:r>
                            </m:e>
                            <m:e>
                              <m:sSub>
                                <m:sSubPr>
                                  <m:ctrlPr>
                                    <a:rPr lang="en-US" altLang="zh-CN" sz="1600" i="1">
                                      <a:latin typeface="Cambria Math" panose="02040503050406030204" pitchFamily="18" charset="0"/>
                                    </a:rPr>
                                  </m:ctrlPr>
                                </m:sSubPr>
                                <m:e>
                                  <m:r>
                                    <a:rPr lang="en-US" altLang="zh-CN" sz="1600" b="0" i="1" smtClean="0">
                                      <a:latin typeface="Cambria Math" panose="02040503050406030204" pitchFamily="18" charset="0"/>
                                    </a:rPr>
                                    <m:t> </m:t>
                                  </m:r>
                                  <m:r>
                                    <m:rPr>
                                      <m:sty m:val="p"/>
                                    </m:rPr>
                                    <a:rPr lang="en-US" altLang="zh-CN" sz="1600">
                                      <a:latin typeface="Cambria Math" panose="02040503050406030204" pitchFamily="18" charset="0"/>
                                      <a:ea typeface="Cambria Math" panose="02040503050406030204" pitchFamily="18" charset="0"/>
                                    </a:rPr>
                                    <m:t>φ</m:t>
                                  </m:r>
                                  <m:r>
                                    <a:rPr lang="en-US" altLang="zh-CN" sz="1600" b="0" i="1" smtClean="0">
                                      <a:latin typeface="Cambria Math" panose="02040503050406030204" pitchFamily="18" charset="0"/>
                                      <a:ea typeface="Cambria Math" panose="02040503050406030204" pitchFamily="18" charset="0"/>
                                    </a:rPr>
                                    <m:t>=</m:t>
                                  </m:r>
                                  <m:r>
                                    <a:rPr lang="zh-CN" altLang="en-US" sz="1600" b="0" i="1" smtClean="0">
                                      <a:latin typeface="Cambria Math" panose="02040503050406030204" pitchFamily="18" charset="0"/>
                                      <a:ea typeface="Cambria Math" panose="02040503050406030204" pitchFamily="18" charset="0"/>
                                    </a:rPr>
                                    <m:t>𝜙</m:t>
                                  </m:r>
                                  <m:r>
                                    <a:rPr lang="en-US" altLang="zh-CN" sz="1600" b="0" i="1" smtClean="0">
                                      <a:latin typeface="Cambria Math" panose="02040503050406030204" pitchFamily="18" charset="0"/>
                                      <a:ea typeface="Cambria Math" panose="02040503050406030204" pitchFamily="18" charset="0"/>
                                    </a:rPr>
                                    <m:t>=0 </m:t>
                                  </m:r>
                                  <m:r>
                                    <a:rPr lang="en-US" altLang="zh-CN" sz="1600" i="1">
                                      <a:latin typeface="Cambria Math" panose="02040503050406030204" pitchFamily="18" charset="0"/>
                                    </a:rPr>
                                    <m:t>(</m:t>
                                  </m:r>
                                  <m:r>
                                    <a:rPr lang="en-US" altLang="zh-CN" sz="1600" i="1">
                                      <a:latin typeface="Cambria Math" panose="02040503050406030204" pitchFamily="18" charset="0"/>
                                    </a:rPr>
                                    <m:t>𝑋</m:t>
                                  </m:r>
                                </m:e>
                                <m:sub>
                                  <m:r>
                                    <a:rPr lang="en-US" altLang="zh-CN" sz="1600" i="1">
                                      <a:latin typeface="Cambria Math" panose="02040503050406030204" pitchFamily="18" charset="0"/>
                                    </a:rPr>
                                    <m:t>3</m:t>
                                  </m:r>
                                </m:sub>
                              </m:sSub>
                              <m:r>
                                <a:rPr lang="en-US" altLang="zh-CN" sz="1600" b="0" i="1" smtClean="0">
                                  <a:latin typeface="Cambria Math" panose="02040503050406030204" pitchFamily="18" charset="0"/>
                                </a:rPr>
                                <m:t>→</m:t>
                              </m:r>
                              <m:r>
                                <a:rPr lang="en-US" altLang="zh-CN" sz="1600" b="0" i="1" smtClean="0">
                                  <a:latin typeface="Cambria Math" panose="02040503050406030204" pitchFamily="18" charset="0"/>
                                  <a:ea typeface="Cambria Math" panose="02040503050406030204" pitchFamily="18" charset="0"/>
                                </a:rPr>
                                <m:t>∞</m:t>
                              </m:r>
                              <m:r>
                                <a:rPr lang="en-US" altLang="zh-CN" sz="1600" i="1">
                                  <a:latin typeface="Cambria Math" panose="02040503050406030204" pitchFamily="18" charset="0"/>
                                </a:rPr>
                                <m:t>)</m:t>
                              </m:r>
                            </m:e>
                          </m:eqArr>
                        </m:e>
                      </m:d>
                    </m:oMath>
                  </m:oMathPara>
                </a14:m>
                <a:endParaRPr lang="zh-CN" altLang="en-US" sz="1600"/>
              </a:p>
            </p:txBody>
          </p:sp>
        </mc:Choice>
        <mc:Fallback xmlns="">
          <p:sp>
            <p:nvSpPr>
              <p:cNvPr id="15" name="文本框 14">
                <a:extLst>
                  <a:ext uri="{FF2B5EF4-FFF2-40B4-BE49-F238E27FC236}">
                    <a16:creationId xmlns:a16="http://schemas.microsoft.com/office/drawing/2014/main" id="{732EDABB-258C-4688-A1B0-A45D1F77FD9B}"/>
                  </a:ext>
                </a:extLst>
              </p:cNvPr>
              <p:cNvSpPr txBox="1">
                <a:spLocks noRot="1" noChangeAspect="1" noMove="1" noResize="1" noEditPoints="1" noAdjustHandles="1" noChangeArrowheads="1" noChangeShapeType="1" noTextEdit="1"/>
              </p:cNvSpPr>
              <p:nvPr/>
            </p:nvSpPr>
            <p:spPr>
              <a:xfrm>
                <a:off x="2795726" y="1643742"/>
                <a:ext cx="2668295" cy="549253"/>
              </a:xfrm>
              <a:prstGeom prst="rect">
                <a:avLst/>
              </a:prstGeom>
              <a:blipFill>
                <a:blip r:embed="rId5"/>
                <a:stretch>
                  <a:fillRect/>
                </a:stretch>
              </a:blipFill>
            </p:spPr>
            <p:txBody>
              <a:bodyPr/>
              <a:lstStyle/>
              <a:p>
                <a:r>
                  <a:rPr lang="zh-CN" altLang="en-US">
                    <a:noFill/>
                  </a:rPr>
                  <a:t> </a:t>
                </a:r>
              </a:p>
            </p:txBody>
          </p:sp>
        </mc:Fallback>
      </mc:AlternateContent>
      <p:sp>
        <p:nvSpPr>
          <p:cNvPr id="22" name="箭头: 右 21">
            <a:extLst>
              <a:ext uri="{FF2B5EF4-FFF2-40B4-BE49-F238E27FC236}">
                <a16:creationId xmlns:a16="http://schemas.microsoft.com/office/drawing/2014/main" id="{F5237C75-11DB-4967-860B-34D0C7A23C4E}"/>
              </a:ext>
            </a:extLst>
          </p:cNvPr>
          <p:cNvSpPr/>
          <p:nvPr/>
        </p:nvSpPr>
        <p:spPr>
          <a:xfrm>
            <a:off x="5173808" y="2568305"/>
            <a:ext cx="3810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6" name="文本框 15">
            <a:extLst>
              <a:ext uri="{FF2B5EF4-FFF2-40B4-BE49-F238E27FC236}">
                <a16:creationId xmlns:a16="http://schemas.microsoft.com/office/drawing/2014/main" id="{E5D0ED32-ACC1-4DB6-8113-3AFBDD85117C}"/>
              </a:ext>
            </a:extLst>
          </p:cNvPr>
          <p:cNvSpPr txBox="1"/>
          <p:nvPr/>
        </p:nvSpPr>
        <p:spPr>
          <a:xfrm>
            <a:off x="6172229" y="2756416"/>
            <a:ext cx="2438400" cy="369332"/>
          </a:xfrm>
          <a:prstGeom prst="rect">
            <a:avLst/>
          </a:prstGeom>
          <a:noFill/>
        </p:spPr>
        <p:txBody>
          <a:bodyPr wrap="square" rtlCol="0">
            <a:spAutoFit/>
          </a:bodyPr>
          <a:lstStyle/>
          <a:p>
            <a:r>
              <a:rPr lang="zh-CN" altLang="en-US" b="1">
                <a:solidFill>
                  <a:srgbClr val="FF0000"/>
                </a:solidFill>
              </a:rPr>
              <a:t>耦合形成瑞利面波</a:t>
            </a:r>
          </a:p>
        </p:txBody>
      </p:sp>
      <p:sp>
        <p:nvSpPr>
          <p:cNvPr id="24" name="文本框 23">
            <a:extLst>
              <a:ext uri="{FF2B5EF4-FFF2-40B4-BE49-F238E27FC236}">
                <a16:creationId xmlns:a16="http://schemas.microsoft.com/office/drawing/2014/main" id="{D681BB78-EF04-4A9C-B1AC-9E109A237FD0}"/>
              </a:ext>
            </a:extLst>
          </p:cNvPr>
          <p:cNvSpPr txBox="1"/>
          <p:nvPr/>
        </p:nvSpPr>
        <p:spPr>
          <a:xfrm>
            <a:off x="1497044" y="3289816"/>
            <a:ext cx="3185487" cy="646331"/>
          </a:xfrm>
          <a:prstGeom prst="rect">
            <a:avLst/>
          </a:prstGeom>
          <a:noFill/>
        </p:spPr>
        <p:txBody>
          <a:bodyPr wrap="none" rtlCol="0">
            <a:spAutoFit/>
          </a:bodyPr>
          <a:lstStyle/>
          <a:p>
            <a:pPr algn="ctr"/>
            <a:r>
              <a:rPr lang="zh-CN" altLang="en-US"/>
              <a:t>近自由表面，存在分层介质，</a:t>
            </a:r>
            <a:endParaRPr lang="en-US" altLang="zh-CN"/>
          </a:p>
          <a:p>
            <a:pPr algn="ctr"/>
            <a:r>
              <a:rPr lang="zh-CN" altLang="en-US"/>
              <a:t>波在夹层中形成导波</a:t>
            </a:r>
          </a:p>
        </p:txBody>
      </p:sp>
      <p:pic>
        <p:nvPicPr>
          <p:cNvPr id="20" name="图片 19">
            <a:extLst>
              <a:ext uri="{FF2B5EF4-FFF2-40B4-BE49-F238E27FC236}">
                <a16:creationId xmlns:a16="http://schemas.microsoft.com/office/drawing/2014/main" id="{58B1BA43-2209-4651-9DAE-E181D0E6CFE1}"/>
              </a:ext>
            </a:extLst>
          </p:cNvPr>
          <p:cNvPicPr>
            <a:picLocks noChangeAspect="1"/>
          </p:cNvPicPr>
          <p:nvPr/>
        </p:nvPicPr>
        <p:blipFill>
          <a:blip r:embed="rId6"/>
          <a:stretch>
            <a:fillRect/>
          </a:stretch>
        </p:blipFill>
        <p:spPr>
          <a:xfrm>
            <a:off x="1779084" y="3862073"/>
            <a:ext cx="2298639" cy="1140976"/>
          </a:xfrm>
          <a:prstGeom prst="rect">
            <a:avLst/>
          </a:prstGeom>
        </p:spPr>
      </p:pic>
      <p:sp>
        <p:nvSpPr>
          <p:cNvPr id="29" name="矩形: 圆角 28">
            <a:extLst>
              <a:ext uri="{FF2B5EF4-FFF2-40B4-BE49-F238E27FC236}">
                <a16:creationId xmlns:a16="http://schemas.microsoft.com/office/drawing/2014/main" id="{EAE28E3D-AEA8-45B2-A2D4-F7B0139EC34C}"/>
              </a:ext>
            </a:extLst>
          </p:cNvPr>
          <p:cNvSpPr/>
          <p:nvPr/>
        </p:nvSpPr>
        <p:spPr>
          <a:xfrm>
            <a:off x="5029200" y="3718681"/>
            <a:ext cx="3810000" cy="922101"/>
          </a:xfrm>
          <a:prstGeom prst="roundRect">
            <a:avLst/>
          </a:prstGeom>
          <a:noFill/>
          <a:ln>
            <a:solidFill>
              <a:srgbClr val="E108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35363D42-4A27-41E0-A44B-7A90E48D277E}"/>
              </a:ext>
            </a:extLst>
          </p:cNvPr>
          <p:cNvSpPr txBox="1"/>
          <p:nvPr/>
        </p:nvSpPr>
        <p:spPr>
          <a:xfrm>
            <a:off x="5061857" y="3740311"/>
            <a:ext cx="3930563" cy="830997"/>
          </a:xfrm>
          <a:prstGeom prst="rect">
            <a:avLst/>
          </a:prstGeom>
          <a:noFill/>
        </p:spPr>
        <p:txBody>
          <a:bodyPr wrap="none" rtlCol="0">
            <a:spAutoFit/>
          </a:bodyPr>
          <a:lstStyle/>
          <a:p>
            <a:r>
              <a:rPr lang="en-US" altLang="zh-CN" sz="1600"/>
              <a:t>Lamb wave</a:t>
            </a:r>
            <a:r>
              <a:rPr lang="zh-CN" altLang="en-US" sz="1600"/>
              <a:t>：上下均为自由表面的薄片；</a:t>
            </a:r>
            <a:endParaRPr lang="en-US" altLang="zh-CN" sz="1600"/>
          </a:p>
          <a:p>
            <a:r>
              <a:rPr lang="en-US" altLang="zh-CN" sz="1600"/>
              <a:t>Schotle wave</a:t>
            </a:r>
            <a:r>
              <a:rPr lang="zh-CN" altLang="en-US" sz="1600"/>
              <a:t>：固液界面，类似</a:t>
            </a:r>
            <a:r>
              <a:rPr lang="en-US" altLang="zh-CN" sz="1600"/>
              <a:t>Rayleigh</a:t>
            </a:r>
            <a:r>
              <a:rPr lang="zh-CN" altLang="en-US" sz="1600"/>
              <a:t>；</a:t>
            </a:r>
            <a:endParaRPr lang="en-US" altLang="zh-CN" sz="1600"/>
          </a:p>
          <a:p>
            <a:r>
              <a:rPr lang="en-US" altLang="zh-CN" sz="1600"/>
              <a:t>Stoneley wave</a:t>
            </a:r>
            <a:r>
              <a:rPr lang="zh-CN" altLang="en-US" sz="1600"/>
              <a:t>：固固界面，类似</a:t>
            </a:r>
            <a:r>
              <a:rPr lang="en-US" altLang="zh-CN" sz="1600"/>
              <a:t>Rayleigh</a:t>
            </a:r>
            <a:r>
              <a:rPr lang="zh-CN" altLang="en-US" sz="1600"/>
              <a:t>；</a:t>
            </a:r>
            <a:endParaRPr lang="en-US" altLang="zh-CN" sz="1600"/>
          </a:p>
        </p:txBody>
      </p:sp>
      <p:sp>
        <p:nvSpPr>
          <p:cNvPr id="31" name="文本框 30">
            <a:extLst>
              <a:ext uri="{FF2B5EF4-FFF2-40B4-BE49-F238E27FC236}">
                <a16:creationId xmlns:a16="http://schemas.microsoft.com/office/drawing/2014/main" id="{8C82B576-8C68-428E-AB1E-6B37D7B84B4F}"/>
              </a:ext>
            </a:extLst>
          </p:cNvPr>
          <p:cNvSpPr txBox="1"/>
          <p:nvPr/>
        </p:nvSpPr>
        <p:spPr>
          <a:xfrm>
            <a:off x="218502" y="4112776"/>
            <a:ext cx="838200" cy="369332"/>
          </a:xfrm>
          <a:prstGeom prst="rect">
            <a:avLst/>
          </a:prstGeom>
          <a:noFill/>
        </p:spPr>
        <p:txBody>
          <a:bodyPr wrap="square" rtlCol="0">
            <a:spAutoFit/>
          </a:bodyPr>
          <a:lstStyle/>
          <a:p>
            <a:r>
              <a:rPr lang="en-US" altLang="zh-CN" b="1">
                <a:solidFill>
                  <a:srgbClr val="FF0000"/>
                </a:solidFill>
              </a:rPr>
              <a:t>SH</a:t>
            </a:r>
            <a:r>
              <a:rPr lang="zh-CN" altLang="en-US" b="1">
                <a:solidFill>
                  <a:srgbClr val="FF0000"/>
                </a:solidFill>
              </a:rPr>
              <a:t>波</a:t>
            </a:r>
          </a:p>
        </p:txBody>
      </p:sp>
      <p:sp>
        <p:nvSpPr>
          <p:cNvPr id="34" name="文本框 33">
            <a:extLst>
              <a:ext uri="{FF2B5EF4-FFF2-40B4-BE49-F238E27FC236}">
                <a16:creationId xmlns:a16="http://schemas.microsoft.com/office/drawing/2014/main" id="{E511D711-0475-4019-8270-E5A1B9FADC49}"/>
              </a:ext>
            </a:extLst>
          </p:cNvPr>
          <p:cNvSpPr txBox="1"/>
          <p:nvPr/>
        </p:nvSpPr>
        <p:spPr>
          <a:xfrm>
            <a:off x="218502" y="2277386"/>
            <a:ext cx="838200" cy="646331"/>
          </a:xfrm>
          <a:prstGeom prst="rect">
            <a:avLst/>
          </a:prstGeom>
          <a:noFill/>
        </p:spPr>
        <p:txBody>
          <a:bodyPr wrap="square" rtlCol="0">
            <a:spAutoFit/>
          </a:bodyPr>
          <a:lstStyle/>
          <a:p>
            <a:r>
              <a:rPr lang="en-US" altLang="zh-CN" b="1">
                <a:solidFill>
                  <a:srgbClr val="FF0000"/>
                </a:solidFill>
              </a:rPr>
              <a:t>SV</a:t>
            </a:r>
            <a:r>
              <a:rPr lang="zh-CN" altLang="en-US" b="1">
                <a:solidFill>
                  <a:srgbClr val="FF0000"/>
                </a:solidFill>
              </a:rPr>
              <a:t>波</a:t>
            </a:r>
            <a:r>
              <a:rPr lang="en-US" altLang="zh-CN" b="1">
                <a:solidFill>
                  <a:srgbClr val="FF0000"/>
                </a:solidFill>
              </a:rPr>
              <a:t>+P</a:t>
            </a:r>
            <a:r>
              <a:rPr lang="zh-CN" altLang="en-US" b="1">
                <a:solidFill>
                  <a:srgbClr val="FF0000"/>
                </a:solidFill>
              </a:rPr>
              <a:t>波</a:t>
            </a:r>
          </a:p>
        </p:txBody>
      </p:sp>
    </p:spTree>
    <p:extLst>
      <p:ext uri="{BB962C8B-B14F-4D97-AF65-F5344CB8AC3E}">
        <p14:creationId xmlns:p14="http://schemas.microsoft.com/office/powerpoint/2010/main" val="2830917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4</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3" y="5741"/>
            <a:ext cx="2078184" cy="584775"/>
          </a:xfrm>
          <a:prstGeom prst="rect">
            <a:avLst/>
          </a:prstGeom>
          <a:noFill/>
        </p:spPr>
        <p:txBody>
          <a:bodyPr wrap="square" rtlCol="0">
            <a:spAutoFit/>
          </a:bodyPr>
          <a:lstStyle/>
          <a:p>
            <a:r>
              <a:rPr lang="zh-CN" altLang="en-US" sz="3200" b="1">
                <a:cs typeface="Times New Roman" panose="02020603050405020304" pitchFamily="18" charset="0"/>
              </a:rPr>
              <a:t>背景知识</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面波的形式</a:t>
            </a:r>
            <a:endParaRPr lang="en-US" altLang="zh-CN">
              <a:solidFill>
                <a:srgbClr val="00797C"/>
              </a:solidFill>
            </a:endParaRPr>
          </a:p>
        </p:txBody>
      </p:sp>
      <p:pic>
        <p:nvPicPr>
          <p:cNvPr id="6" name="Picture 2" descr="动图">
            <a:extLst>
              <a:ext uri="{FF2B5EF4-FFF2-40B4-BE49-F238E27FC236}">
                <a16:creationId xmlns:a16="http://schemas.microsoft.com/office/drawing/2014/main" id="{5729475F-ED2C-4481-96E0-53920E213D0B}"/>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724150"/>
            <a:ext cx="3733800" cy="18669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动图">
            <a:extLst>
              <a:ext uri="{FF2B5EF4-FFF2-40B4-BE49-F238E27FC236}">
                <a16:creationId xmlns:a16="http://schemas.microsoft.com/office/drawing/2014/main" id="{C84EC157-4682-475D-B2D0-23CC5A747F94}"/>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724150"/>
            <a:ext cx="3733800" cy="18669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s://www.mtu.edu/geo/community/seismology/learn/seismology-study/images/p-wave-s-wave-vertical800.jpg">
            <a:extLst>
              <a:ext uri="{FF2B5EF4-FFF2-40B4-BE49-F238E27FC236}">
                <a16:creationId xmlns:a16="http://schemas.microsoft.com/office/drawing/2014/main" id="{CE87794E-7556-4A58-899D-B05F1F7CC19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14" t="2102" r="1808" b="3127"/>
          <a:stretch/>
        </p:blipFill>
        <p:spPr bwMode="auto">
          <a:xfrm>
            <a:off x="4953000" y="707807"/>
            <a:ext cx="3505200" cy="1330543"/>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772EF763-6370-43BF-BCAF-1A41149B0740}"/>
              </a:ext>
            </a:extLst>
          </p:cNvPr>
          <p:cNvSpPr/>
          <p:nvPr/>
        </p:nvSpPr>
        <p:spPr>
          <a:xfrm>
            <a:off x="381000" y="2333223"/>
            <a:ext cx="1834798" cy="369332"/>
          </a:xfrm>
          <a:prstGeom prst="rect">
            <a:avLst/>
          </a:prstGeom>
        </p:spPr>
        <p:txBody>
          <a:bodyPr wrap="none">
            <a:spAutoFit/>
          </a:bodyPr>
          <a:lstStyle/>
          <a:p>
            <a:r>
              <a:rPr lang="zh-CN" altLang="en-US" b="1">
                <a:solidFill>
                  <a:srgbClr val="00797C"/>
                </a:solidFill>
              </a:rPr>
              <a:t>瑞利</a:t>
            </a:r>
            <a:r>
              <a:rPr lang="en-US" altLang="zh-CN" b="1">
                <a:solidFill>
                  <a:srgbClr val="00797C"/>
                </a:solidFill>
              </a:rPr>
              <a:t>(Rayleigh)</a:t>
            </a:r>
            <a:r>
              <a:rPr lang="zh-CN" altLang="en-US" b="1">
                <a:solidFill>
                  <a:srgbClr val="00797C"/>
                </a:solidFill>
              </a:rPr>
              <a:t>波</a:t>
            </a:r>
          </a:p>
        </p:txBody>
      </p:sp>
      <p:sp>
        <p:nvSpPr>
          <p:cNvPr id="10" name="文本框 9">
            <a:extLst>
              <a:ext uri="{FF2B5EF4-FFF2-40B4-BE49-F238E27FC236}">
                <a16:creationId xmlns:a16="http://schemas.microsoft.com/office/drawing/2014/main" id="{D147B8FE-0392-4197-9B72-F58A32D0C702}"/>
              </a:ext>
            </a:extLst>
          </p:cNvPr>
          <p:cNvSpPr txBox="1"/>
          <p:nvPr/>
        </p:nvSpPr>
        <p:spPr>
          <a:xfrm>
            <a:off x="4800600" y="2333223"/>
            <a:ext cx="2590800" cy="369332"/>
          </a:xfrm>
          <a:prstGeom prst="rect">
            <a:avLst/>
          </a:prstGeom>
          <a:noFill/>
        </p:spPr>
        <p:txBody>
          <a:bodyPr wrap="square" rtlCol="0">
            <a:spAutoFit/>
          </a:bodyPr>
          <a:lstStyle/>
          <a:p>
            <a:r>
              <a:rPr lang="zh-CN" altLang="en-US" b="1">
                <a:solidFill>
                  <a:srgbClr val="00797C"/>
                </a:solidFill>
              </a:rPr>
              <a:t>勒夫</a:t>
            </a:r>
            <a:r>
              <a:rPr lang="en-US" altLang="zh-CN" b="1">
                <a:solidFill>
                  <a:srgbClr val="00797C"/>
                </a:solidFill>
              </a:rPr>
              <a:t>(Love)</a:t>
            </a:r>
            <a:r>
              <a:rPr lang="zh-CN" altLang="en-US" b="1">
                <a:solidFill>
                  <a:srgbClr val="00797C"/>
                </a:solidFill>
              </a:rPr>
              <a:t>波</a:t>
            </a:r>
          </a:p>
        </p:txBody>
      </p:sp>
      <p:sp>
        <p:nvSpPr>
          <p:cNvPr id="3" name="文本框 2">
            <a:extLst>
              <a:ext uri="{FF2B5EF4-FFF2-40B4-BE49-F238E27FC236}">
                <a16:creationId xmlns:a16="http://schemas.microsoft.com/office/drawing/2014/main" id="{3EAD8581-F78D-46D9-B93F-6FC175E644F9}"/>
              </a:ext>
            </a:extLst>
          </p:cNvPr>
          <p:cNvSpPr txBox="1"/>
          <p:nvPr/>
        </p:nvSpPr>
        <p:spPr>
          <a:xfrm>
            <a:off x="685800" y="1028859"/>
            <a:ext cx="4114800" cy="923330"/>
          </a:xfrm>
          <a:prstGeom prst="rect">
            <a:avLst/>
          </a:prstGeom>
          <a:noFill/>
        </p:spPr>
        <p:txBody>
          <a:bodyPr wrap="square" rtlCol="0">
            <a:spAutoFit/>
          </a:bodyPr>
          <a:lstStyle/>
          <a:p>
            <a:r>
              <a:rPr lang="zh-CN" altLang="en-US"/>
              <a:t>（</a:t>
            </a:r>
            <a:r>
              <a:rPr lang="en-US" altLang="zh-CN"/>
              <a:t>1</a:t>
            </a:r>
            <a:r>
              <a:rPr lang="zh-CN" altLang="en-US"/>
              <a:t>）速度比</a:t>
            </a:r>
            <a:r>
              <a:rPr lang="en-US" altLang="zh-CN"/>
              <a:t>S</a:t>
            </a:r>
            <a:r>
              <a:rPr lang="zh-CN" altLang="en-US"/>
              <a:t>波慢</a:t>
            </a:r>
            <a:r>
              <a:rPr lang="en-US" altLang="zh-CN"/>
              <a:t>;</a:t>
            </a:r>
          </a:p>
          <a:p>
            <a:r>
              <a:rPr lang="zh-CN" altLang="en-US"/>
              <a:t>（</a:t>
            </a:r>
            <a:r>
              <a:rPr lang="en-US" altLang="zh-CN"/>
              <a:t>2</a:t>
            </a:r>
            <a:r>
              <a:rPr lang="zh-CN" altLang="en-US"/>
              <a:t>）能量一般较强</a:t>
            </a:r>
            <a:r>
              <a:rPr lang="en-US" altLang="zh-CN"/>
              <a:t>;</a:t>
            </a:r>
          </a:p>
          <a:p>
            <a:r>
              <a:rPr lang="zh-CN" altLang="en-US"/>
              <a:t>（</a:t>
            </a:r>
            <a:r>
              <a:rPr lang="en-US" altLang="zh-CN"/>
              <a:t>3</a:t>
            </a:r>
            <a:r>
              <a:rPr lang="zh-CN" altLang="en-US"/>
              <a:t>）有特定的震动模式；</a:t>
            </a:r>
          </a:p>
        </p:txBody>
      </p:sp>
      <p:cxnSp>
        <p:nvCxnSpPr>
          <p:cNvPr id="11" name="直接箭头连接符 10">
            <a:extLst>
              <a:ext uri="{FF2B5EF4-FFF2-40B4-BE49-F238E27FC236}">
                <a16:creationId xmlns:a16="http://schemas.microsoft.com/office/drawing/2014/main" id="{0206D3F9-9D8C-4DC7-895A-F848E2533094}"/>
              </a:ext>
            </a:extLst>
          </p:cNvPr>
          <p:cNvCxnSpPr>
            <a:cxnSpLocks/>
          </p:cNvCxnSpPr>
          <p:nvPr/>
        </p:nvCxnSpPr>
        <p:spPr>
          <a:xfrm>
            <a:off x="3306740" y="4171950"/>
            <a:ext cx="0" cy="228600"/>
          </a:xfrm>
          <a:prstGeom prst="straightConnector1">
            <a:avLst/>
          </a:prstGeom>
          <a:ln>
            <a:solidFill>
              <a:srgbClr val="0000FF"/>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7" name="图片 16">
            <a:extLst>
              <a:ext uri="{FF2B5EF4-FFF2-40B4-BE49-F238E27FC236}">
                <a16:creationId xmlns:a16="http://schemas.microsoft.com/office/drawing/2014/main" id="{1BC86E40-812F-4A49-86B7-CFA2BB3BAD76}"/>
              </a:ext>
            </a:extLst>
          </p:cNvPr>
          <p:cNvPicPr>
            <a:picLocks noChangeAspect="1"/>
          </p:cNvPicPr>
          <p:nvPr/>
        </p:nvPicPr>
        <p:blipFill>
          <a:blip r:embed="rId6"/>
          <a:stretch>
            <a:fillRect/>
          </a:stretch>
        </p:blipFill>
        <p:spPr>
          <a:xfrm flipH="1">
            <a:off x="3246560" y="4436302"/>
            <a:ext cx="120360" cy="154748"/>
          </a:xfrm>
          <a:prstGeom prst="rect">
            <a:avLst/>
          </a:prstGeom>
        </p:spPr>
      </p:pic>
    </p:spTree>
    <p:extLst>
      <p:ext uri="{BB962C8B-B14F-4D97-AF65-F5344CB8AC3E}">
        <p14:creationId xmlns:p14="http://schemas.microsoft.com/office/powerpoint/2010/main" val="691417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5</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3" y="5741"/>
            <a:ext cx="2078184" cy="584775"/>
          </a:xfrm>
          <a:prstGeom prst="rect">
            <a:avLst/>
          </a:prstGeom>
          <a:noFill/>
        </p:spPr>
        <p:txBody>
          <a:bodyPr wrap="square" rtlCol="0">
            <a:spAutoFit/>
          </a:bodyPr>
          <a:lstStyle/>
          <a:p>
            <a:r>
              <a:rPr lang="zh-CN" altLang="en-US" sz="3200" b="1">
                <a:cs typeface="Times New Roman" panose="02020603050405020304" pitchFamily="18" charset="0"/>
              </a:rPr>
              <a:t>背景知识</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面波的频散特性</a:t>
            </a:r>
            <a:endParaRPr lang="en-US" altLang="zh-CN">
              <a:solidFill>
                <a:srgbClr val="00797C"/>
              </a:solidFill>
            </a:endParaRPr>
          </a:p>
        </p:txBody>
      </p:sp>
      <p:grpSp>
        <p:nvGrpSpPr>
          <p:cNvPr id="10" name="组合 9">
            <a:extLst>
              <a:ext uri="{FF2B5EF4-FFF2-40B4-BE49-F238E27FC236}">
                <a16:creationId xmlns:a16="http://schemas.microsoft.com/office/drawing/2014/main" id="{F372438F-6A72-4D42-A308-03741ACEB31E}"/>
              </a:ext>
            </a:extLst>
          </p:cNvPr>
          <p:cNvGrpSpPr/>
          <p:nvPr/>
        </p:nvGrpSpPr>
        <p:grpSpPr>
          <a:xfrm>
            <a:off x="228600" y="1200150"/>
            <a:ext cx="1905000" cy="2362200"/>
            <a:chOff x="304800" y="1200150"/>
            <a:chExt cx="2362200" cy="3048000"/>
          </a:xfrm>
        </p:grpSpPr>
        <p:cxnSp>
          <p:nvCxnSpPr>
            <p:cNvPr id="3" name="直接箭头连接符 2">
              <a:extLst>
                <a:ext uri="{FF2B5EF4-FFF2-40B4-BE49-F238E27FC236}">
                  <a16:creationId xmlns:a16="http://schemas.microsoft.com/office/drawing/2014/main" id="{B0ABF33A-8B9C-4009-AA87-C610B014EC3F}"/>
                </a:ext>
              </a:extLst>
            </p:cNvPr>
            <p:cNvCxnSpPr/>
            <p:nvPr/>
          </p:nvCxnSpPr>
          <p:spPr>
            <a:xfrm>
              <a:off x="304800" y="1428750"/>
              <a:ext cx="236220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直接箭头连接符 5">
              <a:extLst>
                <a:ext uri="{FF2B5EF4-FFF2-40B4-BE49-F238E27FC236}">
                  <a16:creationId xmlns:a16="http://schemas.microsoft.com/office/drawing/2014/main" id="{8E272D01-336E-44CF-9C8B-C8E395434F87}"/>
                </a:ext>
              </a:extLst>
            </p:cNvPr>
            <p:cNvCxnSpPr/>
            <p:nvPr/>
          </p:nvCxnSpPr>
          <p:spPr>
            <a:xfrm>
              <a:off x="381000" y="1200150"/>
              <a:ext cx="0" cy="304800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任意多边形: 形状 8">
              <a:extLst>
                <a:ext uri="{FF2B5EF4-FFF2-40B4-BE49-F238E27FC236}">
                  <a16:creationId xmlns:a16="http://schemas.microsoft.com/office/drawing/2014/main" id="{D86FAD88-0211-49C9-86A3-4F9902E8C59D}"/>
                </a:ext>
              </a:extLst>
            </p:cNvPr>
            <p:cNvSpPr/>
            <p:nvPr/>
          </p:nvSpPr>
          <p:spPr>
            <a:xfrm>
              <a:off x="716782" y="1436914"/>
              <a:ext cx="1507253" cy="2515438"/>
            </a:xfrm>
            <a:custGeom>
              <a:avLst/>
              <a:gdLst>
                <a:gd name="connsiteX0" fmla="*/ 0 w 1507253"/>
                <a:gd name="connsiteY0" fmla="*/ 0 h 2515438"/>
                <a:gd name="connsiteX1" fmla="*/ 797170 w 1507253"/>
                <a:gd name="connsiteY1" fmla="*/ 190919 h 2515438"/>
                <a:gd name="connsiteX2" fmla="*/ 1192405 w 1507253"/>
                <a:gd name="connsiteY2" fmla="*/ 512466 h 2515438"/>
                <a:gd name="connsiteX3" fmla="*/ 1323033 w 1507253"/>
                <a:gd name="connsiteY3" fmla="*/ 646444 h 2515438"/>
                <a:gd name="connsiteX4" fmla="*/ 1393372 w 1507253"/>
                <a:gd name="connsiteY4" fmla="*/ 1081873 h 2515438"/>
                <a:gd name="connsiteX5" fmla="*/ 1507253 w 1507253"/>
                <a:gd name="connsiteY5" fmla="*/ 2515438 h 251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7253" h="2515438">
                  <a:moveTo>
                    <a:pt x="0" y="0"/>
                  </a:moveTo>
                  <a:cubicBezTo>
                    <a:pt x="299218" y="52754"/>
                    <a:pt x="598436" y="105508"/>
                    <a:pt x="797170" y="190919"/>
                  </a:cubicBezTo>
                  <a:cubicBezTo>
                    <a:pt x="995904" y="276330"/>
                    <a:pt x="1104761" y="436545"/>
                    <a:pt x="1192405" y="512466"/>
                  </a:cubicBezTo>
                  <a:cubicBezTo>
                    <a:pt x="1280049" y="588387"/>
                    <a:pt x="1289539" y="551543"/>
                    <a:pt x="1323033" y="646444"/>
                  </a:cubicBezTo>
                  <a:cubicBezTo>
                    <a:pt x="1356527" y="741345"/>
                    <a:pt x="1362669" y="770374"/>
                    <a:pt x="1393372" y="1081873"/>
                  </a:cubicBezTo>
                  <a:cubicBezTo>
                    <a:pt x="1424075" y="1393372"/>
                    <a:pt x="1465664" y="1954405"/>
                    <a:pt x="1507253" y="2515438"/>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a:extLst>
              <a:ext uri="{FF2B5EF4-FFF2-40B4-BE49-F238E27FC236}">
                <a16:creationId xmlns:a16="http://schemas.microsoft.com/office/drawing/2014/main" id="{131F2FA5-1F20-4468-B134-F2A3A710EFC5}"/>
              </a:ext>
            </a:extLst>
          </p:cNvPr>
          <p:cNvSpPr txBox="1"/>
          <p:nvPr/>
        </p:nvSpPr>
        <p:spPr>
          <a:xfrm>
            <a:off x="983226" y="1047750"/>
            <a:ext cx="228600" cy="369332"/>
          </a:xfrm>
          <a:prstGeom prst="rect">
            <a:avLst/>
          </a:prstGeom>
          <a:noFill/>
        </p:spPr>
        <p:txBody>
          <a:bodyPr wrap="square" rtlCol="0">
            <a:spAutoFit/>
          </a:bodyPr>
          <a:lstStyle/>
          <a:p>
            <a:r>
              <a:rPr lang="en-US" altLang="zh-CN"/>
              <a:t>v</a:t>
            </a:r>
            <a:endParaRPr lang="zh-CN" altLang="en-US"/>
          </a:p>
        </p:txBody>
      </p:sp>
      <p:sp>
        <p:nvSpPr>
          <p:cNvPr id="14" name="文本框 13">
            <a:extLst>
              <a:ext uri="{FF2B5EF4-FFF2-40B4-BE49-F238E27FC236}">
                <a16:creationId xmlns:a16="http://schemas.microsoft.com/office/drawing/2014/main" id="{C150ED5B-FEC3-4E98-84C0-848C84A09CE9}"/>
              </a:ext>
            </a:extLst>
          </p:cNvPr>
          <p:cNvSpPr txBox="1"/>
          <p:nvPr/>
        </p:nvSpPr>
        <p:spPr>
          <a:xfrm>
            <a:off x="-34034" y="2196584"/>
            <a:ext cx="228600" cy="369332"/>
          </a:xfrm>
          <a:prstGeom prst="rect">
            <a:avLst/>
          </a:prstGeom>
          <a:noFill/>
        </p:spPr>
        <p:txBody>
          <a:bodyPr wrap="square" rtlCol="0">
            <a:spAutoFit/>
          </a:bodyPr>
          <a:lstStyle/>
          <a:p>
            <a:r>
              <a:rPr lang="en-US" altLang="zh-CN"/>
              <a:t>H</a:t>
            </a:r>
            <a:endParaRPr lang="zh-CN" altLang="en-US"/>
          </a:p>
        </p:txBody>
      </p:sp>
      <p:sp>
        <p:nvSpPr>
          <p:cNvPr id="12" name="文本框 11">
            <a:extLst>
              <a:ext uri="{FF2B5EF4-FFF2-40B4-BE49-F238E27FC236}">
                <a16:creationId xmlns:a16="http://schemas.microsoft.com/office/drawing/2014/main" id="{57C4DB40-C14F-4723-8A89-71AE2255D618}"/>
              </a:ext>
            </a:extLst>
          </p:cNvPr>
          <p:cNvSpPr txBox="1"/>
          <p:nvPr/>
        </p:nvSpPr>
        <p:spPr>
          <a:xfrm>
            <a:off x="228600" y="3481685"/>
            <a:ext cx="1752594" cy="461665"/>
          </a:xfrm>
          <a:prstGeom prst="rect">
            <a:avLst/>
          </a:prstGeom>
          <a:noFill/>
        </p:spPr>
        <p:txBody>
          <a:bodyPr wrap="square" rtlCol="0">
            <a:spAutoFit/>
          </a:bodyPr>
          <a:lstStyle/>
          <a:p>
            <a:pPr algn="ctr"/>
            <a:r>
              <a:rPr lang="zh-CN" altLang="en-US" sz="1200" b="1">
                <a:solidFill>
                  <a:srgbClr val="E10800"/>
                </a:solidFill>
              </a:rPr>
              <a:t>地球介质</a:t>
            </a:r>
            <a:endParaRPr lang="en-US" altLang="zh-CN" sz="1200" b="1">
              <a:solidFill>
                <a:srgbClr val="E10800"/>
              </a:solidFill>
            </a:endParaRPr>
          </a:p>
          <a:p>
            <a:pPr algn="ctr"/>
            <a:r>
              <a:rPr lang="zh-CN" altLang="en-US" sz="1200" b="1">
                <a:solidFill>
                  <a:srgbClr val="E10800"/>
                </a:solidFill>
              </a:rPr>
              <a:t>整体深度越深速度越大</a:t>
            </a:r>
          </a:p>
        </p:txBody>
      </p:sp>
      <p:sp>
        <p:nvSpPr>
          <p:cNvPr id="13" name="文本框 12">
            <a:extLst>
              <a:ext uri="{FF2B5EF4-FFF2-40B4-BE49-F238E27FC236}">
                <a16:creationId xmlns:a16="http://schemas.microsoft.com/office/drawing/2014/main" id="{E47889BD-4B52-4915-9E6C-45378A04C6EA}"/>
              </a:ext>
            </a:extLst>
          </p:cNvPr>
          <p:cNvSpPr txBox="1"/>
          <p:nvPr/>
        </p:nvSpPr>
        <p:spPr>
          <a:xfrm>
            <a:off x="2133600" y="2242750"/>
            <a:ext cx="3048000" cy="646331"/>
          </a:xfrm>
          <a:prstGeom prst="rect">
            <a:avLst/>
          </a:prstGeom>
          <a:noFill/>
        </p:spPr>
        <p:txBody>
          <a:bodyPr wrap="square" rtlCol="0">
            <a:spAutoFit/>
          </a:bodyPr>
          <a:lstStyle/>
          <a:p>
            <a:pPr algn="ctr"/>
            <a:r>
              <a:rPr lang="zh-CN" altLang="en-US" b="1">
                <a:solidFill>
                  <a:srgbClr val="E10800"/>
                </a:solidFill>
              </a:rPr>
              <a:t>面波频率越低，波长越长</a:t>
            </a:r>
            <a:endParaRPr lang="en-US" altLang="zh-CN" b="1">
              <a:solidFill>
                <a:srgbClr val="E10800"/>
              </a:solidFill>
            </a:endParaRPr>
          </a:p>
          <a:p>
            <a:pPr algn="ctr"/>
            <a:r>
              <a:rPr lang="zh-CN" altLang="en-US" b="1">
                <a:solidFill>
                  <a:srgbClr val="E10800"/>
                </a:solidFill>
              </a:rPr>
              <a:t>采样深度约深</a:t>
            </a:r>
          </a:p>
        </p:txBody>
      </p:sp>
      <p:sp>
        <p:nvSpPr>
          <p:cNvPr id="18" name="箭头: 右 17">
            <a:extLst>
              <a:ext uri="{FF2B5EF4-FFF2-40B4-BE49-F238E27FC236}">
                <a16:creationId xmlns:a16="http://schemas.microsoft.com/office/drawing/2014/main" id="{1F530363-350B-46EF-88ED-5B417E544EC3}"/>
              </a:ext>
            </a:extLst>
          </p:cNvPr>
          <p:cNvSpPr/>
          <p:nvPr/>
        </p:nvSpPr>
        <p:spPr>
          <a:xfrm>
            <a:off x="5181600" y="2413516"/>
            <a:ext cx="457200" cy="304800"/>
          </a:xfrm>
          <a:prstGeom prst="right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a:extLst>
              <a:ext uri="{FF2B5EF4-FFF2-40B4-BE49-F238E27FC236}">
                <a16:creationId xmlns:a16="http://schemas.microsoft.com/office/drawing/2014/main" id="{D4F46E19-2213-46D6-B0C6-6E41E613887B}"/>
              </a:ext>
            </a:extLst>
          </p:cNvPr>
          <p:cNvPicPr>
            <a:picLocks noChangeAspect="1"/>
          </p:cNvPicPr>
          <p:nvPr/>
        </p:nvPicPr>
        <p:blipFill>
          <a:blip r:embed="rId3"/>
          <a:stretch>
            <a:fillRect/>
          </a:stretch>
        </p:blipFill>
        <p:spPr>
          <a:xfrm>
            <a:off x="5996029" y="1454126"/>
            <a:ext cx="2895600" cy="1981200"/>
          </a:xfrm>
          <a:prstGeom prst="rect">
            <a:avLst/>
          </a:prstGeom>
        </p:spPr>
      </p:pic>
      <p:sp>
        <p:nvSpPr>
          <p:cNvPr id="19" name="文本框 18">
            <a:extLst>
              <a:ext uri="{FF2B5EF4-FFF2-40B4-BE49-F238E27FC236}">
                <a16:creationId xmlns:a16="http://schemas.microsoft.com/office/drawing/2014/main" id="{A6862A9D-D612-4C0E-BCBE-010C902CFEE9}"/>
              </a:ext>
            </a:extLst>
          </p:cNvPr>
          <p:cNvSpPr txBox="1"/>
          <p:nvPr/>
        </p:nvSpPr>
        <p:spPr>
          <a:xfrm>
            <a:off x="1905000" y="2242750"/>
            <a:ext cx="304800" cy="523220"/>
          </a:xfrm>
          <a:prstGeom prst="rect">
            <a:avLst/>
          </a:prstGeom>
          <a:noFill/>
        </p:spPr>
        <p:txBody>
          <a:bodyPr wrap="square" rtlCol="0">
            <a:spAutoFit/>
          </a:bodyPr>
          <a:lstStyle/>
          <a:p>
            <a:r>
              <a:rPr lang="en-US" altLang="zh-CN" sz="2800" b="1">
                <a:solidFill>
                  <a:srgbClr val="E10800"/>
                </a:solidFill>
              </a:rPr>
              <a:t>+</a:t>
            </a:r>
            <a:endParaRPr lang="zh-CN" altLang="en-US" sz="2800" b="1">
              <a:solidFill>
                <a:srgbClr val="E10800"/>
              </a:solidFill>
            </a:endParaRPr>
          </a:p>
        </p:txBody>
      </p:sp>
      <p:sp>
        <p:nvSpPr>
          <p:cNvPr id="20" name="文本框 19">
            <a:extLst>
              <a:ext uri="{FF2B5EF4-FFF2-40B4-BE49-F238E27FC236}">
                <a16:creationId xmlns:a16="http://schemas.microsoft.com/office/drawing/2014/main" id="{61344216-A56D-4676-A5F3-AFCCBFFBA18A}"/>
              </a:ext>
            </a:extLst>
          </p:cNvPr>
          <p:cNvSpPr txBox="1"/>
          <p:nvPr/>
        </p:nvSpPr>
        <p:spPr>
          <a:xfrm>
            <a:off x="5679917" y="2242750"/>
            <a:ext cx="316112" cy="369332"/>
          </a:xfrm>
          <a:prstGeom prst="rect">
            <a:avLst/>
          </a:prstGeom>
          <a:noFill/>
        </p:spPr>
        <p:txBody>
          <a:bodyPr wrap="none" rtlCol="0">
            <a:spAutoFit/>
          </a:bodyPr>
          <a:lstStyle/>
          <a:p>
            <a:r>
              <a:rPr lang="en-US" altLang="zh-CN"/>
              <a:t>V</a:t>
            </a:r>
          </a:p>
        </p:txBody>
      </p:sp>
      <p:sp>
        <p:nvSpPr>
          <p:cNvPr id="23" name="文本框 22">
            <a:extLst>
              <a:ext uri="{FF2B5EF4-FFF2-40B4-BE49-F238E27FC236}">
                <a16:creationId xmlns:a16="http://schemas.microsoft.com/office/drawing/2014/main" id="{D51A6E51-08A0-4931-B88E-B67F4A0ECFB1}"/>
              </a:ext>
            </a:extLst>
          </p:cNvPr>
          <p:cNvSpPr txBox="1"/>
          <p:nvPr/>
        </p:nvSpPr>
        <p:spPr>
          <a:xfrm>
            <a:off x="7364802" y="3423850"/>
            <a:ext cx="255198" cy="369332"/>
          </a:xfrm>
          <a:prstGeom prst="rect">
            <a:avLst/>
          </a:prstGeom>
          <a:noFill/>
        </p:spPr>
        <p:txBody>
          <a:bodyPr wrap="none" rtlCol="0">
            <a:spAutoFit/>
          </a:bodyPr>
          <a:lstStyle/>
          <a:p>
            <a:r>
              <a:rPr lang="en-US" altLang="zh-CN"/>
              <a:t>f</a:t>
            </a:r>
          </a:p>
        </p:txBody>
      </p:sp>
      <p:sp>
        <p:nvSpPr>
          <p:cNvPr id="22" name="文本框 21">
            <a:extLst>
              <a:ext uri="{FF2B5EF4-FFF2-40B4-BE49-F238E27FC236}">
                <a16:creationId xmlns:a16="http://schemas.microsoft.com/office/drawing/2014/main" id="{278DA23B-A1FF-4A9D-A0F9-BE0A675FE547}"/>
              </a:ext>
            </a:extLst>
          </p:cNvPr>
          <p:cNvSpPr txBox="1"/>
          <p:nvPr/>
        </p:nvSpPr>
        <p:spPr>
          <a:xfrm>
            <a:off x="2057400" y="3882357"/>
            <a:ext cx="4800600" cy="923330"/>
          </a:xfrm>
          <a:prstGeom prst="rect">
            <a:avLst/>
          </a:prstGeom>
          <a:noFill/>
        </p:spPr>
        <p:txBody>
          <a:bodyPr wrap="square" rtlCol="0">
            <a:spAutoFit/>
          </a:bodyPr>
          <a:lstStyle/>
          <a:p>
            <a:r>
              <a:rPr lang="zh-CN" altLang="en-US"/>
              <a:t>地震面波一般出现正常频散</a:t>
            </a:r>
            <a:r>
              <a:rPr lang="en-US" altLang="zh-CN"/>
              <a:t>(normal dispersion)</a:t>
            </a:r>
          </a:p>
          <a:p>
            <a:r>
              <a:rPr lang="en-US" altLang="zh-CN"/>
              <a:t>(1)</a:t>
            </a:r>
            <a:r>
              <a:rPr lang="zh-CN" altLang="en-US"/>
              <a:t>长波快于短波</a:t>
            </a:r>
            <a:r>
              <a:rPr lang="en-US" altLang="zh-CN"/>
              <a:t>(</a:t>
            </a:r>
            <a:r>
              <a:rPr lang="zh-CN" altLang="en-US"/>
              <a:t>长周期一般速度快</a:t>
            </a:r>
            <a:r>
              <a:rPr lang="en-US" altLang="zh-CN"/>
              <a:t>)</a:t>
            </a:r>
            <a:r>
              <a:rPr lang="zh-CN" altLang="en-US"/>
              <a:t> </a:t>
            </a:r>
            <a:endParaRPr lang="en-US" altLang="zh-CN"/>
          </a:p>
          <a:p>
            <a:r>
              <a:rPr lang="en-US" altLang="zh-CN"/>
              <a:t>(2)</a:t>
            </a:r>
            <a:r>
              <a:rPr lang="zh-CN" altLang="en-US"/>
              <a:t>群速度小于相速度</a:t>
            </a:r>
            <a:endParaRPr lang="en-US" altLang="zh-CN"/>
          </a:p>
        </p:txBody>
      </p:sp>
      <p:sp>
        <p:nvSpPr>
          <p:cNvPr id="24" name="文本框 23">
            <a:extLst>
              <a:ext uri="{FF2B5EF4-FFF2-40B4-BE49-F238E27FC236}">
                <a16:creationId xmlns:a16="http://schemas.microsoft.com/office/drawing/2014/main" id="{20ACFA6B-A518-42DF-91FB-A846AFFCF02E}"/>
              </a:ext>
            </a:extLst>
          </p:cNvPr>
          <p:cNvSpPr txBox="1"/>
          <p:nvPr/>
        </p:nvSpPr>
        <p:spPr>
          <a:xfrm>
            <a:off x="2362200" y="809996"/>
            <a:ext cx="5723228" cy="369332"/>
          </a:xfrm>
          <a:prstGeom prst="rect">
            <a:avLst/>
          </a:prstGeom>
          <a:noFill/>
        </p:spPr>
        <p:txBody>
          <a:bodyPr wrap="square" rtlCol="0">
            <a:spAutoFit/>
          </a:bodyPr>
          <a:lstStyle/>
          <a:p>
            <a:r>
              <a:rPr lang="zh-CN" altLang="en-US"/>
              <a:t>由于地下介质速度随深度变换，面波具有频散的特点</a:t>
            </a:r>
          </a:p>
        </p:txBody>
      </p:sp>
      <p:sp>
        <p:nvSpPr>
          <p:cNvPr id="29" name="文本框 28">
            <a:extLst>
              <a:ext uri="{FF2B5EF4-FFF2-40B4-BE49-F238E27FC236}">
                <a16:creationId xmlns:a16="http://schemas.microsoft.com/office/drawing/2014/main" id="{989024BD-BBE3-471F-9419-829AD6145D60}"/>
              </a:ext>
            </a:extLst>
          </p:cNvPr>
          <p:cNvSpPr txBox="1"/>
          <p:nvPr/>
        </p:nvSpPr>
        <p:spPr>
          <a:xfrm>
            <a:off x="4800600" y="73533"/>
            <a:ext cx="3946856" cy="461665"/>
          </a:xfrm>
          <a:prstGeom prst="rect">
            <a:avLst/>
          </a:prstGeom>
          <a:noFill/>
        </p:spPr>
        <p:txBody>
          <a:bodyPr wrap="square" rtlCol="0">
            <a:spAutoFit/>
          </a:bodyPr>
          <a:lstStyle/>
          <a:p>
            <a:pPr algn="ctr"/>
            <a:r>
              <a:rPr lang="zh-CN" altLang="en-US" sz="1200" b="1"/>
              <a:t>注：频散方程对特定频率、结构，存在有限多个</a:t>
            </a:r>
            <a:r>
              <a:rPr lang="en-US" altLang="zh-CN" sz="1200" b="1"/>
              <a:t>(</a:t>
            </a:r>
            <a:r>
              <a:rPr lang="zh-CN" altLang="en-US" sz="1200" b="1"/>
              <a:t>相速度不同</a:t>
            </a:r>
            <a:r>
              <a:rPr lang="en-US" altLang="zh-CN" sz="1200" b="1"/>
              <a:t>)</a:t>
            </a:r>
            <a:r>
              <a:rPr lang="zh-CN" altLang="en-US" sz="1200" b="1"/>
              <a:t>的解，对应不同阶的面波。</a:t>
            </a:r>
            <a:r>
              <a:rPr lang="en-US" altLang="zh-CN" sz="1200" b="1"/>
              <a:t>(</a:t>
            </a:r>
            <a:r>
              <a:rPr lang="zh-CN" altLang="en-US" sz="1200" b="1"/>
              <a:t>此处只讨论基阶</a:t>
            </a:r>
            <a:r>
              <a:rPr lang="en-US" altLang="zh-CN" sz="1200" b="1"/>
              <a:t>)</a:t>
            </a:r>
            <a:endParaRPr lang="zh-CN" altLang="en-US" sz="1200" b="1"/>
          </a:p>
        </p:txBody>
      </p:sp>
      <p:sp>
        <p:nvSpPr>
          <p:cNvPr id="30" name="文本框 29">
            <a:extLst>
              <a:ext uri="{FF2B5EF4-FFF2-40B4-BE49-F238E27FC236}">
                <a16:creationId xmlns:a16="http://schemas.microsoft.com/office/drawing/2014/main" id="{25F86E45-29C7-4052-BEFD-1EBD482D4663}"/>
              </a:ext>
            </a:extLst>
          </p:cNvPr>
          <p:cNvSpPr txBox="1"/>
          <p:nvPr/>
        </p:nvSpPr>
        <p:spPr>
          <a:xfrm>
            <a:off x="6481977" y="1209080"/>
            <a:ext cx="2000740" cy="276999"/>
          </a:xfrm>
          <a:prstGeom prst="rect">
            <a:avLst/>
          </a:prstGeom>
          <a:noFill/>
        </p:spPr>
        <p:txBody>
          <a:bodyPr wrap="square" rtlCol="0">
            <a:spAutoFit/>
          </a:bodyPr>
          <a:lstStyle/>
          <a:p>
            <a:pPr algn="ctr"/>
            <a:r>
              <a:rPr lang="zh-CN" altLang="en-US" sz="1200" b="1">
                <a:solidFill>
                  <a:srgbClr val="E10800"/>
                </a:solidFill>
              </a:rPr>
              <a:t>不同频率，波的速度不同</a:t>
            </a:r>
          </a:p>
        </p:txBody>
      </p:sp>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24CB4B5A-0A64-4962-A023-62AF56E2E0C5}"/>
                  </a:ext>
                </a:extLst>
              </p:cNvPr>
              <p:cNvSpPr txBox="1"/>
              <p:nvPr/>
            </p:nvSpPr>
            <p:spPr>
              <a:xfrm>
                <a:off x="7074337" y="3851579"/>
                <a:ext cx="1817292" cy="492443"/>
              </a:xfrm>
              <a:prstGeom prst="rect">
                <a:avLst/>
              </a:prstGeom>
              <a:noFill/>
            </p:spPr>
            <p:txBody>
              <a:bodyPr wrap="none" lIns="0" tIns="0" rIns="0" bIns="0" rtlCol="0">
                <a:spAutoFit/>
              </a:bodyPr>
              <a:lstStyle/>
              <a:p>
                <a14:m>
                  <m:oMath xmlns:m="http://schemas.openxmlformats.org/officeDocument/2006/math">
                    <m:r>
                      <a:rPr lang="zh-CN" altLang="en-US" sz="1600" i="1" smtClean="0">
                        <a:latin typeface="Cambria Math" panose="02040503050406030204" pitchFamily="18" charset="0"/>
                      </a:rPr>
                      <m:t>群速度</m:t>
                    </m:r>
                  </m:oMath>
                </a14:m>
                <a:r>
                  <a:rPr lang="zh-CN" altLang="en-US" sz="1600"/>
                  <a:t>：</a:t>
                </a:r>
                <a14:m>
                  <m:oMath xmlns:m="http://schemas.openxmlformats.org/officeDocument/2006/math">
                    <m:r>
                      <m:rPr>
                        <m:sty m:val="p"/>
                      </m:rPr>
                      <a:rPr lang="en-US" altLang="zh-CN" sz="1600" b="0" i="0" smtClean="0">
                        <a:latin typeface="Cambria Math" panose="02040503050406030204" pitchFamily="18" charset="0"/>
                      </a:rPr>
                      <m:t>U</m:t>
                    </m:r>
                    <m:r>
                      <a:rPr lang="en-US" altLang="zh-CN" sz="1600" b="0" i="0" smtClean="0">
                        <a:latin typeface="Cambria Math" panose="02040503050406030204" pitchFamily="18" charset="0"/>
                      </a:rPr>
                      <m:t>=</m:t>
                    </m:r>
                    <m:r>
                      <a:rPr lang="en-US" altLang="zh-CN" sz="1600" b="0" i="1" smtClean="0">
                        <a:latin typeface="Cambria Math" panose="02040503050406030204" pitchFamily="18" charset="0"/>
                      </a:rPr>
                      <m:t>𝛿𝜔</m:t>
                    </m:r>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𝛿</m:t>
                    </m:r>
                    <m:r>
                      <a:rPr lang="en-US" altLang="zh-CN" sz="1600" b="0" i="1" smtClean="0">
                        <a:latin typeface="Cambria Math" panose="02040503050406030204" pitchFamily="18" charset="0"/>
                      </a:rPr>
                      <m:t>𝑘</m:t>
                    </m:r>
                  </m:oMath>
                </a14:m>
                <a:endParaRPr lang="en-US" altLang="zh-CN" sz="1600"/>
              </a:p>
              <a:p>
                <a:r>
                  <a:rPr lang="zh-CN" altLang="en-US" sz="1600"/>
                  <a:t>相速度：</a:t>
                </a:r>
                <a14:m>
                  <m:oMath xmlns:m="http://schemas.openxmlformats.org/officeDocument/2006/math">
                    <m:r>
                      <m:rPr>
                        <m:sty m:val="p"/>
                      </m:rPr>
                      <a:rPr lang="en-US" altLang="zh-CN" sz="1600" b="0" i="0" smtClean="0">
                        <a:latin typeface="Cambria Math" panose="02040503050406030204" pitchFamily="18" charset="0"/>
                      </a:rPr>
                      <m:t>c</m:t>
                    </m:r>
                    <m:r>
                      <a:rPr lang="en-US" altLang="zh-CN" sz="1600">
                        <a:latin typeface="Cambria Math" panose="02040503050406030204" pitchFamily="18" charset="0"/>
                      </a:rPr>
                      <m:t>=</m:t>
                    </m:r>
                    <m:r>
                      <a:rPr lang="en-US" altLang="zh-CN" sz="1600" i="1">
                        <a:latin typeface="Cambria Math" panose="02040503050406030204" pitchFamily="18" charset="0"/>
                      </a:rPr>
                      <m:t>𝜔</m:t>
                    </m:r>
                    <m:r>
                      <a:rPr lang="en-US" altLang="zh-CN" sz="1600" i="1">
                        <a:latin typeface="Cambria Math" panose="02040503050406030204" pitchFamily="18" charset="0"/>
                      </a:rPr>
                      <m:t>/</m:t>
                    </m:r>
                    <m:r>
                      <a:rPr lang="en-US" altLang="zh-CN" sz="1600" i="1">
                        <a:latin typeface="Cambria Math" panose="02040503050406030204" pitchFamily="18" charset="0"/>
                      </a:rPr>
                      <m:t>𝑘</m:t>
                    </m:r>
                  </m:oMath>
                </a14:m>
                <a:endParaRPr lang="en-US" altLang="zh-CN" sz="1600"/>
              </a:p>
            </p:txBody>
          </p:sp>
        </mc:Choice>
        <mc:Fallback xmlns="">
          <p:sp>
            <p:nvSpPr>
              <p:cNvPr id="27" name="文本框 26">
                <a:extLst>
                  <a:ext uri="{FF2B5EF4-FFF2-40B4-BE49-F238E27FC236}">
                    <a16:creationId xmlns:a16="http://schemas.microsoft.com/office/drawing/2014/main" id="{24CB4B5A-0A64-4962-A023-62AF56E2E0C5}"/>
                  </a:ext>
                </a:extLst>
              </p:cNvPr>
              <p:cNvSpPr txBox="1">
                <a:spLocks noRot="1" noChangeAspect="1" noMove="1" noResize="1" noEditPoints="1" noAdjustHandles="1" noChangeArrowheads="1" noChangeShapeType="1" noTextEdit="1"/>
              </p:cNvSpPr>
              <p:nvPr/>
            </p:nvSpPr>
            <p:spPr>
              <a:xfrm>
                <a:off x="7074337" y="3851579"/>
                <a:ext cx="1817292" cy="492443"/>
              </a:xfrm>
              <a:prstGeom prst="rect">
                <a:avLst/>
              </a:prstGeom>
              <a:blipFill>
                <a:blip r:embed="rId4"/>
                <a:stretch>
                  <a:fillRect l="-6689" t="-16049" r="-2341" b="-20988"/>
                </a:stretch>
              </a:blipFill>
            </p:spPr>
            <p:txBody>
              <a:bodyPr/>
              <a:lstStyle/>
              <a:p>
                <a:r>
                  <a:rPr lang="zh-CN" altLang="en-US">
                    <a:noFill/>
                  </a:rPr>
                  <a:t> </a:t>
                </a:r>
              </a:p>
            </p:txBody>
          </p:sp>
        </mc:Fallback>
      </mc:AlternateContent>
      <p:pic>
        <p:nvPicPr>
          <p:cNvPr id="31" name="图片 30">
            <a:extLst>
              <a:ext uri="{FF2B5EF4-FFF2-40B4-BE49-F238E27FC236}">
                <a16:creationId xmlns:a16="http://schemas.microsoft.com/office/drawing/2014/main" id="{8AD73A0D-C722-437C-91BB-CBCBD71661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9800" y="4381752"/>
            <a:ext cx="2981580" cy="230832"/>
          </a:xfrm>
          <a:prstGeom prst="rect">
            <a:avLst/>
          </a:prstGeom>
        </p:spPr>
      </p:pic>
    </p:spTree>
    <p:extLst>
      <p:ext uri="{BB962C8B-B14F-4D97-AF65-F5344CB8AC3E}">
        <p14:creationId xmlns:p14="http://schemas.microsoft.com/office/powerpoint/2010/main" val="2875208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6</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3" y="5741"/>
            <a:ext cx="2078184" cy="584775"/>
          </a:xfrm>
          <a:prstGeom prst="rect">
            <a:avLst/>
          </a:prstGeom>
          <a:noFill/>
        </p:spPr>
        <p:txBody>
          <a:bodyPr wrap="square" rtlCol="0">
            <a:spAutoFit/>
          </a:bodyPr>
          <a:lstStyle/>
          <a:p>
            <a:r>
              <a:rPr lang="zh-CN" altLang="en-US" sz="3200" b="1">
                <a:cs typeface="Times New Roman" panose="02020603050405020304" pitchFamily="18" charset="0"/>
              </a:rPr>
              <a:t>背景知识</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面波的成像</a:t>
            </a:r>
            <a:endParaRPr lang="en-US" altLang="zh-CN">
              <a:solidFill>
                <a:srgbClr val="00797C"/>
              </a:solidFill>
            </a:endParaRPr>
          </a:p>
        </p:txBody>
      </p:sp>
      <p:pic>
        <p:nvPicPr>
          <p:cNvPr id="6" name="Picture 6">
            <a:extLst>
              <a:ext uri="{FF2B5EF4-FFF2-40B4-BE49-F238E27FC236}">
                <a16:creationId xmlns:a16="http://schemas.microsoft.com/office/drawing/2014/main" id="{F06760E8-2123-4EAA-BBCE-543BFEB964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565" y="1962150"/>
            <a:ext cx="2071923" cy="2611045"/>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B7F1415F-0FC5-4393-B32A-08AC1DA33EA7}"/>
              </a:ext>
            </a:extLst>
          </p:cNvPr>
          <p:cNvSpPr txBox="1"/>
          <p:nvPr/>
        </p:nvSpPr>
        <p:spPr>
          <a:xfrm>
            <a:off x="273650" y="1752519"/>
            <a:ext cx="1981200" cy="276999"/>
          </a:xfrm>
          <a:prstGeom prst="rect">
            <a:avLst/>
          </a:prstGeom>
          <a:noFill/>
        </p:spPr>
        <p:txBody>
          <a:bodyPr wrap="square" rtlCol="0">
            <a:spAutoFit/>
          </a:bodyPr>
          <a:lstStyle/>
          <a:p>
            <a:pPr algn="ctr"/>
            <a:r>
              <a:rPr lang="zh-CN" altLang="en-US" sz="1200" b="1">
                <a:solidFill>
                  <a:srgbClr val="E10800"/>
                </a:solidFill>
              </a:rPr>
              <a:t>面波敏感核</a:t>
            </a:r>
            <a:r>
              <a:rPr lang="en-US" altLang="zh-CN" sz="1200" b="1">
                <a:solidFill>
                  <a:srgbClr val="E10800"/>
                </a:solidFill>
              </a:rPr>
              <a:t>(</a:t>
            </a:r>
            <a:r>
              <a:rPr lang="zh-CN" altLang="en-US" sz="1200" b="1">
                <a:solidFill>
                  <a:srgbClr val="E10800"/>
                </a:solidFill>
              </a:rPr>
              <a:t>对横波速度</a:t>
            </a:r>
            <a:r>
              <a:rPr lang="en-US" altLang="zh-CN" sz="1200" b="1">
                <a:solidFill>
                  <a:srgbClr val="E10800"/>
                </a:solidFill>
              </a:rPr>
              <a:t>)</a:t>
            </a:r>
            <a:endParaRPr lang="zh-CN" altLang="en-US" sz="1200" b="1">
              <a:solidFill>
                <a:srgbClr val="E10800"/>
              </a:solidFill>
            </a:endParaRPr>
          </a:p>
        </p:txBody>
      </p:sp>
      <p:grpSp>
        <p:nvGrpSpPr>
          <p:cNvPr id="31" name="组合 30">
            <a:extLst>
              <a:ext uri="{FF2B5EF4-FFF2-40B4-BE49-F238E27FC236}">
                <a16:creationId xmlns:a16="http://schemas.microsoft.com/office/drawing/2014/main" id="{0935B2D6-866D-4B73-B8A1-0029F5F05BC7}"/>
              </a:ext>
            </a:extLst>
          </p:cNvPr>
          <p:cNvGrpSpPr/>
          <p:nvPr/>
        </p:nvGrpSpPr>
        <p:grpSpPr>
          <a:xfrm>
            <a:off x="1447802" y="584659"/>
            <a:ext cx="4419600" cy="1165965"/>
            <a:chOff x="2209800" y="570518"/>
            <a:chExt cx="4419600" cy="1165965"/>
          </a:xfrm>
        </p:grpSpPr>
        <p:pic>
          <p:nvPicPr>
            <p:cNvPr id="8" name="图片 7">
              <a:extLst>
                <a:ext uri="{FF2B5EF4-FFF2-40B4-BE49-F238E27FC236}">
                  <a16:creationId xmlns:a16="http://schemas.microsoft.com/office/drawing/2014/main" id="{CBB3F120-E73E-4BEF-B985-A085B18BF1A9}"/>
                </a:ext>
              </a:extLst>
            </p:cNvPr>
            <p:cNvPicPr>
              <a:picLocks noChangeAspect="1"/>
            </p:cNvPicPr>
            <p:nvPr/>
          </p:nvPicPr>
          <p:blipFill>
            <a:blip r:embed="rId4"/>
            <a:stretch>
              <a:fillRect/>
            </a:stretch>
          </p:blipFill>
          <p:spPr>
            <a:xfrm>
              <a:off x="2209800" y="602218"/>
              <a:ext cx="3821977" cy="1134265"/>
            </a:xfrm>
            <a:prstGeom prst="rect">
              <a:avLst/>
            </a:prstGeom>
          </p:spPr>
        </p:pic>
        <p:cxnSp>
          <p:nvCxnSpPr>
            <p:cNvPr id="9" name="Straight Connector 15">
              <a:extLst>
                <a:ext uri="{FF2B5EF4-FFF2-40B4-BE49-F238E27FC236}">
                  <a16:creationId xmlns:a16="http://schemas.microsoft.com/office/drawing/2014/main" id="{DCBEE4B4-BEC7-4BF2-BD37-8AE2D430FC1D}"/>
                </a:ext>
              </a:extLst>
            </p:cNvPr>
            <p:cNvCxnSpPr>
              <a:cxnSpLocks noChangeShapeType="1"/>
            </p:cNvCxnSpPr>
            <p:nvPr/>
          </p:nvCxnSpPr>
          <p:spPr bwMode="auto">
            <a:xfrm>
              <a:off x="4038600" y="988295"/>
              <a:ext cx="489982" cy="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cxnSp>
        <p:cxnSp>
          <p:nvCxnSpPr>
            <p:cNvPr id="10" name="Straight Connector 16">
              <a:extLst>
                <a:ext uri="{FF2B5EF4-FFF2-40B4-BE49-F238E27FC236}">
                  <a16:creationId xmlns:a16="http://schemas.microsoft.com/office/drawing/2014/main" id="{3C4167E5-8808-49A9-8D3A-781E2DE2A0D4}"/>
                </a:ext>
              </a:extLst>
            </p:cNvPr>
            <p:cNvCxnSpPr>
              <a:cxnSpLocks noChangeShapeType="1"/>
            </p:cNvCxnSpPr>
            <p:nvPr/>
          </p:nvCxnSpPr>
          <p:spPr bwMode="auto">
            <a:xfrm>
              <a:off x="5486400" y="994993"/>
              <a:ext cx="457200" cy="0"/>
            </a:xfrm>
            <a:prstGeom prst="line">
              <a:avLst/>
            </a:prstGeom>
            <a:noFill/>
            <a:ln w="76200">
              <a:solidFill>
                <a:srgbClr val="002060"/>
              </a:solidFill>
              <a:round/>
              <a:headEnd/>
              <a:tailEnd/>
            </a:ln>
            <a:extLst>
              <a:ext uri="{909E8E84-426E-40DD-AFC4-6F175D3DCCD1}">
                <a14:hiddenFill xmlns:a14="http://schemas.microsoft.com/office/drawing/2010/main">
                  <a:noFill/>
                </a14:hiddenFill>
              </a:ext>
            </a:extLst>
          </p:spPr>
        </p:cxnSp>
        <p:cxnSp>
          <p:nvCxnSpPr>
            <p:cNvPr id="11" name="Straight Connector 16">
              <a:extLst>
                <a:ext uri="{FF2B5EF4-FFF2-40B4-BE49-F238E27FC236}">
                  <a16:creationId xmlns:a16="http://schemas.microsoft.com/office/drawing/2014/main" id="{025F7E07-5FFA-40FA-9CF9-357FE9009615}"/>
                </a:ext>
              </a:extLst>
            </p:cNvPr>
            <p:cNvCxnSpPr>
              <a:cxnSpLocks noChangeShapeType="1"/>
            </p:cNvCxnSpPr>
            <p:nvPr/>
          </p:nvCxnSpPr>
          <p:spPr bwMode="auto">
            <a:xfrm>
              <a:off x="3912992" y="1554358"/>
              <a:ext cx="422743" cy="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cxnSp>
        <p:sp>
          <p:nvSpPr>
            <p:cNvPr id="16" name="文本框 15">
              <a:extLst>
                <a:ext uri="{FF2B5EF4-FFF2-40B4-BE49-F238E27FC236}">
                  <a16:creationId xmlns:a16="http://schemas.microsoft.com/office/drawing/2014/main" id="{98E9E238-5C77-4D22-9CB4-D9E5BF28CFC1}"/>
                </a:ext>
              </a:extLst>
            </p:cNvPr>
            <p:cNvSpPr txBox="1"/>
            <p:nvPr/>
          </p:nvSpPr>
          <p:spPr>
            <a:xfrm>
              <a:off x="3883481" y="580677"/>
              <a:ext cx="800219" cy="276999"/>
            </a:xfrm>
            <a:prstGeom prst="rect">
              <a:avLst/>
            </a:prstGeom>
            <a:noFill/>
          </p:spPr>
          <p:txBody>
            <a:bodyPr wrap="none" rtlCol="0">
              <a:spAutoFit/>
            </a:bodyPr>
            <a:lstStyle/>
            <a:p>
              <a:r>
                <a:rPr lang="zh-CN" altLang="en-US" sz="1200" b="1">
                  <a:solidFill>
                    <a:srgbClr val="E10800"/>
                  </a:solidFill>
                </a:rPr>
                <a:t>纵波速度</a:t>
              </a:r>
            </a:p>
          </p:txBody>
        </p:sp>
        <p:sp>
          <p:nvSpPr>
            <p:cNvPr id="19" name="文本框 18">
              <a:extLst>
                <a:ext uri="{FF2B5EF4-FFF2-40B4-BE49-F238E27FC236}">
                  <a16:creationId xmlns:a16="http://schemas.microsoft.com/office/drawing/2014/main" id="{D94013A4-7019-49C9-9200-4A4F3602AB59}"/>
                </a:ext>
              </a:extLst>
            </p:cNvPr>
            <p:cNvSpPr txBox="1"/>
            <p:nvPr/>
          </p:nvSpPr>
          <p:spPr>
            <a:xfrm>
              <a:off x="5334000" y="570518"/>
              <a:ext cx="800219" cy="276999"/>
            </a:xfrm>
            <a:prstGeom prst="rect">
              <a:avLst/>
            </a:prstGeom>
            <a:noFill/>
          </p:spPr>
          <p:txBody>
            <a:bodyPr wrap="none" rtlCol="0">
              <a:spAutoFit/>
            </a:bodyPr>
            <a:lstStyle/>
            <a:p>
              <a:r>
                <a:rPr lang="zh-CN" altLang="en-US" sz="1200" b="1">
                  <a:solidFill>
                    <a:srgbClr val="E10800"/>
                  </a:solidFill>
                </a:rPr>
                <a:t>横波速度</a:t>
              </a:r>
            </a:p>
          </p:txBody>
        </p:sp>
        <p:sp>
          <p:nvSpPr>
            <p:cNvPr id="20" name="文本框 19">
              <a:extLst>
                <a:ext uri="{FF2B5EF4-FFF2-40B4-BE49-F238E27FC236}">
                  <a16:creationId xmlns:a16="http://schemas.microsoft.com/office/drawing/2014/main" id="{B62D35C4-A9F6-4E8F-8B3E-BD4886657258}"/>
                </a:ext>
              </a:extLst>
            </p:cNvPr>
            <p:cNvSpPr txBox="1"/>
            <p:nvPr/>
          </p:nvSpPr>
          <p:spPr>
            <a:xfrm>
              <a:off x="3857671" y="1118915"/>
              <a:ext cx="492443" cy="276999"/>
            </a:xfrm>
            <a:prstGeom prst="rect">
              <a:avLst/>
            </a:prstGeom>
            <a:noFill/>
          </p:spPr>
          <p:txBody>
            <a:bodyPr wrap="none" rtlCol="0">
              <a:spAutoFit/>
            </a:bodyPr>
            <a:lstStyle/>
            <a:p>
              <a:r>
                <a:rPr lang="zh-CN" altLang="en-US" sz="1200" b="1">
                  <a:solidFill>
                    <a:srgbClr val="E10800"/>
                  </a:solidFill>
                </a:rPr>
                <a:t>密度</a:t>
              </a:r>
            </a:p>
          </p:txBody>
        </p:sp>
        <p:sp>
          <p:nvSpPr>
            <p:cNvPr id="22" name="文本框 21">
              <a:extLst>
                <a:ext uri="{FF2B5EF4-FFF2-40B4-BE49-F238E27FC236}">
                  <a16:creationId xmlns:a16="http://schemas.microsoft.com/office/drawing/2014/main" id="{8F4EE402-86D1-45B4-BE72-53046C9D8B01}"/>
                </a:ext>
              </a:extLst>
            </p:cNvPr>
            <p:cNvSpPr txBox="1"/>
            <p:nvPr/>
          </p:nvSpPr>
          <p:spPr>
            <a:xfrm>
              <a:off x="4648200" y="1268673"/>
              <a:ext cx="1981200" cy="276999"/>
            </a:xfrm>
            <a:prstGeom prst="rect">
              <a:avLst/>
            </a:prstGeom>
            <a:noFill/>
          </p:spPr>
          <p:txBody>
            <a:bodyPr wrap="square" rtlCol="0">
              <a:spAutoFit/>
            </a:bodyPr>
            <a:lstStyle/>
            <a:p>
              <a:pPr algn="ctr"/>
              <a:r>
                <a:rPr lang="en-US" altLang="zh-CN" sz="1200" b="1">
                  <a:solidFill>
                    <a:srgbClr val="E10800"/>
                  </a:solidFill>
                </a:rPr>
                <a:t>(</a:t>
              </a:r>
              <a:r>
                <a:rPr lang="zh-CN" altLang="en-US" sz="1200" b="1">
                  <a:solidFill>
                    <a:srgbClr val="E10800"/>
                  </a:solidFill>
                </a:rPr>
                <a:t>对横波速度最敏感</a:t>
              </a:r>
              <a:r>
                <a:rPr lang="en-US" altLang="zh-CN" sz="1200" b="1">
                  <a:solidFill>
                    <a:srgbClr val="E10800"/>
                  </a:solidFill>
                </a:rPr>
                <a:t>)</a:t>
              </a:r>
              <a:endParaRPr lang="zh-CN" altLang="en-US" sz="1200" b="1">
                <a:solidFill>
                  <a:srgbClr val="E10800"/>
                </a:solidFill>
              </a:endParaRPr>
            </a:p>
          </p:txBody>
        </p:sp>
      </p:grpSp>
      <p:sp>
        <p:nvSpPr>
          <p:cNvPr id="17" name="文本框 16">
            <a:extLst>
              <a:ext uri="{FF2B5EF4-FFF2-40B4-BE49-F238E27FC236}">
                <a16:creationId xmlns:a16="http://schemas.microsoft.com/office/drawing/2014/main" id="{39B9CF34-630D-4242-B5B9-F030C06D7089}"/>
              </a:ext>
            </a:extLst>
          </p:cNvPr>
          <p:cNvSpPr txBox="1"/>
          <p:nvPr/>
        </p:nvSpPr>
        <p:spPr>
          <a:xfrm>
            <a:off x="448956" y="4553302"/>
            <a:ext cx="1792478" cy="276999"/>
          </a:xfrm>
          <a:prstGeom prst="rect">
            <a:avLst/>
          </a:prstGeom>
          <a:noFill/>
        </p:spPr>
        <p:txBody>
          <a:bodyPr wrap="none" rtlCol="0">
            <a:spAutoFit/>
          </a:bodyPr>
          <a:lstStyle/>
          <a:p>
            <a:r>
              <a:rPr lang="zh-CN" altLang="en-US" sz="1200" b="1">
                <a:solidFill>
                  <a:srgbClr val="E10800"/>
                </a:solidFill>
              </a:rPr>
              <a:t>最敏感深度约为</a:t>
            </a:r>
            <a:r>
              <a:rPr lang="en-US" altLang="zh-CN" sz="1200" b="1">
                <a:solidFill>
                  <a:srgbClr val="E10800"/>
                </a:solidFill>
              </a:rPr>
              <a:t>1/3</a:t>
            </a:r>
            <a:r>
              <a:rPr lang="zh-CN" altLang="en-US" sz="1200" b="1">
                <a:solidFill>
                  <a:srgbClr val="E10800"/>
                </a:solidFill>
              </a:rPr>
              <a:t>波长</a:t>
            </a:r>
          </a:p>
        </p:txBody>
      </p:sp>
      <p:sp>
        <p:nvSpPr>
          <p:cNvPr id="24" name="文本框 23">
            <a:extLst>
              <a:ext uri="{FF2B5EF4-FFF2-40B4-BE49-F238E27FC236}">
                <a16:creationId xmlns:a16="http://schemas.microsoft.com/office/drawing/2014/main" id="{FDB065A2-4A3D-492C-A3D6-0F82A43FBED5}"/>
              </a:ext>
            </a:extLst>
          </p:cNvPr>
          <p:cNvSpPr txBox="1"/>
          <p:nvPr/>
        </p:nvSpPr>
        <p:spPr>
          <a:xfrm>
            <a:off x="2255162" y="2796029"/>
            <a:ext cx="304800" cy="523220"/>
          </a:xfrm>
          <a:prstGeom prst="rect">
            <a:avLst/>
          </a:prstGeom>
          <a:noFill/>
        </p:spPr>
        <p:txBody>
          <a:bodyPr wrap="square" rtlCol="0">
            <a:spAutoFit/>
          </a:bodyPr>
          <a:lstStyle/>
          <a:p>
            <a:r>
              <a:rPr lang="en-US" altLang="zh-CN" sz="2800" b="1">
                <a:solidFill>
                  <a:srgbClr val="E10800"/>
                </a:solidFill>
              </a:rPr>
              <a:t>+</a:t>
            </a:r>
            <a:endParaRPr lang="zh-CN" altLang="en-US" sz="2800" b="1">
              <a:solidFill>
                <a:srgbClr val="E10800"/>
              </a:solidFill>
            </a:endParaRPr>
          </a:p>
        </p:txBody>
      </p:sp>
      <p:sp>
        <p:nvSpPr>
          <p:cNvPr id="18" name="箭头: 右 17">
            <a:extLst>
              <a:ext uri="{FF2B5EF4-FFF2-40B4-BE49-F238E27FC236}">
                <a16:creationId xmlns:a16="http://schemas.microsoft.com/office/drawing/2014/main" id="{C987FC3E-A88B-4010-ADC2-F73DDBC9D1CC}"/>
              </a:ext>
            </a:extLst>
          </p:cNvPr>
          <p:cNvSpPr/>
          <p:nvPr/>
        </p:nvSpPr>
        <p:spPr>
          <a:xfrm>
            <a:off x="5581709" y="3057639"/>
            <a:ext cx="381000" cy="261610"/>
          </a:xfrm>
          <a:prstGeom prst="right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a:extLst>
              <a:ext uri="{FF2B5EF4-FFF2-40B4-BE49-F238E27FC236}">
                <a16:creationId xmlns:a16="http://schemas.microsoft.com/office/drawing/2014/main" id="{604972AA-36F2-46C6-85DA-DBB8C5B655E5}"/>
              </a:ext>
            </a:extLst>
          </p:cNvPr>
          <p:cNvPicPr>
            <a:picLocks noChangeAspect="1"/>
          </p:cNvPicPr>
          <p:nvPr/>
        </p:nvPicPr>
        <p:blipFill>
          <a:blip r:embed="rId5"/>
          <a:stretch>
            <a:fillRect/>
          </a:stretch>
        </p:blipFill>
        <p:spPr>
          <a:xfrm>
            <a:off x="2753857" y="1871189"/>
            <a:ext cx="2793520" cy="1448060"/>
          </a:xfrm>
          <a:prstGeom prst="rect">
            <a:avLst/>
          </a:prstGeom>
        </p:spPr>
      </p:pic>
      <p:pic>
        <p:nvPicPr>
          <p:cNvPr id="26" name="图片 25">
            <a:extLst>
              <a:ext uri="{FF2B5EF4-FFF2-40B4-BE49-F238E27FC236}">
                <a16:creationId xmlns:a16="http://schemas.microsoft.com/office/drawing/2014/main" id="{555C78CF-5274-450E-8C89-27B984DDD77D}"/>
              </a:ext>
            </a:extLst>
          </p:cNvPr>
          <p:cNvPicPr>
            <a:picLocks noChangeAspect="1"/>
          </p:cNvPicPr>
          <p:nvPr/>
        </p:nvPicPr>
        <p:blipFill>
          <a:blip r:embed="rId6"/>
          <a:stretch>
            <a:fillRect/>
          </a:stretch>
        </p:blipFill>
        <p:spPr>
          <a:xfrm>
            <a:off x="5997041" y="2268715"/>
            <a:ext cx="3087932" cy="1947870"/>
          </a:xfrm>
          <a:prstGeom prst="rect">
            <a:avLst/>
          </a:prstGeom>
        </p:spPr>
      </p:pic>
      <p:pic>
        <p:nvPicPr>
          <p:cNvPr id="27" name="图片 26">
            <a:extLst>
              <a:ext uri="{FF2B5EF4-FFF2-40B4-BE49-F238E27FC236}">
                <a16:creationId xmlns:a16="http://schemas.microsoft.com/office/drawing/2014/main" id="{07A73088-9931-4ACA-85D5-9BBEB1CD95D4}"/>
              </a:ext>
            </a:extLst>
          </p:cNvPr>
          <p:cNvPicPr>
            <a:picLocks noChangeAspect="1"/>
          </p:cNvPicPr>
          <p:nvPr/>
        </p:nvPicPr>
        <p:blipFill>
          <a:blip r:embed="rId7"/>
          <a:stretch>
            <a:fillRect/>
          </a:stretch>
        </p:blipFill>
        <p:spPr>
          <a:xfrm>
            <a:off x="3681890" y="3321144"/>
            <a:ext cx="1370658" cy="1370658"/>
          </a:xfrm>
          <a:prstGeom prst="rect">
            <a:avLst/>
          </a:prstGeom>
        </p:spPr>
      </p:pic>
      <p:sp>
        <p:nvSpPr>
          <p:cNvPr id="30" name="文本框 29">
            <a:extLst>
              <a:ext uri="{FF2B5EF4-FFF2-40B4-BE49-F238E27FC236}">
                <a16:creationId xmlns:a16="http://schemas.microsoft.com/office/drawing/2014/main" id="{C6EF3736-0405-4CCF-BFA4-FE4DE960BF97}"/>
              </a:ext>
            </a:extLst>
          </p:cNvPr>
          <p:cNvSpPr txBox="1"/>
          <p:nvPr/>
        </p:nvSpPr>
        <p:spPr>
          <a:xfrm>
            <a:off x="3225497" y="1718160"/>
            <a:ext cx="1981200" cy="276999"/>
          </a:xfrm>
          <a:prstGeom prst="rect">
            <a:avLst/>
          </a:prstGeom>
          <a:noFill/>
        </p:spPr>
        <p:txBody>
          <a:bodyPr wrap="square" rtlCol="0">
            <a:spAutoFit/>
          </a:bodyPr>
          <a:lstStyle/>
          <a:p>
            <a:pPr algn="ctr"/>
            <a:r>
              <a:rPr lang="zh-CN" altLang="en-US" sz="1200" b="1">
                <a:solidFill>
                  <a:srgbClr val="E10800"/>
                </a:solidFill>
              </a:rPr>
              <a:t>面波频散曲线</a:t>
            </a:r>
          </a:p>
        </p:txBody>
      </p:sp>
      <p:sp>
        <p:nvSpPr>
          <p:cNvPr id="32" name="文本框 31">
            <a:extLst>
              <a:ext uri="{FF2B5EF4-FFF2-40B4-BE49-F238E27FC236}">
                <a16:creationId xmlns:a16="http://schemas.microsoft.com/office/drawing/2014/main" id="{5368B576-0810-489B-8C35-C784F192346F}"/>
              </a:ext>
            </a:extLst>
          </p:cNvPr>
          <p:cNvSpPr txBox="1"/>
          <p:nvPr/>
        </p:nvSpPr>
        <p:spPr>
          <a:xfrm>
            <a:off x="6589207" y="1948193"/>
            <a:ext cx="1981200" cy="276999"/>
          </a:xfrm>
          <a:prstGeom prst="rect">
            <a:avLst/>
          </a:prstGeom>
          <a:noFill/>
        </p:spPr>
        <p:txBody>
          <a:bodyPr wrap="square" rtlCol="0">
            <a:spAutoFit/>
          </a:bodyPr>
          <a:lstStyle/>
          <a:p>
            <a:pPr algn="ctr"/>
            <a:r>
              <a:rPr lang="zh-CN" altLang="en-US" sz="1200" b="1">
                <a:solidFill>
                  <a:srgbClr val="E10800"/>
                </a:solidFill>
              </a:rPr>
              <a:t>不同深度的横波速度</a:t>
            </a:r>
          </a:p>
        </p:txBody>
      </p:sp>
      <p:cxnSp>
        <p:nvCxnSpPr>
          <p:cNvPr id="35" name="直接箭头连接符 34">
            <a:extLst>
              <a:ext uri="{FF2B5EF4-FFF2-40B4-BE49-F238E27FC236}">
                <a16:creationId xmlns:a16="http://schemas.microsoft.com/office/drawing/2014/main" id="{4B2CBCAC-73F0-4C9F-92AC-0412D3210D02}"/>
              </a:ext>
            </a:extLst>
          </p:cNvPr>
          <p:cNvCxnSpPr>
            <a:cxnSpLocks/>
          </p:cNvCxnSpPr>
          <p:nvPr/>
        </p:nvCxnSpPr>
        <p:spPr>
          <a:xfrm flipV="1">
            <a:off x="5105400" y="1084706"/>
            <a:ext cx="857309" cy="221566"/>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a16="http://schemas.microsoft.com/office/drawing/2014/main" id="{08B204E7-0225-4C97-9E1A-B93172ED895E}"/>
              </a:ext>
            </a:extLst>
          </p:cNvPr>
          <p:cNvSpPr txBox="1"/>
          <p:nvPr/>
        </p:nvSpPr>
        <p:spPr>
          <a:xfrm>
            <a:off x="5962709" y="787106"/>
            <a:ext cx="3140394" cy="646331"/>
          </a:xfrm>
          <a:prstGeom prst="rect">
            <a:avLst/>
          </a:prstGeom>
          <a:noFill/>
        </p:spPr>
        <p:txBody>
          <a:bodyPr wrap="square" rtlCol="0">
            <a:spAutoFit/>
          </a:bodyPr>
          <a:lstStyle/>
          <a:p>
            <a:r>
              <a:rPr lang="zh-CN" altLang="en-US" sz="1200" b="1">
                <a:solidFill>
                  <a:srgbClr val="00797C"/>
                </a:solidFill>
              </a:rPr>
              <a:t>实际反演中一般只反演横波速度，而密度、纵波速度利用经验关系</a:t>
            </a:r>
            <a:r>
              <a:rPr lang="en-US" altLang="zh-CN" sz="1200" b="1">
                <a:solidFill>
                  <a:srgbClr val="00797C"/>
                </a:solidFill>
              </a:rPr>
              <a:t>(brocher law)</a:t>
            </a:r>
            <a:r>
              <a:rPr lang="zh-CN" altLang="en-US" sz="1200" b="1">
                <a:solidFill>
                  <a:srgbClr val="00797C"/>
                </a:solidFill>
              </a:rPr>
              <a:t>同横波速度绑定，以减小参数间的</a:t>
            </a:r>
            <a:r>
              <a:rPr lang="en-US" altLang="zh-CN" sz="1200" b="1">
                <a:solidFill>
                  <a:srgbClr val="00797C"/>
                </a:solidFill>
              </a:rPr>
              <a:t>trade-off</a:t>
            </a:r>
            <a:r>
              <a:rPr lang="zh-CN" altLang="en-US" sz="1200" b="1">
                <a:solidFill>
                  <a:srgbClr val="00797C"/>
                </a:solidFill>
              </a:rPr>
              <a:t>。</a:t>
            </a:r>
          </a:p>
        </p:txBody>
      </p:sp>
    </p:spTree>
    <p:extLst>
      <p:ext uri="{BB962C8B-B14F-4D97-AF65-F5344CB8AC3E}">
        <p14:creationId xmlns:p14="http://schemas.microsoft.com/office/powerpoint/2010/main" val="2252658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8" name="Picture 12" descr="Cartoon Bomb Images – Browse 58,147 Stock Photos, Vectors, and Video |  Adobe Stock">
            <a:extLst>
              <a:ext uri="{FF2B5EF4-FFF2-40B4-BE49-F238E27FC236}">
                <a16:creationId xmlns:a16="http://schemas.microsoft.com/office/drawing/2014/main" id="{72B7467A-1560-4EB3-9D2C-8354C136F0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797" y="1188626"/>
            <a:ext cx="936933" cy="719181"/>
          </a:xfrm>
          <a:prstGeom prst="rect">
            <a:avLst/>
          </a:prstGeom>
          <a:noFill/>
          <a:extLst>
            <a:ext uri="{909E8E84-426E-40DD-AFC4-6F175D3DCCD1}">
              <a14:hiddenFill xmlns:a14="http://schemas.microsoft.com/office/drawing/2010/main">
                <a:solidFill>
                  <a:srgbClr val="FFFFFF"/>
                </a:solidFill>
              </a14:hiddenFill>
            </a:ext>
          </a:extLst>
        </p:spPr>
      </p:pic>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7</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3" y="5741"/>
            <a:ext cx="2078184" cy="584775"/>
          </a:xfrm>
          <a:prstGeom prst="rect">
            <a:avLst/>
          </a:prstGeom>
          <a:noFill/>
        </p:spPr>
        <p:txBody>
          <a:bodyPr wrap="square" rtlCol="0">
            <a:spAutoFit/>
          </a:bodyPr>
          <a:lstStyle/>
          <a:p>
            <a:r>
              <a:rPr lang="zh-CN" altLang="en-US" sz="3200" b="1">
                <a:cs typeface="Times New Roman" panose="02020603050405020304" pitchFamily="18" charset="0"/>
              </a:rPr>
              <a:t>背景知识</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不同频带的面波</a:t>
            </a:r>
            <a:endParaRPr lang="en-US" altLang="zh-CN">
              <a:solidFill>
                <a:srgbClr val="00797C"/>
              </a:solidFill>
            </a:endParaRPr>
          </a:p>
        </p:txBody>
      </p:sp>
      <p:grpSp>
        <p:nvGrpSpPr>
          <p:cNvPr id="8" name="组合 7">
            <a:extLst>
              <a:ext uri="{FF2B5EF4-FFF2-40B4-BE49-F238E27FC236}">
                <a16:creationId xmlns:a16="http://schemas.microsoft.com/office/drawing/2014/main" id="{C5528EEE-9DE9-4534-B7D9-6AFF538FDC36}"/>
              </a:ext>
            </a:extLst>
          </p:cNvPr>
          <p:cNvGrpSpPr/>
          <p:nvPr/>
        </p:nvGrpSpPr>
        <p:grpSpPr>
          <a:xfrm>
            <a:off x="680122" y="1193652"/>
            <a:ext cx="8168289" cy="3079116"/>
            <a:chOff x="222922" y="1139153"/>
            <a:chExt cx="8168289" cy="3079116"/>
          </a:xfrm>
        </p:grpSpPr>
        <p:sp>
          <p:nvSpPr>
            <p:cNvPr id="3" name="文本框 2">
              <a:extLst>
                <a:ext uri="{FF2B5EF4-FFF2-40B4-BE49-F238E27FC236}">
                  <a16:creationId xmlns:a16="http://schemas.microsoft.com/office/drawing/2014/main" id="{7B9789FB-5662-4FC1-9C15-84CA6A206DA3}"/>
                </a:ext>
              </a:extLst>
            </p:cNvPr>
            <p:cNvSpPr txBox="1"/>
            <p:nvPr/>
          </p:nvSpPr>
          <p:spPr>
            <a:xfrm>
              <a:off x="222922" y="1139153"/>
              <a:ext cx="2667000" cy="646331"/>
            </a:xfrm>
            <a:prstGeom prst="rect">
              <a:avLst/>
            </a:prstGeom>
            <a:noFill/>
          </p:spPr>
          <p:txBody>
            <a:bodyPr wrap="square" rtlCol="0">
              <a:spAutoFit/>
            </a:bodyPr>
            <a:lstStyle/>
            <a:p>
              <a:pPr algn="ctr"/>
              <a:r>
                <a:rPr lang="zh-CN" altLang="en-US"/>
                <a:t>主动源</a:t>
              </a:r>
              <a:endParaRPr lang="en-US" altLang="zh-CN"/>
            </a:p>
            <a:p>
              <a:pPr algn="ctr"/>
              <a:r>
                <a:rPr lang="zh-CN" altLang="en-US"/>
                <a:t>人文噪声相干</a:t>
              </a:r>
            </a:p>
          </p:txBody>
        </p:sp>
        <p:sp>
          <p:nvSpPr>
            <p:cNvPr id="5" name="箭头: 右 4">
              <a:extLst>
                <a:ext uri="{FF2B5EF4-FFF2-40B4-BE49-F238E27FC236}">
                  <a16:creationId xmlns:a16="http://schemas.microsoft.com/office/drawing/2014/main" id="{E68C04A6-7541-469C-A2A8-C392D4ADB5D6}"/>
                </a:ext>
              </a:extLst>
            </p:cNvPr>
            <p:cNvSpPr/>
            <p:nvPr/>
          </p:nvSpPr>
          <p:spPr>
            <a:xfrm>
              <a:off x="2743200" y="1384816"/>
              <a:ext cx="762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A47DC6F9-445F-42FE-BF2F-811F33115C94}"/>
                </a:ext>
              </a:extLst>
            </p:cNvPr>
            <p:cNvSpPr txBox="1"/>
            <p:nvPr/>
          </p:nvSpPr>
          <p:spPr>
            <a:xfrm>
              <a:off x="3657600" y="1284150"/>
              <a:ext cx="1143000" cy="369332"/>
            </a:xfrm>
            <a:prstGeom prst="rect">
              <a:avLst/>
            </a:prstGeom>
            <a:noFill/>
          </p:spPr>
          <p:txBody>
            <a:bodyPr wrap="square" rtlCol="0">
              <a:spAutoFit/>
            </a:bodyPr>
            <a:lstStyle/>
            <a:p>
              <a:pPr algn="ctr"/>
              <a:r>
                <a:rPr lang="zh-CN" altLang="en-US"/>
                <a:t>高频面波</a:t>
              </a:r>
            </a:p>
          </p:txBody>
        </p:sp>
        <p:sp>
          <p:nvSpPr>
            <p:cNvPr id="10" name="箭头: 右 9">
              <a:extLst>
                <a:ext uri="{FF2B5EF4-FFF2-40B4-BE49-F238E27FC236}">
                  <a16:creationId xmlns:a16="http://schemas.microsoft.com/office/drawing/2014/main" id="{314A77AD-7AA0-4F50-B825-585536B9B32C}"/>
                </a:ext>
              </a:extLst>
            </p:cNvPr>
            <p:cNvSpPr/>
            <p:nvPr/>
          </p:nvSpPr>
          <p:spPr>
            <a:xfrm>
              <a:off x="5027107" y="1392616"/>
              <a:ext cx="762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A5A92ABB-4BB8-4F5B-BB96-D442B8248F69}"/>
                </a:ext>
              </a:extLst>
            </p:cNvPr>
            <p:cNvSpPr txBox="1"/>
            <p:nvPr/>
          </p:nvSpPr>
          <p:spPr>
            <a:xfrm>
              <a:off x="5791200" y="1145651"/>
              <a:ext cx="2514600" cy="646331"/>
            </a:xfrm>
            <a:prstGeom prst="rect">
              <a:avLst/>
            </a:prstGeom>
            <a:noFill/>
          </p:spPr>
          <p:txBody>
            <a:bodyPr wrap="square" rtlCol="0">
              <a:spAutoFit/>
            </a:bodyPr>
            <a:lstStyle/>
            <a:p>
              <a:pPr algn="ctr"/>
              <a:r>
                <a:rPr lang="zh-CN" altLang="en-US"/>
                <a:t>浅层结构勘探：</a:t>
              </a:r>
              <a:endParaRPr lang="en-US" altLang="zh-CN"/>
            </a:p>
            <a:p>
              <a:pPr algn="ctr"/>
              <a:r>
                <a:rPr lang="zh-CN" altLang="en-US"/>
                <a:t>油气勘察、工程勘察</a:t>
              </a:r>
            </a:p>
          </p:txBody>
        </p:sp>
        <p:sp>
          <p:nvSpPr>
            <p:cNvPr id="12" name="文本框 11">
              <a:extLst>
                <a:ext uri="{FF2B5EF4-FFF2-40B4-BE49-F238E27FC236}">
                  <a16:creationId xmlns:a16="http://schemas.microsoft.com/office/drawing/2014/main" id="{68C1B33C-A5F9-4968-84B5-90A4568225E0}"/>
                </a:ext>
              </a:extLst>
            </p:cNvPr>
            <p:cNvSpPr txBox="1"/>
            <p:nvPr/>
          </p:nvSpPr>
          <p:spPr>
            <a:xfrm>
              <a:off x="762000" y="2108153"/>
              <a:ext cx="1600200" cy="369332"/>
            </a:xfrm>
            <a:prstGeom prst="rect">
              <a:avLst/>
            </a:prstGeom>
            <a:noFill/>
          </p:spPr>
          <p:txBody>
            <a:bodyPr wrap="square" rtlCol="0">
              <a:spAutoFit/>
            </a:bodyPr>
            <a:lstStyle/>
            <a:p>
              <a:r>
                <a:rPr lang="zh-CN" altLang="en-US"/>
                <a:t>海洋噪声相干</a:t>
              </a:r>
            </a:p>
          </p:txBody>
        </p:sp>
        <p:sp>
          <p:nvSpPr>
            <p:cNvPr id="13" name="箭头: 右 12">
              <a:extLst>
                <a:ext uri="{FF2B5EF4-FFF2-40B4-BE49-F238E27FC236}">
                  <a16:creationId xmlns:a16="http://schemas.microsoft.com/office/drawing/2014/main" id="{6E317B89-BEDC-4E6C-97BA-1A9D3A16E2A9}"/>
                </a:ext>
              </a:extLst>
            </p:cNvPr>
            <p:cNvSpPr/>
            <p:nvPr/>
          </p:nvSpPr>
          <p:spPr>
            <a:xfrm>
              <a:off x="2743200" y="2225874"/>
              <a:ext cx="762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1E050695-19E9-4383-AA2F-68EE4EA5B14E}"/>
                </a:ext>
              </a:extLst>
            </p:cNvPr>
            <p:cNvSpPr txBox="1"/>
            <p:nvPr/>
          </p:nvSpPr>
          <p:spPr>
            <a:xfrm>
              <a:off x="3505200" y="2108154"/>
              <a:ext cx="1447800" cy="369332"/>
            </a:xfrm>
            <a:prstGeom prst="rect">
              <a:avLst/>
            </a:prstGeom>
            <a:noFill/>
          </p:spPr>
          <p:txBody>
            <a:bodyPr wrap="square" rtlCol="0">
              <a:spAutoFit/>
            </a:bodyPr>
            <a:lstStyle/>
            <a:p>
              <a:pPr algn="ctr"/>
              <a:r>
                <a:rPr lang="zh-CN" altLang="en-US"/>
                <a:t>中低频面波</a:t>
              </a:r>
            </a:p>
          </p:txBody>
        </p:sp>
        <p:sp>
          <p:nvSpPr>
            <p:cNvPr id="16" name="箭头: 右 15">
              <a:extLst>
                <a:ext uri="{FF2B5EF4-FFF2-40B4-BE49-F238E27FC236}">
                  <a16:creationId xmlns:a16="http://schemas.microsoft.com/office/drawing/2014/main" id="{2D7EFC95-8A9A-4381-8BEA-FB33A916387B}"/>
                </a:ext>
              </a:extLst>
            </p:cNvPr>
            <p:cNvSpPr/>
            <p:nvPr/>
          </p:nvSpPr>
          <p:spPr>
            <a:xfrm>
              <a:off x="5027107" y="2225874"/>
              <a:ext cx="762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BD5E1026-9144-4911-82AE-38C10D026B3E}"/>
                </a:ext>
              </a:extLst>
            </p:cNvPr>
            <p:cNvSpPr txBox="1"/>
            <p:nvPr/>
          </p:nvSpPr>
          <p:spPr>
            <a:xfrm>
              <a:off x="5791200" y="1969654"/>
              <a:ext cx="2514600" cy="646331"/>
            </a:xfrm>
            <a:prstGeom prst="rect">
              <a:avLst/>
            </a:prstGeom>
            <a:noFill/>
          </p:spPr>
          <p:txBody>
            <a:bodyPr wrap="square" rtlCol="0">
              <a:spAutoFit/>
            </a:bodyPr>
            <a:lstStyle/>
            <a:p>
              <a:pPr algn="ctr"/>
              <a:r>
                <a:rPr lang="zh-CN" altLang="en-US"/>
                <a:t>区域成像</a:t>
              </a:r>
              <a:endParaRPr lang="en-US" altLang="zh-CN"/>
            </a:p>
            <a:p>
              <a:pPr algn="ctr"/>
              <a:r>
                <a:rPr lang="zh-CN" altLang="en-US"/>
                <a:t>岩石圈结构研究</a:t>
              </a:r>
              <a:endParaRPr lang="en-US" altLang="zh-CN"/>
            </a:p>
          </p:txBody>
        </p:sp>
        <p:sp>
          <p:nvSpPr>
            <p:cNvPr id="18" name="文本框 17">
              <a:extLst>
                <a:ext uri="{FF2B5EF4-FFF2-40B4-BE49-F238E27FC236}">
                  <a16:creationId xmlns:a16="http://schemas.microsoft.com/office/drawing/2014/main" id="{1574B675-C087-48EE-9B20-C64770F5E22B}"/>
                </a:ext>
              </a:extLst>
            </p:cNvPr>
            <p:cNvSpPr txBox="1"/>
            <p:nvPr/>
          </p:nvSpPr>
          <p:spPr>
            <a:xfrm>
              <a:off x="3657600" y="3040624"/>
              <a:ext cx="1143000" cy="369332"/>
            </a:xfrm>
            <a:prstGeom prst="rect">
              <a:avLst/>
            </a:prstGeom>
            <a:noFill/>
          </p:spPr>
          <p:txBody>
            <a:bodyPr wrap="square" rtlCol="0">
              <a:spAutoFit/>
            </a:bodyPr>
            <a:lstStyle/>
            <a:p>
              <a:pPr algn="ctr"/>
              <a:r>
                <a:rPr lang="zh-CN" altLang="en-US"/>
                <a:t>低频面波</a:t>
              </a:r>
            </a:p>
          </p:txBody>
        </p:sp>
        <p:sp>
          <p:nvSpPr>
            <p:cNvPr id="19" name="箭头: 右 18">
              <a:extLst>
                <a:ext uri="{FF2B5EF4-FFF2-40B4-BE49-F238E27FC236}">
                  <a16:creationId xmlns:a16="http://schemas.microsoft.com/office/drawing/2014/main" id="{45E98BC9-A5AD-480A-B594-DFE744EF3960}"/>
                </a:ext>
              </a:extLst>
            </p:cNvPr>
            <p:cNvSpPr/>
            <p:nvPr/>
          </p:nvSpPr>
          <p:spPr>
            <a:xfrm>
              <a:off x="5027107" y="3147625"/>
              <a:ext cx="762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F87D8F16-EDDE-453B-8B9C-84DA6651B623}"/>
                </a:ext>
              </a:extLst>
            </p:cNvPr>
            <p:cNvSpPr/>
            <p:nvPr/>
          </p:nvSpPr>
          <p:spPr>
            <a:xfrm>
              <a:off x="2746549" y="3149090"/>
              <a:ext cx="762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70110013-E250-411E-8E1E-5E1390925FA4}"/>
                </a:ext>
              </a:extLst>
            </p:cNvPr>
            <p:cNvSpPr txBox="1"/>
            <p:nvPr/>
          </p:nvSpPr>
          <p:spPr>
            <a:xfrm>
              <a:off x="762000" y="3030640"/>
              <a:ext cx="1600200" cy="369332"/>
            </a:xfrm>
            <a:prstGeom prst="rect">
              <a:avLst/>
            </a:prstGeom>
            <a:noFill/>
          </p:spPr>
          <p:txBody>
            <a:bodyPr wrap="square" rtlCol="0">
              <a:spAutoFit/>
            </a:bodyPr>
            <a:lstStyle/>
            <a:p>
              <a:pPr algn="ctr"/>
              <a:r>
                <a:rPr lang="zh-CN" altLang="en-US"/>
                <a:t>地震</a:t>
              </a:r>
            </a:p>
          </p:txBody>
        </p:sp>
        <p:sp>
          <p:nvSpPr>
            <p:cNvPr id="23" name="文本框 22">
              <a:extLst>
                <a:ext uri="{FF2B5EF4-FFF2-40B4-BE49-F238E27FC236}">
                  <a16:creationId xmlns:a16="http://schemas.microsoft.com/office/drawing/2014/main" id="{CE9600C4-EC33-42E3-AD21-C2EEF12F1C46}"/>
                </a:ext>
              </a:extLst>
            </p:cNvPr>
            <p:cNvSpPr txBox="1"/>
            <p:nvPr/>
          </p:nvSpPr>
          <p:spPr>
            <a:xfrm>
              <a:off x="5791200" y="2892140"/>
              <a:ext cx="2514600" cy="646331"/>
            </a:xfrm>
            <a:prstGeom prst="rect">
              <a:avLst/>
            </a:prstGeom>
            <a:noFill/>
          </p:spPr>
          <p:txBody>
            <a:bodyPr wrap="square" rtlCol="0">
              <a:spAutoFit/>
            </a:bodyPr>
            <a:lstStyle/>
            <a:p>
              <a:pPr algn="ctr"/>
              <a:r>
                <a:rPr lang="zh-CN" altLang="en-US"/>
                <a:t>大区域成像</a:t>
              </a:r>
              <a:endParaRPr lang="en-US" altLang="zh-CN"/>
            </a:p>
            <a:p>
              <a:pPr algn="ctr"/>
              <a:r>
                <a:rPr lang="zh-CN" altLang="en-US"/>
                <a:t>壳幔结构</a:t>
              </a:r>
              <a:endParaRPr lang="en-US" altLang="zh-CN"/>
            </a:p>
          </p:txBody>
        </p:sp>
        <p:sp>
          <p:nvSpPr>
            <p:cNvPr id="24" name="文本框 23">
              <a:extLst>
                <a:ext uri="{FF2B5EF4-FFF2-40B4-BE49-F238E27FC236}">
                  <a16:creationId xmlns:a16="http://schemas.microsoft.com/office/drawing/2014/main" id="{62863213-9E8B-4FD6-84CF-05035E0866E9}"/>
                </a:ext>
              </a:extLst>
            </p:cNvPr>
            <p:cNvSpPr txBox="1"/>
            <p:nvPr/>
          </p:nvSpPr>
          <p:spPr>
            <a:xfrm>
              <a:off x="762000" y="3848937"/>
              <a:ext cx="1600200" cy="369332"/>
            </a:xfrm>
            <a:prstGeom prst="rect">
              <a:avLst/>
            </a:prstGeom>
            <a:noFill/>
          </p:spPr>
          <p:txBody>
            <a:bodyPr wrap="square" rtlCol="0">
              <a:spAutoFit/>
            </a:bodyPr>
            <a:lstStyle/>
            <a:p>
              <a:pPr algn="ctr"/>
              <a:r>
                <a:rPr lang="zh-CN" altLang="en-US"/>
                <a:t>大地震</a:t>
              </a:r>
            </a:p>
          </p:txBody>
        </p:sp>
        <p:sp>
          <p:nvSpPr>
            <p:cNvPr id="25" name="箭头: 右 24">
              <a:extLst>
                <a:ext uri="{FF2B5EF4-FFF2-40B4-BE49-F238E27FC236}">
                  <a16:creationId xmlns:a16="http://schemas.microsoft.com/office/drawing/2014/main" id="{659C1F88-B6FD-4A3F-BE11-8EAE520761A3}"/>
                </a:ext>
              </a:extLst>
            </p:cNvPr>
            <p:cNvSpPr/>
            <p:nvPr/>
          </p:nvSpPr>
          <p:spPr>
            <a:xfrm>
              <a:off x="2741316" y="3957403"/>
              <a:ext cx="762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a:extLst>
                <a:ext uri="{FF2B5EF4-FFF2-40B4-BE49-F238E27FC236}">
                  <a16:creationId xmlns:a16="http://schemas.microsoft.com/office/drawing/2014/main" id="{79B79F72-A4B1-4F70-BB2A-D4D6335B82A0}"/>
                </a:ext>
              </a:extLst>
            </p:cNvPr>
            <p:cNvSpPr txBox="1"/>
            <p:nvPr/>
          </p:nvSpPr>
          <p:spPr>
            <a:xfrm>
              <a:off x="3657600" y="3848937"/>
              <a:ext cx="1143000" cy="369332"/>
            </a:xfrm>
            <a:prstGeom prst="rect">
              <a:avLst/>
            </a:prstGeom>
            <a:noFill/>
          </p:spPr>
          <p:txBody>
            <a:bodyPr wrap="square" rtlCol="0">
              <a:spAutoFit/>
            </a:bodyPr>
            <a:lstStyle/>
            <a:p>
              <a:pPr algn="ctr"/>
              <a:r>
                <a:rPr lang="zh-CN" altLang="en-US"/>
                <a:t>自由震荡</a:t>
              </a:r>
            </a:p>
          </p:txBody>
        </p:sp>
        <p:sp>
          <p:nvSpPr>
            <p:cNvPr id="27" name="箭头: 右 26">
              <a:extLst>
                <a:ext uri="{FF2B5EF4-FFF2-40B4-BE49-F238E27FC236}">
                  <a16:creationId xmlns:a16="http://schemas.microsoft.com/office/drawing/2014/main" id="{42B95F85-97EF-49B5-84CB-F5B00C6AC933}"/>
                </a:ext>
              </a:extLst>
            </p:cNvPr>
            <p:cNvSpPr/>
            <p:nvPr/>
          </p:nvSpPr>
          <p:spPr>
            <a:xfrm>
              <a:off x="5027107" y="3957403"/>
              <a:ext cx="7620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a16="http://schemas.microsoft.com/office/drawing/2014/main" id="{BD899E7C-E5B9-4DF9-B505-2A2B8D1EC5CA}"/>
                </a:ext>
              </a:extLst>
            </p:cNvPr>
            <p:cNvSpPr txBox="1"/>
            <p:nvPr/>
          </p:nvSpPr>
          <p:spPr>
            <a:xfrm>
              <a:off x="5876611" y="3844777"/>
              <a:ext cx="2514600" cy="369332"/>
            </a:xfrm>
            <a:prstGeom prst="rect">
              <a:avLst/>
            </a:prstGeom>
            <a:noFill/>
          </p:spPr>
          <p:txBody>
            <a:bodyPr wrap="square" rtlCol="0">
              <a:spAutoFit/>
            </a:bodyPr>
            <a:lstStyle/>
            <a:p>
              <a:pPr algn="ctr"/>
              <a:r>
                <a:rPr lang="zh-CN" altLang="en-US"/>
                <a:t>地球整体物性</a:t>
              </a:r>
              <a:endParaRPr lang="en-US" altLang="zh-CN"/>
            </a:p>
          </p:txBody>
        </p:sp>
      </p:grpSp>
      <p:pic>
        <p:nvPicPr>
          <p:cNvPr id="9218" name="Picture 2" descr="Cute ocean waves cartoon motif Royalty Free Vector Image">
            <a:extLst>
              <a:ext uri="{FF2B5EF4-FFF2-40B4-BE49-F238E27FC236}">
                <a16:creationId xmlns:a16="http://schemas.microsoft.com/office/drawing/2014/main" id="{7BBE987F-EF87-4C29-AEBD-CA5A7B411F5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9259" b="32644"/>
          <a:stretch/>
        </p:blipFill>
        <p:spPr bwMode="auto">
          <a:xfrm>
            <a:off x="180452" y="2162652"/>
            <a:ext cx="949591" cy="390704"/>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Earthquake cartoon vector illustration 2523962 Vector Art at Vecteezy">
            <a:extLst>
              <a:ext uri="{FF2B5EF4-FFF2-40B4-BE49-F238E27FC236}">
                <a16:creationId xmlns:a16="http://schemas.microsoft.com/office/drawing/2014/main" id="{10DD8A76-6348-4DB0-ABE0-EE790788B69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1139" y="2694139"/>
            <a:ext cx="949591" cy="949591"/>
          </a:xfrm>
          <a:prstGeom prst="rect">
            <a:avLst/>
          </a:prstGeom>
          <a:noFill/>
          <a:extLst>
            <a:ext uri="{909E8E84-426E-40DD-AFC4-6F175D3DCCD1}">
              <a14:hiddenFill xmlns:a14="http://schemas.microsoft.com/office/drawing/2010/main">
                <a:solidFill>
                  <a:srgbClr val="FFFFFF"/>
                </a:solidFill>
              </a14:hiddenFill>
            </a:ext>
          </a:extLst>
        </p:spPr>
      </p:pic>
      <p:pic>
        <p:nvPicPr>
          <p:cNvPr id="34" name="图片 33">
            <a:extLst>
              <a:ext uri="{FF2B5EF4-FFF2-40B4-BE49-F238E27FC236}">
                <a16:creationId xmlns:a16="http://schemas.microsoft.com/office/drawing/2014/main" id="{46B5F09B-EA9C-438D-9C7E-28BCD53AF3F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3949" y="3706986"/>
            <a:ext cx="732347" cy="836061"/>
          </a:xfrm>
          <a:prstGeom prst="rect">
            <a:avLst/>
          </a:prstGeom>
        </p:spPr>
      </p:pic>
      <p:sp>
        <p:nvSpPr>
          <p:cNvPr id="38" name="爆炸形: 8 pt  37">
            <a:extLst>
              <a:ext uri="{FF2B5EF4-FFF2-40B4-BE49-F238E27FC236}">
                <a16:creationId xmlns:a16="http://schemas.microsoft.com/office/drawing/2014/main" id="{EF46E715-0585-4FD2-919E-315AA6AA6C53}"/>
              </a:ext>
            </a:extLst>
          </p:cNvPr>
          <p:cNvSpPr/>
          <p:nvPr/>
        </p:nvSpPr>
        <p:spPr>
          <a:xfrm>
            <a:off x="770462" y="3665844"/>
            <a:ext cx="310478" cy="292876"/>
          </a:xfrm>
          <a:prstGeom prst="irregularSeal1">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图片 39">
            <a:extLst>
              <a:ext uri="{FF2B5EF4-FFF2-40B4-BE49-F238E27FC236}">
                <a16:creationId xmlns:a16="http://schemas.microsoft.com/office/drawing/2014/main" id="{C159FAEB-A8FB-46E3-A00F-60C2979AFD54}"/>
              </a:ext>
            </a:extLst>
          </p:cNvPr>
          <p:cNvPicPr>
            <a:picLocks noChangeAspect="1"/>
          </p:cNvPicPr>
          <p:nvPr/>
        </p:nvPicPr>
        <p:blipFill>
          <a:blip r:embed="rId7"/>
          <a:stretch>
            <a:fillRect/>
          </a:stretch>
        </p:blipFill>
        <p:spPr>
          <a:xfrm>
            <a:off x="3048000" y="4259400"/>
            <a:ext cx="1248279" cy="849752"/>
          </a:xfrm>
          <a:prstGeom prst="rect">
            <a:avLst/>
          </a:prstGeom>
        </p:spPr>
      </p:pic>
      <p:pic>
        <p:nvPicPr>
          <p:cNvPr id="41" name="图片 40">
            <a:extLst>
              <a:ext uri="{FF2B5EF4-FFF2-40B4-BE49-F238E27FC236}">
                <a16:creationId xmlns:a16="http://schemas.microsoft.com/office/drawing/2014/main" id="{F6DD408E-8917-476C-8697-77BC01BAA438}"/>
              </a:ext>
            </a:extLst>
          </p:cNvPr>
          <p:cNvPicPr>
            <a:picLocks noChangeAspect="1"/>
          </p:cNvPicPr>
          <p:nvPr/>
        </p:nvPicPr>
        <p:blipFill>
          <a:blip r:embed="rId8"/>
          <a:stretch>
            <a:fillRect/>
          </a:stretch>
        </p:blipFill>
        <p:spPr>
          <a:xfrm>
            <a:off x="4419600" y="4302526"/>
            <a:ext cx="768547" cy="806037"/>
          </a:xfrm>
          <a:prstGeom prst="rect">
            <a:avLst/>
          </a:prstGeom>
        </p:spPr>
      </p:pic>
      <p:pic>
        <p:nvPicPr>
          <p:cNvPr id="42" name="图片 41">
            <a:extLst>
              <a:ext uri="{FF2B5EF4-FFF2-40B4-BE49-F238E27FC236}">
                <a16:creationId xmlns:a16="http://schemas.microsoft.com/office/drawing/2014/main" id="{5E170CC8-444F-435C-BA35-9D4A48A588B8}"/>
              </a:ext>
            </a:extLst>
          </p:cNvPr>
          <p:cNvPicPr>
            <a:picLocks noChangeAspect="1"/>
          </p:cNvPicPr>
          <p:nvPr/>
        </p:nvPicPr>
        <p:blipFill>
          <a:blip r:embed="rId9"/>
          <a:stretch>
            <a:fillRect/>
          </a:stretch>
        </p:blipFill>
        <p:spPr>
          <a:xfrm>
            <a:off x="5181600" y="4322400"/>
            <a:ext cx="911511" cy="772467"/>
          </a:xfrm>
          <a:prstGeom prst="rect">
            <a:avLst/>
          </a:prstGeom>
        </p:spPr>
      </p:pic>
      <p:sp>
        <p:nvSpPr>
          <p:cNvPr id="44" name="文本框 43">
            <a:extLst>
              <a:ext uri="{FF2B5EF4-FFF2-40B4-BE49-F238E27FC236}">
                <a16:creationId xmlns:a16="http://schemas.microsoft.com/office/drawing/2014/main" id="{37673A4D-8A2C-4172-9CF1-E37BE6780786}"/>
              </a:ext>
            </a:extLst>
          </p:cNvPr>
          <p:cNvSpPr txBox="1"/>
          <p:nvPr/>
        </p:nvSpPr>
        <p:spPr>
          <a:xfrm>
            <a:off x="6175452" y="4520878"/>
            <a:ext cx="1248279" cy="369332"/>
          </a:xfrm>
          <a:prstGeom prst="rect">
            <a:avLst/>
          </a:prstGeom>
          <a:noFill/>
        </p:spPr>
        <p:txBody>
          <a:bodyPr wrap="square" rtlCol="0">
            <a:spAutoFit/>
          </a:bodyPr>
          <a:lstStyle/>
          <a:p>
            <a:r>
              <a:rPr lang="zh-CN" altLang="en-US">
                <a:solidFill>
                  <a:srgbClr val="E10800"/>
                </a:solidFill>
              </a:rPr>
              <a:t>一种驻波</a:t>
            </a:r>
          </a:p>
        </p:txBody>
      </p:sp>
      <p:sp>
        <p:nvSpPr>
          <p:cNvPr id="46" name="文本框 45">
            <a:extLst>
              <a:ext uri="{FF2B5EF4-FFF2-40B4-BE49-F238E27FC236}">
                <a16:creationId xmlns:a16="http://schemas.microsoft.com/office/drawing/2014/main" id="{2E40B611-B160-4E76-B636-58F0AF26C839}"/>
              </a:ext>
            </a:extLst>
          </p:cNvPr>
          <p:cNvSpPr txBox="1"/>
          <p:nvPr/>
        </p:nvSpPr>
        <p:spPr>
          <a:xfrm>
            <a:off x="4182008" y="3648103"/>
            <a:ext cx="1018227" cy="369332"/>
          </a:xfrm>
          <a:prstGeom prst="rect">
            <a:avLst/>
          </a:prstGeom>
          <a:noFill/>
        </p:spPr>
        <p:txBody>
          <a:bodyPr wrap="none" rtlCol="0">
            <a:spAutoFit/>
          </a:bodyPr>
          <a:lstStyle/>
          <a:p>
            <a:r>
              <a:rPr lang="en-US" altLang="zh-CN" b="1">
                <a:solidFill>
                  <a:srgbClr val="E10800"/>
                </a:solidFill>
              </a:rPr>
              <a:t>(</a:t>
            </a:r>
            <a:r>
              <a:rPr lang="zh-CN" altLang="en-US" b="1">
                <a:solidFill>
                  <a:srgbClr val="E10800"/>
                </a:solidFill>
              </a:rPr>
              <a:t>超低频</a:t>
            </a:r>
            <a:r>
              <a:rPr lang="en-US" altLang="zh-CN" b="1">
                <a:solidFill>
                  <a:srgbClr val="E10800"/>
                </a:solidFill>
              </a:rPr>
              <a:t>)</a:t>
            </a:r>
            <a:endParaRPr lang="zh-CN" altLang="en-US" b="1">
              <a:solidFill>
                <a:srgbClr val="E10800"/>
              </a:solidFill>
            </a:endParaRPr>
          </a:p>
        </p:txBody>
      </p:sp>
    </p:spTree>
    <p:extLst>
      <p:ext uri="{BB962C8B-B14F-4D97-AF65-F5344CB8AC3E}">
        <p14:creationId xmlns:p14="http://schemas.microsoft.com/office/powerpoint/2010/main" val="4118851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8</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2078184" cy="584775"/>
          </a:xfrm>
          <a:prstGeom prst="rect">
            <a:avLst/>
          </a:prstGeom>
          <a:noFill/>
        </p:spPr>
        <p:txBody>
          <a:bodyPr wrap="square" rtlCol="0">
            <a:spAutoFit/>
          </a:bodyPr>
          <a:lstStyle/>
          <a:p>
            <a:r>
              <a:rPr lang="zh-CN" altLang="en-US" sz="3200" b="1" dirty="0"/>
              <a:t>目录</a:t>
            </a:r>
          </a:p>
        </p:txBody>
      </p:sp>
      <p:sp>
        <p:nvSpPr>
          <p:cNvPr id="2" name="矩形 1">
            <a:extLst>
              <a:ext uri="{FF2B5EF4-FFF2-40B4-BE49-F238E27FC236}">
                <a16:creationId xmlns:a16="http://schemas.microsoft.com/office/drawing/2014/main" id="{7852078D-60DD-4A11-B2CE-DC50993DCD1D}"/>
              </a:ext>
            </a:extLst>
          </p:cNvPr>
          <p:cNvSpPr/>
          <p:nvPr/>
        </p:nvSpPr>
        <p:spPr>
          <a:xfrm>
            <a:off x="1143000" y="1428750"/>
            <a:ext cx="6400800" cy="2862322"/>
          </a:xfrm>
          <a:prstGeom prst="rect">
            <a:avLst/>
          </a:prstGeom>
        </p:spPr>
        <p:txBody>
          <a:bodyPr wrap="square">
            <a:spAutoFit/>
          </a:bodyPr>
          <a:lstStyle/>
          <a:p>
            <a:pPr marL="514350" indent="-514350">
              <a:spcAft>
                <a:spcPts val="1800"/>
              </a:spcAft>
              <a:buFont typeface="Arial" panose="020B0604020202020204" pitchFamily="34" charset="0"/>
              <a:buChar char="•"/>
            </a:pPr>
            <a:r>
              <a:rPr lang="zh-CN" altLang="en-US" sz="2400" b="1"/>
              <a:t>面波背景知识</a:t>
            </a:r>
            <a:endParaRPr lang="en-US" altLang="zh-CN" sz="2400" b="1"/>
          </a:p>
          <a:p>
            <a:pPr marL="514350" indent="-514350">
              <a:spcAft>
                <a:spcPts val="1800"/>
              </a:spcAft>
              <a:buFont typeface="Arial" panose="020B0604020202020204" pitchFamily="34" charset="0"/>
              <a:buChar char="•"/>
            </a:pPr>
            <a:r>
              <a:rPr lang="zh-CN" altLang="en-US" sz="2400" b="1">
                <a:solidFill>
                  <a:srgbClr val="E10800"/>
                </a:solidFill>
              </a:rPr>
              <a:t>面波成像的基本流程</a:t>
            </a:r>
            <a:endParaRPr lang="en-US" altLang="zh-CN" sz="2400" b="1">
              <a:solidFill>
                <a:srgbClr val="E10800"/>
              </a:solidFill>
            </a:endParaRPr>
          </a:p>
          <a:p>
            <a:pPr marL="514350" indent="-514350">
              <a:spcAft>
                <a:spcPts val="1800"/>
              </a:spcAft>
              <a:buFont typeface="Arial" panose="020B0604020202020204" pitchFamily="34" charset="0"/>
              <a:buChar char="•"/>
            </a:pPr>
            <a:r>
              <a:rPr lang="zh-CN" altLang="en-US" sz="2400" b="1"/>
              <a:t>面波一步法成像（姚华健、方洪健）</a:t>
            </a:r>
            <a:endParaRPr lang="en-US" altLang="zh-CN" sz="2400" b="1"/>
          </a:p>
          <a:p>
            <a:pPr marL="514350" indent="-514350">
              <a:spcAft>
                <a:spcPts val="1800"/>
              </a:spcAft>
              <a:buFont typeface="Arial" panose="020B0604020202020204" pitchFamily="34" charset="0"/>
              <a:buChar char="•"/>
            </a:pPr>
            <a:r>
              <a:rPr lang="zh-CN" altLang="en-US" sz="2400" b="1"/>
              <a:t>高频面波成像（程逢）</a:t>
            </a:r>
            <a:endParaRPr lang="en-US" altLang="zh-CN" sz="2400" b="1"/>
          </a:p>
          <a:p>
            <a:pPr marL="514350" indent="-514350">
              <a:spcAft>
                <a:spcPts val="1800"/>
              </a:spcAft>
              <a:buFont typeface="Arial" panose="020B0604020202020204" pitchFamily="34" charset="0"/>
              <a:buChar char="•"/>
            </a:pPr>
            <a:r>
              <a:rPr lang="zh-CN" altLang="en-US" sz="2400" b="1"/>
              <a:t>小结与讨论</a:t>
            </a:r>
            <a:endParaRPr lang="zh-CN" altLang="en-US" sz="2400" b="1" dirty="0"/>
          </a:p>
        </p:txBody>
      </p:sp>
    </p:spTree>
    <p:extLst>
      <p:ext uri="{BB962C8B-B14F-4D97-AF65-F5344CB8AC3E}">
        <p14:creationId xmlns:p14="http://schemas.microsoft.com/office/powerpoint/2010/main" val="3705484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9</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面波成像基本流程</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en-US" altLang="zh-CN">
                <a:solidFill>
                  <a:srgbClr val="00797C"/>
                </a:solidFill>
              </a:rPr>
              <a:t>workflow</a:t>
            </a:r>
          </a:p>
        </p:txBody>
      </p:sp>
      <p:grpSp>
        <p:nvGrpSpPr>
          <p:cNvPr id="5" name="组合 4">
            <a:extLst>
              <a:ext uri="{FF2B5EF4-FFF2-40B4-BE49-F238E27FC236}">
                <a16:creationId xmlns:a16="http://schemas.microsoft.com/office/drawing/2014/main" id="{5B22170D-4E83-403F-8A7B-019A5AF19020}"/>
              </a:ext>
            </a:extLst>
          </p:cNvPr>
          <p:cNvGrpSpPr/>
          <p:nvPr/>
        </p:nvGrpSpPr>
        <p:grpSpPr>
          <a:xfrm>
            <a:off x="1981200" y="1620381"/>
            <a:ext cx="5181600" cy="2246769"/>
            <a:chOff x="2209800" y="1657350"/>
            <a:chExt cx="5181600" cy="2246769"/>
          </a:xfrm>
        </p:grpSpPr>
        <p:sp>
          <p:nvSpPr>
            <p:cNvPr id="2" name="文本框 1">
              <a:extLst>
                <a:ext uri="{FF2B5EF4-FFF2-40B4-BE49-F238E27FC236}">
                  <a16:creationId xmlns:a16="http://schemas.microsoft.com/office/drawing/2014/main" id="{C54A1FC4-1CBE-43C8-B2D8-167B3E821CE6}"/>
                </a:ext>
              </a:extLst>
            </p:cNvPr>
            <p:cNvSpPr txBox="1"/>
            <p:nvPr/>
          </p:nvSpPr>
          <p:spPr>
            <a:xfrm>
              <a:off x="2209800" y="1657350"/>
              <a:ext cx="5181600" cy="2246769"/>
            </a:xfrm>
            <a:prstGeom prst="rect">
              <a:avLst/>
            </a:prstGeom>
            <a:noFill/>
          </p:spPr>
          <p:txBody>
            <a:bodyPr wrap="square" rtlCol="0">
              <a:spAutoFit/>
            </a:bodyPr>
            <a:lstStyle/>
            <a:p>
              <a:r>
                <a:rPr lang="en-US" altLang="zh-CN" sz="2800"/>
                <a:t>Step1: </a:t>
              </a:r>
              <a:r>
                <a:rPr lang="zh-CN" altLang="en-US" sz="2800"/>
                <a:t>获取面波波形数据</a:t>
              </a:r>
              <a:endParaRPr lang="en-US" altLang="zh-CN" sz="2800"/>
            </a:p>
            <a:p>
              <a:endParaRPr lang="en-US" altLang="zh-CN" sz="2800"/>
            </a:p>
            <a:p>
              <a:r>
                <a:rPr lang="en-US" altLang="zh-CN" sz="2800"/>
                <a:t>Step2:</a:t>
              </a:r>
              <a:r>
                <a:rPr lang="zh-CN" altLang="en-US" sz="2800"/>
                <a:t> 提取频散曲线</a:t>
              </a:r>
              <a:endParaRPr lang="en-US" altLang="zh-CN" sz="2800"/>
            </a:p>
            <a:p>
              <a:endParaRPr lang="en-US" altLang="zh-CN" sz="2800"/>
            </a:p>
            <a:p>
              <a:r>
                <a:rPr lang="en-US" altLang="zh-CN" sz="2800"/>
                <a:t>Step3: </a:t>
              </a:r>
              <a:r>
                <a:rPr lang="zh-CN" altLang="en-US" sz="2800"/>
                <a:t>速度结构反演</a:t>
              </a:r>
            </a:p>
          </p:txBody>
        </p:sp>
        <p:sp>
          <p:nvSpPr>
            <p:cNvPr id="3" name="箭头: 下 2">
              <a:extLst>
                <a:ext uri="{FF2B5EF4-FFF2-40B4-BE49-F238E27FC236}">
                  <a16:creationId xmlns:a16="http://schemas.microsoft.com/office/drawing/2014/main" id="{ED469F27-F665-4920-A033-C89F49330E73}"/>
                </a:ext>
              </a:extLst>
            </p:cNvPr>
            <p:cNvSpPr/>
            <p:nvPr/>
          </p:nvSpPr>
          <p:spPr>
            <a:xfrm>
              <a:off x="2590800" y="2190750"/>
              <a:ext cx="304800" cy="381000"/>
            </a:xfrm>
            <a:prstGeom prst="down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箭头: 下 7">
              <a:extLst>
                <a:ext uri="{FF2B5EF4-FFF2-40B4-BE49-F238E27FC236}">
                  <a16:creationId xmlns:a16="http://schemas.microsoft.com/office/drawing/2014/main" id="{F4262CD2-19BE-460D-A1D7-082381E7CB76}"/>
                </a:ext>
              </a:extLst>
            </p:cNvPr>
            <p:cNvSpPr/>
            <p:nvPr/>
          </p:nvSpPr>
          <p:spPr>
            <a:xfrm>
              <a:off x="2585776" y="3047434"/>
              <a:ext cx="304800" cy="381000"/>
            </a:xfrm>
            <a:prstGeom prst="down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31197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Nuclear Mushroom Cloud Stock Illustration - Download Image Now - Mushroom  Cloud, Atomic Bomb, Exploding - iStock">
            <a:extLst>
              <a:ext uri="{FF2B5EF4-FFF2-40B4-BE49-F238E27FC236}">
                <a16:creationId xmlns:a16="http://schemas.microsoft.com/office/drawing/2014/main" id="{27921CAB-6F9A-454E-96ED-6A81F902253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530" y="3568578"/>
            <a:ext cx="679572" cy="679572"/>
          </a:xfrm>
          <a:prstGeom prst="rect">
            <a:avLst/>
          </a:prstGeom>
          <a:noFill/>
          <a:extLst>
            <a:ext uri="{909E8E84-426E-40DD-AFC4-6F175D3DCCD1}">
              <a14:hiddenFill xmlns:a14="http://schemas.microsoft.com/office/drawing/2010/main">
                <a:solidFill>
                  <a:srgbClr val="FFFFFF"/>
                </a:solidFill>
              </a14:hiddenFill>
            </a:ext>
          </a:extLst>
        </p:spPr>
      </p:pic>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10</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面波成像基本流程</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en-US" altLang="zh-CN">
                <a:solidFill>
                  <a:srgbClr val="00797C"/>
                </a:solidFill>
              </a:rPr>
              <a:t>Step1</a:t>
            </a:r>
            <a:r>
              <a:rPr lang="zh-CN" altLang="en-US">
                <a:solidFill>
                  <a:srgbClr val="00797C"/>
                </a:solidFill>
              </a:rPr>
              <a:t>：获取面波波形数据</a:t>
            </a:r>
            <a:endParaRPr lang="en-US" altLang="zh-CN">
              <a:solidFill>
                <a:srgbClr val="00797C"/>
              </a:solidFill>
            </a:endParaRPr>
          </a:p>
        </p:txBody>
      </p:sp>
      <p:cxnSp>
        <p:nvCxnSpPr>
          <p:cNvPr id="9" name="直接连接符 8">
            <a:extLst>
              <a:ext uri="{FF2B5EF4-FFF2-40B4-BE49-F238E27FC236}">
                <a16:creationId xmlns:a16="http://schemas.microsoft.com/office/drawing/2014/main" id="{A47C9674-155D-49E0-A753-D7C6F37C2B46}"/>
              </a:ext>
            </a:extLst>
          </p:cNvPr>
          <p:cNvCxnSpPr>
            <a:cxnSpLocks/>
          </p:cNvCxnSpPr>
          <p:nvPr/>
        </p:nvCxnSpPr>
        <p:spPr>
          <a:xfrm>
            <a:off x="4419600" y="590550"/>
            <a:ext cx="0" cy="4552950"/>
          </a:xfrm>
          <a:prstGeom prst="line">
            <a:avLst/>
          </a:prstGeom>
          <a:ln w="28575">
            <a:solidFill>
              <a:srgbClr val="00797C"/>
            </a:solidFill>
            <a:prstDash val="lgDash"/>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D44C1A64-3B75-49C1-B446-F6AB9927C733}"/>
              </a:ext>
            </a:extLst>
          </p:cNvPr>
          <p:cNvSpPr txBox="1"/>
          <p:nvPr/>
        </p:nvSpPr>
        <p:spPr>
          <a:xfrm>
            <a:off x="76200" y="971550"/>
            <a:ext cx="2590800" cy="369332"/>
          </a:xfrm>
          <a:prstGeom prst="rect">
            <a:avLst/>
          </a:prstGeom>
          <a:noFill/>
        </p:spPr>
        <p:txBody>
          <a:bodyPr wrap="square" rtlCol="0">
            <a:spAutoFit/>
          </a:bodyPr>
          <a:lstStyle/>
          <a:p>
            <a:r>
              <a:rPr lang="en-US" altLang="zh-CN" b="1">
                <a:solidFill>
                  <a:srgbClr val="00797C"/>
                </a:solidFill>
              </a:rPr>
              <a:t>Plan-A: from earthquake</a:t>
            </a:r>
            <a:endParaRPr lang="zh-CN" altLang="en-US" b="1">
              <a:solidFill>
                <a:srgbClr val="00797C"/>
              </a:solidFill>
            </a:endParaRPr>
          </a:p>
        </p:txBody>
      </p:sp>
      <p:sp>
        <p:nvSpPr>
          <p:cNvPr id="16" name="文本框 15">
            <a:extLst>
              <a:ext uri="{FF2B5EF4-FFF2-40B4-BE49-F238E27FC236}">
                <a16:creationId xmlns:a16="http://schemas.microsoft.com/office/drawing/2014/main" id="{E5A4E379-0A29-44C6-9A47-F2178155B08A}"/>
              </a:ext>
            </a:extLst>
          </p:cNvPr>
          <p:cNvSpPr txBox="1"/>
          <p:nvPr/>
        </p:nvSpPr>
        <p:spPr>
          <a:xfrm>
            <a:off x="4572000" y="1047750"/>
            <a:ext cx="2819393" cy="369332"/>
          </a:xfrm>
          <a:prstGeom prst="rect">
            <a:avLst/>
          </a:prstGeom>
          <a:noFill/>
        </p:spPr>
        <p:txBody>
          <a:bodyPr wrap="square" rtlCol="0">
            <a:spAutoFit/>
          </a:bodyPr>
          <a:lstStyle/>
          <a:p>
            <a:r>
              <a:rPr lang="en-US" altLang="zh-CN" b="1">
                <a:solidFill>
                  <a:srgbClr val="00797C"/>
                </a:solidFill>
              </a:rPr>
              <a:t>Plan-B: from ambient noise</a:t>
            </a:r>
            <a:endParaRPr lang="zh-CN" altLang="en-US" b="1">
              <a:solidFill>
                <a:srgbClr val="00797C"/>
              </a:solidFill>
            </a:endParaRPr>
          </a:p>
        </p:txBody>
      </p:sp>
      <p:pic>
        <p:nvPicPr>
          <p:cNvPr id="2050" name="Picture 2" descr="https://www.mtu.edu/geo/community/seismology/learn/seismology-study/images/p-wave-s-wave-vertical800.jpg">
            <a:extLst>
              <a:ext uri="{FF2B5EF4-FFF2-40B4-BE49-F238E27FC236}">
                <a16:creationId xmlns:a16="http://schemas.microsoft.com/office/drawing/2014/main" id="{6266CB4B-1505-4298-9DB4-D2D868FE480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14" t="2102" r="1808" b="3127"/>
          <a:stretch/>
        </p:blipFill>
        <p:spPr bwMode="auto">
          <a:xfrm>
            <a:off x="76200" y="1340882"/>
            <a:ext cx="2274277" cy="130963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arthquakes: Causes &amp; Distribution, Shallow &amp; Deep Quakes - PMF IAS">
            <a:extLst>
              <a:ext uri="{FF2B5EF4-FFF2-40B4-BE49-F238E27FC236}">
                <a16:creationId xmlns:a16="http://schemas.microsoft.com/office/drawing/2014/main" id="{6E1A9B47-E966-45EC-B026-6349B1E81EE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26676" y="1355159"/>
            <a:ext cx="1812886" cy="1281080"/>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a:extLst>
              <a:ext uri="{FF2B5EF4-FFF2-40B4-BE49-F238E27FC236}">
                <a16:creationId xmlns:a16="http://schemas.microsoft.com/office/drawing/2014/main" id="{EB5980C5-3076-436C-B516-2AFAF9029572}"/>
              </a:ext>
            </a:extLst>
          </p:cNvPr>
          <p:cNvSpPr/>
          <p:nvPr/>
        </p:nvSpPr>
        <p:spPr>
          <a:xfrm>
            <a:off x="59467" y="2952750"/>
            <a:ext cx="4131526" cy="1754326"/>
          </a:xfrm>
          <a:prstGeom prst="rect">
            <a:avLst/>
          </a:prstGeom>
        </p:spPr>
        <p:txBody>
          <a:bodyPr wrap="square">
            <a:spAutoFit/>
          </a:bodyPr>
          <a:lstStyle/>
          <a:p>
            <a:r>
              <a:rPr lang="zh-CN" altLang="en-US" b="1">
                <a:solidFill>
                  <a:srgbClr val="00797C"/>
                </a:solidFill>
              </a:rPr>
              <a:t>优势</a:t>
            </a:r>
            <a:r>
              <a:rPr lang="en-US" altLang="zh-CN" b="1">
                <a:solidFill>
                  <a:srgbClr val="00797C"/>
                </a:solidFill>
              </a:rPr>
              <a:t>: </a:t>
            </a:r>
            <a:r>
              <a:rPr lang="zh-CN" altLang="en-US" b="1">
                <a:solidFill>
                  <a:srgbClr val="00797C"/>
                </a:solidFill>
              </a:rPr>
              <a:t>能量强、低频信号发育</a:t>
            </a:r>
            <a:r>
              <a:rPr lang="en-US" altLang="zh-CN" b="1">
                <a:solidFill>
                  <a:srgbClr val="00797C"/>
                </a:solidFill>
              </a:rPr>
              <a:t>(&gt;20s)</a:t>
            </a:r>
          </a:p>
          <a:p>
            <a:r>
              <a:rPr lang="zh-CN" altLang="en-US" b="1">
                <a:solidFill>
                  <a:srgbClr val="00797C"/>
                </a:solidFill>
              </a:rPr>
              <a:t>劣势</a:t>
            </a:r>
            <a:r>
              <a:rPr lang="en-US" altLang="zh-CN" b="1">
                <a:solidFill>
                  <a:srgbClr val="00797C"/>
                </a:solidFill>
              </a:rPr>
              <a:t>: </a:t>
            </a:r>
            <a:r>
              <a:rPr lang="zh-CN" altLang="en-US" b="1">
                <a:solidFill>
                  <a:srgbClr val="00797C"/>
                </a:solidFill>
              </a:rPr>
              <a:t>分布不均匀，震源参数未知</a:t>
            </a:r>
            <a:endParaRPr lang="en-US" altLang="zh-CN" b="1">
              <a:solidFill>
                <a:srgbClr val="00797C"/>
              </a:solidFill>
            </a:endParaRPr>
          </a:p>
          <a:p>
            <a:endParaRPr lang="en-US" altLang="zh-CN" b="1">
              <a:solidFill>
                <a:srgbClr val="00797C"/>
              </a:solidFill>
            </a:endParaRPr>
          </a:p>
          <a:p>
            <a:r>
              <a:rPr lang="en-US" altLang="zh-CN" b="1">
                <a:solidFill>
                  <a:srgbClr val="00797C"/>
                </a:solidFill>
              </a:rPr>
              <a:t>(</a:t>
            </a:r>
            <a:r>
              <a:rPr lang="zh-CN" altLang="en-US" b="1">
                <a:solidFill>
                  <a:srgbClr val="00797C"/>
                </a:solidFill>
              </a:rPr>
              <a:t>主动源？</a:t>
            </a:r>
            <a:r>
              <a:rPr lang="en-US" altLang="zh-CN" b="1">
                <a:solidFill>
                  <a:srgbClr val="00797C"/>
                </a:solidFill>
              </a:rPr>
              <a:t>)</a:t>
            </a:r>
          </a:p>
          <a:p>
            <a:r>
              <a:rPr lang="zh-CN" altLang="en-US" b="1">
                <a:solidFill>
                  <a:srgbClr val="00797C"/>
                </a:solidFill>
              </a:rPr>
              <a:t>优势</a:t>
            </a:r>
            <a:r>
              <a:rPr lang="en-US" altLang="zh-CN" b="1">
                <a:solidFill>
                  <a:srgbClr val="00797C"/>
                </a:solidFill>
              </a:rPr>
              <a:t>: </a:t>
            </a:r>
            <a:r>
              <a:rPr lang="zh-CN" altLang="en-US" b="1">
                <a:solidFill>
                  <a:srgbClr val="00797C"/>
                </a:solidFill>
              </a:rPr>
              <a:t>震源参数可控</a:t>
            </a:r>
            <a:r>
              <a:rPr lang="en-US" altLang="zh-CN" b="1">
                <a:solidFill>
                  <a:srgbClr val="00797C"/>
                </a:solidFill>
              </a:rPr>
              <a:t>(</a:t>
            </a:r>
            <a:r>
              <a:rPr lang="zh-CN" altLang="en-US" b="1">
                <a:solidFill>
                  <a:srgbClr val="00797C"/>
                </a:solidFill>
              </a:rPr>
              <a:t>位置、时间、大小</a:t>
            </a:r>
            <a:r>
              <a:rPr lang="en-US" altLang="zh-CN" b="1">
                <a:solidFill>
                  <a:srgbClr val="00797C"/>
                </a:solidFill>
              </a:rPr>
              <a:t>)</a:t>
            </a:r>
          </a:p>
          <a:p>
            <a:r>
              <a:rPr lang="zh-CN" altLang="en-US" b="1">
                <a:solidFill>
                  <a:srgbClr val="00797C"/>
                </a:solidFill>
              </a:rPr>
              <a:t>劣势</a:t>
            </a:r>
            <a:r>
              <a:rPr lang="en-US" altLang="zh-CN" b="1">
                <a:solidFill>
                  <a:srgbClr val="00797C"/>
                </a:solidFill>
              </a:rPr>
              <a:t>: </a:t>
            </a:r>
            <a:r>
              <a:rPr lang="zh-CN" altLang="en-US" b="1">
                <a:solidFill>
                  <a:srgbClr val="00797C"/>
                </a:solidFill>
              </a:rPr>
              <a:t>昂贵、能量受限</a:t>
            </a:r>
          </a:p>
        </p:txBody>
      </p:sp>
      <p:pic>
        <p:nvPicPr>
          <p:cNvPr id="25" name="Picture 2">
            <a:extLst>
              <a:ext uri="{FF2B5EF4-FFF2-40B4-BE49-F238E27FC236}">
                <a16:creationId xmlns:a16="http://schemas.microsoft.com/office/drawing/2014/main" id="{36CAB612-7304-4869-8D7C-BCF7748E06D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736" b="16767"/>
          <a:stretch/>
        </p:blipFill>
        <p:spPr bwMode="auto">
          <a:xfrm>
            <a:off x="4546042" y="1439277"/>
            <a:ext cx="3429005" cy="1791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文本框 21">
            <a:extLst>
              <a:ext uri="{FF2B5EF4-FFF2-40B4-BE49-F238E27FC236}">
                <a16:creationId xmlns:a16="http://schemas.microsoft.com/office/drawing/2014/main" id="{39C3B404-5A26-4FD4-BFE0-4BDADE139406}"/>
              </a:ext>
            </a:extLst>
          </p:cNvPr>
          <p:cNvSpPr txBox="1"/>
          <p:nvPr/>
        </p:nvSpPr>
        <p:spPr>
          <a:xfrm>
            <a:off x="6515104" y="762168"/>
            <a:ext cx="2514591" cy="307777"/>
          </a:xfrm>
          <a:prstGeom prst="rect">
            <a:avLst/>
          </a:prstGeom>
          <a:noFill/>
        </p:spPr>
        <p:txBody>
          <a:bodyPr wrap="square" rtlCol="0">
            <a:spAutoFit/>
          </a:bodyPr>
          <a:lstStyle/>
          <a:p>
            <a:r>
              <a:rPr lang="en-US" altLang="zh-CN" sz="1400">
                <a:solidFill>
                  <a:srgbClr val="E10800"/>
                </a:solidFill>
              </a:rPr>
              <a:t>Question:</a:t>
            </a:r>
            <a:r>
              <a:rPr lang="zh-CN" altLang="en-US" sz="1400">
                <a:solidFill>
                  <a:srgbClr val="E10800"/>
                </a:solidFill>
              </a:rPr>
              <a:t>为什么突出的是面波？</a:t>
            </a:r>
          </a:p>
        </p:txBody>
      </p:sp>
      <p:cxnSp>
        <p:nvCxnSpPr>
          <p:cNvPr id="24" name="直接箭头连接符 23">
            <a:extLst>
              <a:ext uri="{FF2B5EF4-FFF2-40B4-BE49-F238E27FC236}">
                <a16:creationId xmlns:a16="http://schemas.microsoft.com/office/drawing/2014/main" id="{A272A335-75F7-4C16-B607-2769853F8E8B}"/>
              </a:ext>
            </a:extLst>
          </p:cNvPr>
          <p:cNvCxnSpPr>
            <a:cxnSpLocks/>
            <a:endCxn id="22" idx="2"/>
          </p:cNvCxnSpPr>
          <p:nvPr/>
        </p:nvCxnSpPr>
        <p:spPr>
          <a:xfrm flipV="1">
            <a:off x="6705600" y="1069945"/>
            <a:ext cx="1066800" cy="511205"/>
          </a:xfrm>
          <a:prstGeom prst="straightConnector1">
            <a:avLst/>
          </a:prstGeom>
          <a:ln w="28575">
            <a:solidFill>
              <a:srgbClr val="E10800"/>
            </a:solidFill>
            <a:tailEnd type="triangle"/>
          </a:ln>
        </p:spPr>
        <p:style>
          <a:lnRef idx="1">
            <a:schemeClr val="accent1"/>
          </a:lnRef>
          <a:fillRef idx="0">
            <a:schemeClr val="accent1"/>
          </a:fillRef>
          <a:effectRef idx="0">
            <a:schemeClr val="accent1"/>
          </a:effectRef>
          <a:fontRef idx="minor">
            <a:schemeClr val="tx1"/>
          </a:fontRef>
        </p:style>
      </p:cxnSp>
      <p:pic>
        <p:nvPicPr>
          <p:cNvPr id="2054" name="Picture 6" descr="undefined">
            <a:extLst>
              <a:ext uri="{FF2B5EF4-FFF2-40B4-BE49-F238E27FC236}">
                <a16:creationId xmlns:a16="http://schemas.microsoft.com/office/drawing/2014/main" id="{DA50B2FE-F3C6-4A94-AD8E-5EC8B5A06BF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3334" r="32778"/>
          <a:stretch/>
        </p:blipFill>
        <p:spPr bwMode="auto">
          <a:xfrm>
            <a:off x="8042837" y="1138654"/>
            <a:ext cx="930335" cy="2058932"/>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a:extLst>
              <a:ext uri="{FF2B5EF4-FFF2-40B4-BE49-F238E27FC236}">
                <a16:creationId xmlns:a16="http://schemas.microsoft.com/office/drawing/2014/main" id="{7CC3CAF2-A14D-4636-9FAD-D7189A61DE22}"/>
              </a:ext>
            </a:extLst>
          </p:cNvPr>
          <p:cNvSpPr/>
          <p:nvPr/>
        </p:nvSpPr>
        <p:spPr>
          <a:xfrm>
            <a:off x="4483630" y="3641536"/>
            <a:ext cx="4700949" cy="646331"/>
          </a:xfrm>
          <a:prstGeom prst="rect">
            <a:avLst/>
          </a:prstGeom>
        </p:spPr>
        <p:txBody>
          <a:bodyPr wrap="square">
            <a:spAutoFit/>
          </a:bodyPr>
          <a:lstStyle/>
          <a:p>
            <a:r>
              <a:rPr lang="zh-CN" altLang="en-US" b="1">
                <a:solidFill>
                  <a:srgbClr val="00797C"/>
                </a:solidFill>
              </a:rPr>
              <a:t>优势</a:t>
            </a:r>
            <a:r>
              <a:rPr lang="en-US" altLang="zh-CN" b="1">
                <a:solidFill>
                  <a:srgbClr val="00797C"/>
                </a:solidFill>
              </a:rPr>
              <a:t>: </a:t>
            </a:r>
            <a:r>
              <a:rPr lang="zh-CN" altLang="en-US" b="1">
                <a:solidFill>
                  <a:srgbClr val="00797C"/>
                </a:solidFill>
              </a:rPr>
              <a:t>高射线覆盖，中高频发育</a:t>
            </a:r>
            <a:r>
              <a:rPr lang="en-US" altLang="zh-CN" b="1">
                <a:solidFill>
                  <a:srgbClr val="00797C"/>
                </a:solidFill>
              </a:rPr>
              <a:t>(&lt;20s)</a:t>
            </a:r>
          </a:p>
          <a:p>
            <a:r>
              <a:rPr lang="zh-CN" altLang="en-US" b="1">
                <a:solidFill>
                  <a:srgbClr val="00797C"/>
                </a:solidFill>
              </a:rPr>
              <a:t>劣势</a:t>
            </a:r>
            <a:r>
              <a:rPr lang="en-US" altLang="zh-CN" b="1">
                <a:solidFill>
                  <a:srgbClr val="00797C"/>
                </a:solidFill>
              </a:rPr>
              <a:t>: </a:t>
            </a:r>
            <a:r>
              <a:rPr lang="zh-CN" altLang="en-US" b="1">
                <a:solidFill>
                  <a:srgbClr val="00797C"/>
                </a:solidFill>
              </a:rPr>
              <a:t>需要一定时长叠加，一般仅面波好提取</a:t>
            </a:r>
            <a:endParaRPr lang="en-US" altLang="zh-CN" b="1">
              <a:solidFill>
                <a:srgbClr val="00797C"/>
              </a:solidFill>
            </a:endParaRPr>
          </a:p>
        </p:txBody>
      </p:sp>
      <p:sp>
        <p:nvSpPr>
          <p:cNvPr id="30" name="文本框 29">
            <a:extLst>
              <a:ext uri="{FF2B5EF4-FFF2-40B4-BE49-F238E27FC236}">
                <a16:creationId xmlns:a16="http://schemas.microsoft.com/office/drawing/2014/main" id="{8D4AE457-B5B2-4980-9A44-4ED8A78739E9}"/>
              </a:ext>
            </a:extLst>
          </p:cNvPr>
          <p:cNvSpPr txBox="1"/>
          <p:nvPr/>
        </p:nvSpPr>
        <p:spPr>
          <a:xfrm>
            <a:off x="1066800" y="4629150"/>
            <a:ext cx="6858000" cy="369332"/>
          </a:xfrm>
          <a:prstGeom prst="rect">
            <a:avLst/>
          </a:prstGeom>
          <a:noFill/>
        </p:spPr>
        <p:txBody>
          <a:bodyPr wrap="square" rtlCol="0">
            <a:spAutoFit/>
          </a:bodyPr>
          <a:lstStyle/>
          <a:p>
            <a:r>
              <a:rPr lang="zh-CN" altLang="en-US" b="1">
                <a:solidFill>
                  <a:srgbClr val="E10800"/>
                </a:solidFill>
              </a:rPr>
              <a:t>∴ </a:t>
            </a:r>
            <a:r>
              <a:rPr lang="en-US" altLang="zh-CN" b="1">
                <a:solidFill>
                  <a:srgbClr val="E10800"/>
                </a:solidFill>
              </a:rPr>
              <a:t>(</a:t>
            </a:r>
            <a:r>
              <a:rPr lang="zh-CN" altLang="en-US" b="1">
                <a:solidFill>
                  <a:srgbClr val="E10800"/>
                </a:solidFill>
              </a:rPr>
              <a:t>全球、深部</a:t>
            </a:r>
            <a:r>
              <a:rPr lang="en-US" altLang="zh-CN" b="1">
                <a:solidFill>
                  <a:srgbClr val="E10800"/>
                </a:solidFill>
              </a:rPr>
              <a:t>)-</a:t>
            </a:r>
            <a:r>
              <a:rPr lang="zh-CN" altLang="en-US" b="1">
                <a:solidFill>
                  <a:srgbClr val="E10800"/>
                </a:solidFill>
              </a:rPr>
              <a:t>地震</a:t>
            </a:r>
            <a:r>
              <a:rPr lang="en-US" altLang="zh-CN" b="1">
                <a:solidFill>
                  <a:srgbClr val="E10800"/>
                </a:solidFill>
              </a:rPr>
              <a:t>; (</a:t>
            </a:r>
            <a:r>
              <a:rPr lang="zh-CN" altLang="en-US" b="1">
                <a:solidFill>
                  <a:srgbClr val="E10800"/>
                </a:solidFill>
              </a:rPr>
              <a:t>区域、地壳</a:t>
            </a:r>
            <a:r>
              <a:rPr lang="en-US" altLang="zh-CN" b="1">
                <a:solidFill>
                  <a:srgbClr val="E10800"/>
                </a:solidFill>
              </a:rPr>
              <a:t>)-</a:t>
            </a:r>
            <a:r>
              <a:rPr lang="zh-CN" altLang="en-US" b="1">
                <a:solidFill>
                  <a:srgbClr val="E10800"/>
                </a:solidFill>
              </a:rPr>
              <a:t>噪声</a:t>
            </a:r>
            <a:r>
              <a:rPr lang="en-US" altLang="zh-CN" b="1">
                <a:solidFill>
                  <a:srgbClr val="E10800"/>
                </a:solidFill>
              </a:rPr>
              <a:t>; (</a:t>
            </a:r>
            <a:r>
              <a:rPr lang="zh-CN" altLang="en-US" b="1">
                <a:solidFill>
                  <a:srgbClr val="E10800"/>
                </a:solidFill>
              </a:rPr>
              <a:t>精细结构、浅层</a:t>
            </a:r>
            <a:r>
              <a:rPr lang="en-US" altLang="zh-CN" b="1">
                <a:solidFill>
                  <a:srgbClr val="E10800"/>
                </a:solidFill>
              </a:rPr>
              <a:t>)-</a:t>
            </a:r>
            <a:r>
              <a:rPr lang="zh-CN" altLang="en-US" b="1">
                <a:solidFill>
                  <a:srgbClr val="E10800"/>
                </a:solidFill>
              </a:rPr>
              <a:t>主动源 </a:t>
            </a:r>
          </a:p>
        </p:txBody>
      </p:sp>
    </p:spTree>
    <p:extLst>
      <p:ext uri="{BB962C8B-B14F-4D97-AF65-F5344CB8AC3E}">
        <p14:creationId xmlns:p14="http://schemas.microsoft.com/office/powerpoint/2010/main" val="29732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05800" y="4767263"/>
            <a:ext cx="380999" cy="273844"/>
          </a:xfrm>
        </p:spPr>
        <p:txBody>
          <a:bodyPr/>
          <a:lstStyle/>
          <a:p>
            <a:fld id="{B6F15528-21DE-4FAA-801E-634DDDAF4B2B}" type="slidenum">
              <a:rPr lang="en-US" smtClean="0"/>
              <a:pPr/>
              <a:t>11</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面波成像基本流程</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en-US" altLang="zh-CN">
                <a:solidFill>
                  <a:srgbClr val="00797C"/>
                </a:solidFill>
              </a:rPr>
              <a:t>Step2: </a:t>
            </a:r>
            <a:r>
              <a:rPr lang="zh-CN" altLang="en-US">
                <a:solidFill>
                  <a:srgbClr val="00797C"/>
                </a:solidFill>
              </a:rPr>
              <a:t>提取频散曲线</a:t>
            </a:r>
            <a:endParaRPr lang="en-US" altLang="zh-CN">
              <a:solidFill>
                <a:srgbClr val="00797C"/>
              </a:solidFill>
            </a:endParaRPr>
          </a:p>
        </p:txBody>
      </p:sp>
      <p:pic>
        <p:nvPicPr>
          <p:cNvPr id="11" name="图片 10">
            <a:extLst>
              <a:ext uri="{FF2B5EF4-FFF2-40B4-BE49-F238E27FC236}">
                <a16:creationId xmlns:a16="http://schemas.microsoft.com/office/drawing/2014/main" id="{0C764F53-AD93-443C-BE35-FC34016F9F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1723" y="126678"/>
            <a:ext cx="4429125" cy="342900"/>
          </a:xfrm>
          <a:prstGeom prst="rect">
            <a:avLst/>
          </a:prstGeom>
        </p:spPr>
      </p:pic>
      <p:sp>
        <p:nvSpPr>
          <p:cNvPr id="12" name="文本框 11">
            <a:extLst>
              <a:ext uri="{FF2B5EF4-FFF2-40B4-BE49-F238E27FC236}">
                <a16:creationId xmlns:a16="http://schemas.microsoft.com/office/drawing/2014/main" id="{06BECEB2-A10D-4214-916D-ECED5F5614BB}"/>
              </a:ext>
            </a:extLst>
          </p:cNvPr>
          <p:cNvSpPr txBox="1"/>
          <p:nvPr/>
        </p:nvSpPr>
        <p:spPr>
          <a:xfrm>
            <a:off x="8356879" y="113462"/>
            <a:ext cx="762000" cy="369332"/>
          </a:xfrm>
          <a:prstGeom prst="rect">
            <a:avLst/>
          </a:prstGeom>
          <a:noFill/>
        </p:spPr>
        <p:txBody>
          <a:bodyPr wrap="square" rtlCol="0">
            <a:spAutoFit/>
          </a:bodyPr>
          <a:lstStyle/>
          <a:p>
            <a:r>
              <a:rPr lang="zh-CN" altLang="en-US" b="1">
                <a:solidFill>
                  <a:srgbClr val="7BAA38"/>
                </a:solidFill>
              </a:rPr>
              <a:t>群</a:t>
            </a:r>
            <a:r>
              <a:rPr lang="zh-CN" altLang="en-US" b="1">
                <a:solidFill>
                  <a:srgbClr val="00B050"/>
                </a:solidFill>
              </a:rPr>
              <a:t> </a:t>
            </a:r>
            <a:r>
              <a:rPr lang="zh-CN" altLang="en-US" b="1">
                <a:solidFill>
                  <a:srgbClr val="D24107"/>
                </a:solidFill>
              </a:rPr>
              <a:t>相</a:t>
            </a:r>
          </a:p>
        </p:txBody>
      </p:sp>
      <p:cxnSp>
        <p:nvCxnSpPr>
          <p:cNvPr id="18" name="直接连接符 17">
            <a:extLst>
              <a:ext uri="{FF2B5EF4-FFF2-40B4-BE49-F238E27FC236}">
                <a16:creationId xmlns:a16="http://schemas.microsoft.com/office/drawing/2014/main" id="{4BEDF970-46C4-4231-8909-DB1DC02B8921}"/>
              </a:ext>
            </a:extLst>
          </p:cNvPr>
          <p:cNvCxnSpPr>
            <a:cxnSpLocks/>
          </p:cNvCxnSpPr>
          <p:nvPr/>
        </p:nvCxnSpPr>
        <p:spPr>
          <a:xfrm>
            <a:off x="4419600" y="602218"/>
            <a:ext cx="0" cy="4552950"/>
          </a:xfrm>
          <a:prstGeom prst="line">
            <a:avLst/>
          </a:prstGeom>
          <a:ln w="28575">
            <a:solidFill>
              <a:srgbClr val="00797C"/>
            </a:solidFill>
            <a:prstDash val="lgDash"/>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E15D5AE9-F237-4764-BEF1-599D4409C2F6}"/>
              </a:ext>
            </a:extLst>
          </p:cNvPr>
          <p:cNvSpPr txBox="1"/>
          <p:nvPr/>
        </p:nvSpPr>
        <p:spPr>
          <a:xfrm>
            <a:off x="76200" y="971550"/>
            <a:ext cx="1295400" cy="338554"/>
          </a:xfrm>
          <a:prstGeom prst="rect">
            <a:avLst/>
          </a:prstGeom>
          <a:noFill/>
        </p:spPr>
        <p:txBody>
          <a:bodyPr wrap="square" rtlCol="0">
            <a:spAutoFit/>
          </a:bodyPr>
          <a:lstStyle/>
          <a:p>
            <a:r>
              <a:rPr lang="zh-CN" altLang="en-US" sz="1600" b="1">
                <a:solidFill>
                  <a:srgbClr val="00797C"/>
                </a:solidFill>
              </a:rPr>
              <a:t>群速度频散：</a:t>
            </a:r>
          </a:p>
        </p:txBody>
      </p:sp>
      <p:sp>
        <p:nvSpPr>
          <p:cNvPr id="20" name="文本框 19">
            <a:extLst>
              <a:ext uri="{FF2B5EF4-FFF2-40B4-BE49-F238E27FC236}">
                <a16:creationId xmlns:a16="http://schemas.microsoft.com/office/drawing/2014/main" id="{99FAB80A-C9C4-4074-9244-4D2759E95CAC}"/>
              </a:ext>
            </a:extLst>
          </p:cNvPr>
          <p:cNvSpPr txBox="1"/>
          <p:nvPr/>
        </p:nvSpPr>
        <p:spPr>
          <a:xfrm>
            <a:off x="76200" y="2800350"/>
            <a:ext cx="1295400" cy="338554"/>
          </a:xfrm>
          <a:prstGeom prst="rect">
            <a:avLst/>
          </a:prstGeom>
          <a:noFill/>
        </p:spPr>
        <p:txBody>
          <a:bodyPr wrap="square" rtlCol="0">
            <a:spAutoFit/>
          </a:bodyPr>
          <a:lstStyle/>
          <a:p>
            <a:r>
              <a:rPr lang="zh-CN" altLang="en-US" sz="1600" b="1">
                <a:solidFill>
                  <a:srgbClr val="00797C"/>
                </a:solidFill>
              </a:rPr>
              <a:t>相速度频散：</a:t>
            </a:r>
          </a:p>
        </p:txBody>
      </p:sp>
      <p:sp>
        <p:nvSpPr>
          <p:cNvPr id="22" name="文本框 21">
            <a:extLst>
              <a:ext uri="{FF2B5EF4-FFF2-40B4-BE49-F238E27FC236}">
                <a16:creationId xmlns:a16="http://schemas.microsoft.com/office/drawing/2014/main" id="{B0D81FA8-ACBE-4D77-97CB-DA01F76DEEBA}"/>
              </a:ext>
            </a:extLst>
          </p:cNvPr>
          <p:cNvSpPr txBox="1"/>
          <p:nvPr/>
        </p:nvSpPr>
        <p:spPr>
          <a:xfrm>
            <a:off x="4495800" y="666750"/>
            <a:ext cx="1295400" cy="338554"/>
          </a:xfrm>
          <a:prstGeom prst="rect">
            <a:avLst/>
          </a:prstGeom>
          <a:noFill/>
        </p:spPr>
        <p:txBody>
          <a:bodyPr wrap="square" rtlCol="0">
            <a:spAutoFit/>
          </a:bodyPr>
          <a:lstStyle/>
          <a:p>
            <a:r>
              <a:rPr lang="zh-CN" altLang="en-US" sz="1600" b="1">
                <a:solidFill>
                  <a:srgbClr val="00797C"/>
                </a:solidFill>
              </a:rPr>
              <a:t>方法：</a:t>
            </a:r>
          </a:p>
        </p:txBody>
      </p:sp>
      <p:pic>
        <p:nvPicPr>
          <p:cNvPr id="23" name="图形 22">
            <a:extLst>
              <a:ext uri="{FF2B5EF4-FFF2-40B4-BE49-F238E27FC236}">
                <a16:creationId xmlns:a16="http://schemas.microsoft.com/office/drawing/2014/main" id="{76D0E213-B465-4606-8149-19668E8B73C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200" y="1263865"/>
            <a:ext cx="3352792" cy="1582724"/>
          </a:xfrm>
          <a:prstGeom prst="rect">
            <a:avLst/>
          </a:prstGeom>
        </p:spPr>
      </p:pic>
      <p:pic>
        <p:nvPicPr>
          <p:cNvPr id="24" name="图片 23">
            <a:extLst>
              <a:ext uri="{FF2B5EF4-FFF2-40B4-BE49-F238E27FC236}">
                <a16:creationId xmlns:a16="http://schemas.microsoft.com/office/drawing/2014/main" id="{AEDDA9A5-EFAF-4797-B403-8A509DA7A3A6}"/>
              </a:ext>
            </a:extLst>
          </p:cNvPr>
          <p:cNvPicPr>
            <a:picLocks noChangeAspect="1"/>
          </p:cNvPicPr>
          <p:nvPr/>
        </p:nvPicPr>
        <p:blipFill>
          <a:blip r:embed="rId6"/>
          <a:stretch>
            <a:fillRect/>
          </a:stretch>
        </p:blipFill>
        <p:spPr>
          <a:xfrm>
            <a:off x="76200" y="3321080"/>
            <a:ext cx="2235819" cy="1765270"/>
          </a:xfrm>
          <a:prstGeom prst="rect">
            <a:avLst/>
          </a:prstGeom>
        </p:spPr>
      </p:pic>
      <p:sp>
        <p:nvSpPr>
          <p:cNvPr id="16" name="文本框 15">
            <a:extLst>
              <a:ext uri="{FF2B5EF4-FFF2-40B4-BE49-F238E27FC236}">
                <a16:creationId xmlns:a16="http://schemas.microsoft.com/office/drawing/2014/main" id="{3E8765E7-86B4-4AB5-9AE5-C0236E71F81A}"/>
              </a:ext>
            </a:extLst>
          </p:cNvPr>
          <p:cNvSpPr txBox="1"/>
          <p:nvPr/>
        </p:nvSpPr>
        <p:spPr>
          <a:xfrm>
            <a:off x="315687" y="3067753"/>
            <a:ext cx="2133599" cy="307777"/>
          </a:xfrm>
          <a:prstGeom prst="rect">
            <a:avLst/>
          </a:prstGeom>
          <a:noFill/>
        </p:spPr>
        <p:txBody>
          <a:bodyPr wrap="square" rtlCol="0">
            <a:spAutoFit/>
          </a:bodyPr>
          <a:lstStyle/>
          <a:p>
            <a:r>
              <a:rPr lang="en-US" altLang="zh-CN" sz="1400"/>
              <a:t>Mode1, </a:t>
            </a:r>
            <a:r>
              <a:rPr lang="zh-CN" altLang="en-US" sz="1400"/>
              <a:t>台间距</a:t>
            </a:r>
            <a:r>
              <a:rPr lang="en-US" altLang="zh-CN" sz="1400"/>
              <a:t>: 0.972km</a:t>
            </a:r>
            <a:endParaRPr lang="zh-CN" altLang="en-US" sz="1400"/>
          </a:p>
        </p:txBody>
      </p:sp>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39BCADE9-D15F-4D30-B2A4-D16D8D38458F}"/>
                  </a:ext>
                </a:extLst>
              </p:cNvPr>
              <p:cNvSpPr txBox="1"/>
              <p:nvPr/>
            </p:nvSpPr>
            <p:spPr>
              <a:xfrm>
                <a:off x="3251497" y="1574922"/>
                <a:ext cx="1233417" cy="830997"/>
              </a:xfrm>
              <a:prstGeom prst="rect">
                <a:avLst/>
              </a:prstGeom>
              <a:noFill/>
            </p:spPr>
            <p:txBody>
              <a:bodyPr wrap="square" rtlCol="0">
                <a:spAutoFit/>
              </a:bodyPr>
              <a:lstStyle/>
              <a:p>
                <a:r>
                  <a:rPr lang="en-US" altLang="zh-CN" sz="1200" b="1">
                    <a:solidFill>
                      <a:srgbClr val="E10800"/>
                    </a:solidFill>
                  </a:rPr>
                  <a:t>1.</a:t>
                </a:r>
                <a:r>
                  <a:rPr lang="zh-CN" altLang="en-US" sz="1200" b="1">
                    <a:solidFill>
                      <a:srgbClr val="E10800"/>
                    </a:solidFill>
                  </a:rPr>
                  <a:t>无假象</a:t>
                </a:r>
                <a:endParaRPr lang="en-US" altLang="zh-CN" sz="1200" b="1">
                  <a:solidFill>
                    <a:srgbClr val="E10800"/>
                  </a:solidFill>
                </a:endParaRPr>
              </a:p>
              <a:p>
                <a:r>
                  <a:rPr lang="en-US" altLang="zh-CN" sz="1200" b="1">
                    <a:solidFill>
                      <a:srgbClr val="E10800"/>
                    </a:solidFill>
                  </a:rPr>
                  <a:t>2.</a:t>
                </a:r>
                <a:r>
                  <a:rPr lang="zh-CN" altLang="en-US" sz="1200" b="1">
                    <a:solidFill>
                      <a:srgbClr val="E10800"/>
                    </a:solidFill>
                  </a:rPr>
                  <a:t>不确定性高</a:t>
                </a:r>
                <a:endParaRPr lang="en-US" altLang="zh-CN" sz="1200" b="1">
                  <a:solidFill>
                    <a:srgbClr val="E10800"/>
                  </a:solidFill>
                </a:endParaRPr>
              </a:p>
              <a:p>
                <a:r>
                  <a:rPr lang="en-US" altLang="zh-CN" sz="1200" b="1">
                    <a:solidFill>
                      <a:srgbClr val="E10800"/>
                    </a:solidFill>
                  </a:rPr>
                  <a:t>3.</a:t>
                </a:r>
                <a:r>
                  <a:rPr lang="zh-CN" altLang="en-US" sz="1200" b="1">
                    <a:solidFill>
                      <a:srgbClr val="E10800"/>
                    </a:solidFill>
                  </a:rPr>
                  <a:t>无法直接用于</a:t>
                </a:r>
                <a14:m>
                  <m:oMath xmlns:m="http://schemas.openxmlformats.org/officeDocument/2006/math">
                    <m:r>
                      <a:rPr lang="en-US" altLang="zh-CN" sz="1200" b="1" i="1" smtClean="0">
                        <a:solidFill>
                          <a:srgbClr val="E10800"/>
                        </a:solidFill>
                        <a:latin typeface="Cambria Math" panose="02040503050406030204" pitchFamily="18" charset="0"/>
                      </a:rPr>
                      <m:t>𝒗𝒔</m:t>
                    </m:r>
                  </m:oMath>
                </a14:m>
                <a:r>
                  <a:rPr lang="zh-CN" altLang="en-US" sz="1200" b="1">
                    <a:solidFill>
                      <a:srgbClr val="E10800"/>
                    </a:solidFill>
                  </a:rPr>
                  <a:t>反演</a:t>
                </a:r>
              </a:p>
            </p:txBody>
          </p:sp>
        </mc:Choice>
        <mc:Fallback xmlns="">
          <p:sp>
            <p:nvSpPr>
              <p:cNvPr id="17" name="文本框 16">
                <a:extLst>
                  <a:ext uri="{FF2B5EF4-FFF2-40B4-BE49-F238E27FC236}">
                    <a16:creationId xmlns:a16="http://schemas.microsoft.com/office/drawing/2014/main" id="{39BCADE9-D15F-4D30-B2A4-D16D8D38458F}"/>
                  </a:ext>
                </a:extLst>
              </p:cNvPr>
              <p:cNvSpPr txBox="1">
                <a:spLocks noRot="1" noChangeAspect="1" noMove="1" noResize="1" noEditPoints="1" noAdjustHandles="1" noChangeArrowheads="1" noChangeShapeType="1" noTextEdit="1"/>
              </p:cNvSpPr>
              <p:nvPr/>
            </p:nvSpPr>
            <p:spPr>
              <a:xfrm>
                <a:off x="3251497" y="1574922"/>
                <a:ext cx="1233417" cy="830997"/>
              </a:xfrm>
              <a:prstGeom prst="rect">
                <a:avLst/>
              </a:prstGeom>
              <a:blipFill>
                <a:blip r:embed="rId7"/>
                <a:stretch>
                  <a:fillRect t="-730" b="-3650"/>
                </a:stretch>
              </a:blipFill>
            </p:spPr>
            <p:txBody>
              <a:bodyPr/>
              <a:lstStyle/>
              <a:p>
                <a:r>
                  <a:rPr lang="zh-CN" altLang="en-US">
                    <a:noFill/>
                  </a:rPr>
                  <a:t> </a:t>
                </a:r>
              </a:p>
            </p:txBody>
          </p:sp>
        </mc:Fallback>
      </mc:AlternateContent>
      <p:sp>
        <p:nvSpPr>
          <p:cNvPr id="26" name="文本框 25">
            <a:extLst>
              <a:ext uri="{FF2B5EF4-FFF2-40B4-BE49-F238E27FC236}">
                <a16:creationId xmlns:a16="http://schemas.microsoft.com/office/drawing/2014/main" id="{C56E19D7-27D6-47F0-97F7-44282C62D2AD}"/>
              </a:ext>
            </a:extLst>
          </p:cNvPr>
          <p:cNvSpPr txBox="1"/>
          <p:nvPr/>
        </p:nvSpPr>
        <p:spPr>
          <a:xfrm>
            <a:off x="2553080" y="3943350"/>
            <a:ext cx="1371216" cy="307777"/>
          </a:xfrm>
          <a:prstGeom prst="rect">
            <a:avLst/>
          </a:prstGeom>
          <a:noFill/>
        </p:spPr>
        <p:txBody>
          <a:bodyPr wrap="square" rtlCol="0">
            <a:spAutoFit/>
          </a:bodyPr>
          <a:lstStyle/>
          <a:p>
            <a:r>
              <a:rPr lang="zh-CN" altLang="en-US" sz="1400" b="1">
                <a:solidFill>
                  <a:srgbClr val="E10800"/>
                </a:solidFill>
              </a:rPr>
              <a:t>问题</a:t>
            </a:r>
            <a:r>
              <a:rPr lang="en-US" altLang="zh-CN" sz="1400" b="1">
                <a:solidFill>
                  <a:srgbClr val="E10800"/>
                </a:solidFill>
              </a:rPr>
              <a:t>: </a:t>
            </a:r>
            <a:r>
              <a:rPr lang="zh-CN" altLang="en-US" sz="1400" b="1">
                <a:solidFill>
                  <a:srgbClr val="E10800"/>
                </a:solidFill>
              </a:rPr>
              <a:t>选哪一支？</a:t>
            </a:r>
          </a:p>
        </p:txBody>
      </p:sp>
      <p:sp>
        <p:nvSpPr>
          <p:cNvPr id="29" name="文本框 28">
            <a:extLst>
              <a:ext uri="{FF2B5EF4-FFF2-40B4-BE49-F238E27FC236}">
                <a16:creationId xmlns:a16="http://schemas.microsoft.com/office/drawing/2014/main" id="{F600EFCA-C2BD-45A9-A4E0-7C24298CEEA7}"/>
              </a:ext>
            </a:extLst>
          </p:cNvPr>
          <p:cNvSpPr txBox="1"/>
          <p:nvPr/>
        </p:nvSpPr>
        <p:spPr>
          <a:xfrm>
            <a:off x="4510873" y="971550"/>
            <a:ext cx="1295400" cy="338554"/>
          </a:xfrm>
          <a:prstGeom prst="rect">
            <a:avLst/>
          </a:prstGeom>
          <a:noFill/>
        </p:spPr>
        <p:txBody>
          <a:bodyPr wrap="square" rtlCol="0">
            <a:spAutoFit/>
          </a:bodyPr>
          <a:lstStyle/>
          <a:p>
            <a:r>
              <a:rPr lang="zh-CN" altLang="en-US" sz="1600" b="1">
                <a:solidFill>
                  <a:srgbClr val="00797C"/>
                </a:solidFill>
              </a:rPr>
              <a:t>群速度频散：</a:t>
            </a:r>
          </a:p>
        </p:txBody>
      </p:sp>
      <p:sp>
        <p:nvSpPr>
          <p:cNvPr id="27" name="文本框 26">
            <a:extLst>
              <a:ext uri="{FF2B5EF4-FFF2-40B4-BE49-F238E27FC236}">
                <a16:creationId xmlns:a16="http://schemas.microsoft.com/office/drawing/2014/main" id="{46A9FBF4-D716-410B-8E2F-7C5A3234A4EF}"/>
              </a:ext>
            </a:extLst>
          </p:cNvPr>
          <p:cNvSpPr txBox="1"/>
          <p:nvPr/>
        </p:nvSpPr>
        <p:spPr>
          <a:xfrm>
            <a:off x="5400161" y="680797"/>
            <a:ext cx="3628109" cy="276999"/>
          </a:xfrm>
          <a:prstGeom prst="rect">
            <a:avLst/>
          </a:prstGeom>
          <a:noFill/>
        </p:spPr>
        <p:txBody>
          <a:bodyPr wrap="none" rtlCol="0">
            <a:spAutoFit/>
          </a:bodyPr>
          <a:lstStyle/>
          <a:p>
            <a:r>
              <a:rPr lang="en-US" altLang="zh-CN" sz="1200"/>
              <a:t>Ref: FTAN (Besen et al., 2007), MASW(Park et al., 1999)</a:t>
            </a:r>
          </a:p>
        </p:txBody>
      </p:sp>
      <p:sp>
        <p:nvSpPr>
          <p:cNvPr id="30" name="文本框 29">
            <a:extLst>
              <a:ext uri="{FF2B5EF4-FFF2-40B4-BE49-F238E27FC236}">
                <a16:creationId xmlns:a16="http://schemas.microsoft.com/office/drawing/2014/main" id="{D608D527-FC29-4B06-B3D8-360F2D4B98EE}"/>
              </a:ext>
            </a:extLst>
          </p:cNvPr>
          <p:cNvSpPr txBox="1"/>
          <p:nvPr/>
        </p:nvSpPr>
        <p:spPr>
          <a:xfrm>
            <a:off x="4548554" y="1262596"/>
            <a:ext cx="1200970" cy="276999"/>
          </a:xfrm>
          <a:prstGeom prst="rect">
            <a:avLst/>
          </a:prstGeom>
          <a:noFill/>
        </p:spPr>
        <p:txBody>
          <a:bodyPr wrap="none" rtlCol="0">
            <a:spAutoFit/>
          </a:bodyPr>
          <a:lstStyle/>
          <a:p>
            <a:r>
              <a:rPr lang="en-US" altLang="zh-CN" sz="1200"/>
              <a:t>(</a:t>
            </a:r>
            <a:r>
              <a:rPr lang="zh-CN" altLang="en-US" sz="1200"/>
              <a:t>单道即可进行</a:t>
            </a:r>
            <a:r>
              <a:rPr lang="en-US" altLang="zh-CN" sz="1200"/>
              <a:t>)</a:t>
            </a:r>
            <a:endParaRPr lang="zh-CN" altLang="en-US" sz="1200"/>
          </a:p>
        </p:txBody>
      </p:sp>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6163725A-C096-4D51-8293-9824A4D1A435}"/>
                  </a:ext>
                </a:extLst>
              </p:cNvPr>
              <p:cNvSpPr txBox="1"/>
              <p:nvPr/>
            </p:nvSpPr>
            <p:spPr>
              <a:xfrm>
                <a:off x="4899832" y="1682643"/>
                <a:ext cx="3947326" cy="307777"/>
              </a:xfrm>
              <a:prstGeom prst="rect">
                <a:avLst/>
              </a:prstGeom>
              <a:noFill/>
            </p:spPr>
            <p:txBody>
              <a:bodyPr wrap="square" rtlCol="0">
                <a:spAutoFit/>
              </a:bodyPr>
              <a:lstStyle/>
              <a:p>
                <a14:m>
                  <m:oMath xmlns:m="http://schemas.openxmlformats.org/officeDocument/2006/math">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𝑓</m:t>
                        </m:r>
                      </m:e>
                      <m:sub>
                        <m:r>
                          <a:rPr lang="en-US" altLang="zh-CN" sz="1400" b="0" i="1" smtClean="0">
                            <a:latin typeface="Cambria Math" panose="02040503050406030204" pitchFamily="18" charset="0"/>
                          </a:rPr>
                          <m:t>0</m:t>
                        </m:r>
                      </m:sub>
                    </m:sSub>
                    <m:r>
                      <a:rPr lang="zh-CN" altLang="en-US" sz="1400" i="1">
                        <a:latin typeface="Cambria Math" panose="02040503050406030204" pitchFamily="18" charset="0"/>
                      </a:rPr>
                      <m:t>附近</m:t>
                    </m:r>
                  </m:oMath>
                </a14:m>
                <a:r>
                  <a:rPr lang="zh-CN" altLang="en-US" sz="1400"/>
                  <a:t>窄带滤波</a:t>
                </a:r>
                <a:r>
                  <a:rPr lang="en-US" altLang="zh-CN" sz="1400"/>
                  <a:t>→</a:t>
                </a:r>
                <a:r>
                  <a:rPr lang="zh-CN" altLang="en-US" sz="1400"/>
                  <a:t>波包峰值到时</a:t>
                </a:r>
                <a:r>
                  <a:rPr lang="en-US" altLang="zh-CN" sz="1400"/>
                  <a:t>→</a:t>
                </a:r>
                <a14:m>
                  <m:oMath xmlns:m="http://schemas.openxmlformats.org/officeDocument/2006/math">
                    <m:r>
                      <a:rPr lang="en-US" altLang="zh-CN" sz="1400" b="0" i="1" smtClean="0">
                        <a:latin typeface="Cambria Math" panose="02040503050406030204" pitchFamily="18" charset="0"/>
                      </a:rPr>
                      <m:t>𝑈</m:t>
                    </m:r>
                    <m:d>
                      <m:dPr>
                        <m:ctrlPr>
                          <a:rPr lang="en-US" altLang="zh-CN" sz="1400" b="0" i="1" smtClean="0">
                            <a:latin typeface="Cambria Math" panose="02040503050406030204" pitchFamily="18" charset="0"/>
                          </a:rPr>
                        </m:ctrlPr>
                      </m:dPr>
                      <m:e>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𝑓</m:t>
                            </m:r>
                          </m:e>
                          <m:sub>
                            <m:r>
                              <a:rPr lang="en-US" altLang="zh-CN" sz="1400" b="0" i="1" smtClean="0">
                                <a:latin typeface="Cambria Math" panose="02040503050406030204" pitchFamily="18" charset="0"/>
                              </a:rPr>
                              <m:t>0</m:t>
                            </m:r>
                          </m:sub>
                        </m:sSub>
                      </m:e>
                    </m:d>
                    <m:r>
                      <a:rPr lang="en-US" altLang="zh-CN" sz="1400" b="0" i="1" smtClean="0">
                        <a:latin typeface="Cambria Math" panose="02040503050406030204" pitchFamily="18" charset="0"/>
                      </a:rPr>
                      <m:t>=</m:t>
                    </m:r>
                    <m:r>
                      <a:rPr lang="en-US" altLang="zh-CN" sz="1400" b="0" i="1" smtClean="0">
                        <a:latin typeface="Cambria Math" panose="02040503050406030204" pitchFamily="18" charset="0"/>
                      </a:rPr>
                      <m:t>𝑑</m:t>
                    </m:r>
                    <m:r>
                      <a:rPr lang="en-US" altLang="zh-CN" sz="1400" b="0" i="1" smtClean="0">
                        <a:latin typeface="Cambria Math" panose="02040503050406030204" pitchFamily="18" charset="0"/>
                      </a:rPr>
                      <m:t>/</m:t>
                    </m:r>
                    <m:r>
                      <a:rPr lang="en-US" altLang="zh-CN" sz="1400" b="0" i="1" smtClean="0">
                        <a:latin typeface="Cambria Math" panose="02040503050406030204" pitchFamily="18" charset="0"/>
                      </a:rPr>
                      <m:t>𝑡</m:t>
                    </m:r>
                  </m:oMath>
                </a14:m>
                <a:endParaRPr lang="zh-CN" altLang="en-US" sz="1400"/>
              </a:p>
            </p:txBody>
          </p:sp>
        </mc:Choice>
        <mc:Fallback xmlns="">
          <p:sp>
            <p:nvSpPr>
              <p:cNvPr id="31" name="文本框 30">
                <a:extLst>
                  <a:ext uri="{FF2B5EF4-FFF2-40B4-BE49-F238E27FC236}">
                    <a16:creationId xmlns:a16="http://schemas.microsoft.com/office/drawing/2014/main" id="{6163725A-C096-4D51-8293-9824A4D1A435}"/>
                  </a:ext>
                </a:extLst>
              </p:cNvPr>
              <p:cNvSpPr txBox="1">
                <a:spLocks noRot="1" noChangeAspect="1" noMove="1" noResize="1" noEditPoints="1" noAdjustHandles="1" noChangeArrowheads="1" noChangeShapeType="1" noTextEdit="1"/>
              </p:cNvSpPr>
              <p:nvPr/>
            </p:nvSpPr>
            <p:spPr>
              <a:xfrm>
                <a:off x="4899832" y="1682643"/>
                <a:ext cx="3947326" cy="307777"/>
              </a:xfrm>
              <a:prstGeom prst="rect">
                <a:avLst/>
              </a:prstGeom>
              <a:blipFill>
                <a:blip r:embed="rId8"/>
                <a:stretch>
                  <a:fillRect t="-7843" b="-21569"/>
                </a:stretch>
              </a:blipFill>
            </p:spPr>
            <p:txBody>
              <a:bodyPr/>
              <a:lstStyle/>
              <a:p>
                <a:r>
                  <a:rPr lang="zh-CN" altLang="en-US">
                    <a:noFill/>
                  </a:rPr>
                  <a:t> </a:t>
                </a:r>
              </a:p>
            </p:txBody>
          </p:sp>
        </mc:Fallback>
      </mc:AlternateContent>
      <p:pic>
        <p:nvPicPr>
          <p:cNvPr id="4100" name="Picture 4" descr="Waves Packed in Envelopes | ThatsMaths">
            <a:extLst>
              <a:ext uri="{FF2B5EF4-FFF2-40B4-BE49-F238E27FC236}">
                <a16:creationId xmlns:a16="http://schemas.microsoft.com/office/drawing/2014/main" id="{8FBC8503-750B-4A9E-BB86-1C83E4C9C18E}"/>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6666" r="14476"/>
          <a:stretch/>
        </p:blipFill>
        <p:spPr bwMode="auto">
          <a:xfrm>
            <a:off x="5257800" y="2034951"/>
            <a:ext cx="2792181" cy="507277"/>
          </a:xfrm>
          <a:prstGeom prst="rect">
            <a:avLst/>
          </a:prstGeom>
          <a:noFill/>
          <a:extLst>
            <a:ext uri="{909E8E84-426E-40DD-AFC4-6F175D3DCCD1}">
              <a14:hiddenFill xmlns:a14="http://schemas.microsoft.com/office/drawing/2010/main">
                <a:solidFill>
                  <a:srgbClr val="FFFFFF"/>
                </a:solidFill>
              </a14:hiddenFill>
            </a:ext>
          </a:extLst>
        </p:spPr>
      </p:pic>
      <p:sp>
        <p:nvSpPr>
          <p:cNvPr id="32" name="星形: 五角 31">
            <a:extLst>
              <a:ext uri="{FF2B5EF4-FFF2-40B4-BE49-F238E27FC236}">
                <a16:creationId xmlns:a16="http://schemas.microsoft.com/office/drawing/2014/main" id="{58815BA0-1666-4EF2-980E-8DC420B63135}"/>
              </a:ext>
            </a:extLst>
          </p:cNvPr>
          <p:cNvSpPr/>
          <p:nvPr/>
        </p:nvSpPr>
        <p:spPr>
          <a:xfrm>
            <a:off x="6734908" y="1995151"/>
            <a:ext cx="76200" cy="79599"/>
          </a:xfrm>
          <a:prstGeom prst="star5">
            <a:avLst/>
          </a:prstGeom>
          <a:solidFill>
            <a:srgbClr val="FF00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id="{DC3CAFCB-617B-412A-97F1-EA9A61C113B8}"/>
              </a:ext>
            </a:extLst>
          </p:cNvPr>
          <p:cNvSpPr/>
          <p:nvPr/>
        </p:nvSpPr>
        <p:spPr>
          <a:xfrm>
            <a:off x="4571992" y="2603557"/>
            <a:ext cx="1579278" cy="369332"/>
          </a:xfrm>
          <a:prstGeom prst="rect">
            <a:avLst/>
          </a:prstGeom>
        </p:spPr>
        <p:txBody>
          <a:bodyPr wrap="none">
            <a:spAutoFit/>
          </a:bodyPr>
          <a:lstStyle/>
          <a:p>
            <a:r>
              <a:rPr lang="zh-CN" altLang="en-US" b="1">
                <a:solidFill>
                  <a:srgbClr val="00797C"/>
                </a:solidFill>
              </a:rPr>
              <a:t>相速度频散：</a:t>
            </a:r>
          </a:p>
        </p:txBody>
      </p:sp>
      <p:sp>
        <p:nvSpPr>
          <p:cNvPr id="37" name="文本框 36">
            <a:extLst>
              <a:ext uri="{FF2B5EF4-FFF2-40B4-BE49-F238E27FC236}">
                <a16:creationId xmlns:a16="http://schemas.microsoft.com/office/drawing/2014/main" id="{E72FAD9A-F3B5-45F6-9A7E-BC693D858B77}"/>
              </a:ext>
            </a:extLst>
          </p:cNvPr>
          <p:cNvSpPr txBox="1"/>
          <p:nvPr/>
        </p:nvSpPr>
        <p:spPr>
          <a:xfrm>
            <a:off x="4570594" y="3027048"/>
            <a:ext cx="585417" cy="276999"/>
          </a:xfrm>
          <a:prstGeom prst="rect">
            <a:avLst/>
          </a:prstGeom>
          <a:noFill/>
        </p:spPr>
        <p:txBody>
          <a:bodyPr wrap="none" rtlCol="0">
            <a:spAutoFit/>
          </a:bodyPr>
          <a:lstStyle/>
          <a:p>
            <a:r>
              <a:rPr lang="en-US" altLang="zh-CN" sz="1200"/>
              <a:t>(</a:t>
            </a:r>
            <a:r>
              <a:rPr lang="zh-CN" altLang="en-US" sz="1200"/>
              <a:t>单道</a:t>
            </a:r>
            <a:r>
              <a:rPr lang="en-US" altLang="zh-CN" sz="1200"/>
              <a:t>)</a:t>
            </a:r>
            <a:endParaRPr lang="zh-CN" altLang="en-US" sz="1200"/>
          </a:p>
        </p:txBody>
      </p:sp>
      <p:sp>
        <p:nvSpPr>
          <p:cNvPr id="38" name="文本框 37">
            <a:extLst>
              <a:ext uri="{FF2B5EF4-FFF2-40B4-BE49-F238E27FC236}">
                <a16:creationId xmlns:a16="http://schemas.microsoft.com/office/drawing/2014/main" id="{96CE954B-812E-41DE-9B72-3BC1D82F82E2}"/>
              </a:ext>
            </a:extLst>
          </p:cNvPr>
          <p:cNvSpPr txBox="1"/>
          <p:nvPr/>
        </p:nvSpPr>
        <p:spPr>
          <a:xfrm>
            <a:off x="4574328" y="4056533"/>
            <a:ext cx="585417" cy="276999"/>
          </a:xfrm>
          <a:prstGeom prst="rect">
            <a:avLst/>
          </a:prstGeom>
          <a:noFill/>
        </p:spPr>
        <p:txBody>
          <a:bodyPr wrap="none" rtlCol="0">
            <a:spAutoFit/>
          </a:bodyPr>
          <a:lstStyle/>
          <a:p>
            <a:r>
              <a:rPr lang="en-US" altLang="zh-CN" sz="1200"/>
              <a:t>(</a:t>
            </a:r>
            <a:r>
              <a:rPr lang="zh-CN" altLang="en-US" sz="1200"/>
              <a:t>多道</a:t>
            </a:r>
            <a:r>
              <a:rPr lang="en-US" altLang="zh-CN" sz="1200"/>
              <a:t>)</a:t>
            </a:r>
            <a:endParaRPr lang="zh-CN" altLang="en-US" sz="1200"/>
          </a:p>
        </p:txBody>
      </p:sp>
      <p:sp>
        <p:nvSpPr>
          <p:cNvPr id="36" name="文本框 35">
            <a:extLst>
              <a:ext uri="{FF2B5EF4-FFF2-40B4-BE49-F238E27FC236}">
                <a16:creationId xmlns:a16="http://schemas.microsoft.com/office/drawing/2014/main" id="{8629FF39-0F4B-47CE-B1C8-F6A05F65A8D3}"/>
              </a:ext>
            </a:extLst>
          </p:cNvPr>
          <p:cNvSpPr txBox="1"/>
          <p:nvPr/>
        </p:nvSpPr>
        <p:spPr>
          <a:xfrm>
            <a:off x="5127541" y="3287319"/>
            <a:ext cx="1858289" cy="253916"/>
          </a:xfrm>
          <a:prstGeom prst="rect">
            <a:avLst/>
          </a:prstGeom>
          <a:noFill/>
        </p:spPr>
        <p:txBody>
          <a:bodyPr wrap="square" rtlCol="0">
            <a:spAutoFit/>
          </a:bodyPr>
          <a:lstStyle/>
          <a:p>
            <a:r>
              <a:rPr lang="zh-CN" altLang="en-US" sz="1050" b="1">
                <a:solidFill>
                  <a:srgbClr val="E10800"/>
                </a:solidFill>
              </a:rPr>
              <a:t>（</a:t>
            </a:r>
            <a:r>
              <a:rPr lang="en-US" altLang="zh-CN" sz="1050" b="1">
                <a:solidFill>
                  <a:srgbClr val="E10800"/>
                </a:solidFill>
              </a:rPr>
              <a:t>1</a:t>
            </a:r>
            <a:r>
              <a:rPr lang="zh-CN" altLang="en-US" sz="1050" b="1">
                <a:solidFill>
                  <a:srgbClr val="E10800"/>
                </a:solidFill>
              </a:rPr>
              <a:t>）需要考虑初始相位</a:t>
            </a:r>
          </a:p>
        </p:txBody>
      </p:sp>
      <p:cxnSp>
        <p:nvCxnSpPr>
          <p:cNvPr id="40" name="直接箭头连接符 39">
            <a:extLst>
              <a:ext uri="{FF2B5EF4-FFF2-40B4-BE49-F238E27FC236}">
                <a16:creationId xmlns:a16="http://schemas.microsoft.com/office/drawing/2014/main" id="{01BFE917-3179-480E-B2BF-F26FC515967D}"/>
              </a:ext>
            </a:extLst>
          </p:cNvPr>
          <p:cNvCxnSpPr>
            <a:cxnSpLocks/>
            <a:endCxn id="26" idx="3"/>
          </p:cNvCxnSpPr>
          <p:nvPr/>
        </p:nvCxnSpPr>
        <p:spPr>
          <a:xfrm flipH="1">
            <a:off x="3924296" y="3943350"/>
            <a:ext cx="1257304" cy="153889"/>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46" name="文本框 45">
            <a:extLst>
              <a:ext uri="{FF2B5EF4-FFF2-40B4-BE49-F238E27FC236}">
                <a16:creationId xmlns:a16="http://schemas.microsoft.com/office/drawing/2014/main" id="{E495E138-D4ED-4F04-A172-319723C4AB9A}"/>
              </a:ext>
            </a:extLst>
          </p:cNvPr>
          <p:cNvSpPr txBox="1"/>
          <p:nvPr/>
        </p:nvSpPr>
        <p:spPr>
          <a:xfrm>
            <a:off x="5127541" y="3636372"/>
            <a:ext cx="3483054" cy="415498"/>
          </a:xfrm>
          <a:prstGeom prst="rect">
            <a:avLst/>
          </a:prstGeom>
          <a:noFill/>
        </p:spPr>
        <p:txBody>
          <a:bodyPr wrap="square" rtlCol="0">
            <a:spAutoFit/>
          </a:bodyPr>
          <a:lstStyle/>
          <a:p>
            <a:endParaRPr lang="en-US" altLang="zh-CN" sz="1050" b="1">
              <a:solidFill>
                <a:srgbClr val="E10800"/>
              </a:solidFill>
            </a:endParaRPr>
          </a:p>
          <a:p>
            <a:r>
              <a:rPr lang="zh-CN" altLang="en-US" sz="1050" b="1">
                <a:solidFill>
                  <a:srgbClr val="E10800"/>
                </a:solidFill>
              </a:rPr>
              <a:t>（</a:t>
            </a:r>
            <a:r>
              <a:rPr lang="en-US" altLang="zh-CN" sz="1050" b="1">
                <a:solidFill>
                  <a:srgbClr val="E10800"/>
                </a:solidFill>
              </a:rPr>
              <a:t>2</a:t>
            </a:r>
            <a:r>
              <a:rPr lang="zh-CN" altLang="en-US" sz="1050" b="1">
                <a:solidFill>
                  <a:srgbClr val="E10800"/>
                </a:solidFill>
              </a:rPr>
              <a:t>）</a:t>
            </a:r>
            <a:r>
              <a:rPr lang="en-US" altLang="zh-CN" sz="1050" b="1">
                <a:solidFill>
                  <a:srgbClr val="E10800"/>
                </a:solidFill>
              </a:rPr>
              <a:t>cycle skipping</a:t>
            </a:r>
            <a:r>
              <a:rPr lang="zh-CN" altLang="en-US" sz="1050" b="1">
                <a:solidFill>
                  <a:srgbClr val="E10800"/>
                </a:solidFill>
              </a:rPr>
              <a:t>：经验判断，从长周期端开始取</a:t>
            </a:r>
          </a:p>
        </p:txBody>
      </p:sp>
      <p:sp>
        <p:nvSpPr>
          <p:cNvPr id="48" name="左大括号 47">
            <a:extLst>
              <a:ext uri="{FF2B5EF4-FFF2-40B4-BE49-F238E27FC236}">
                <a16:creationId xmlns:a16="http://schemas.microsoft.com/office/drawing/2014/main" id="{C74A92E2-81F6-4D6D-860F-B482C907C0F2}"/>
              </a:ext>
            </a:extLst>
          </p:cNvPr>
          <p:cNvSpPr/>
          <p:nvPr/>
        </p:nvSpPr>
        <p:spPr>
          <a:xfrm>
            <a:off x="6629400" y="3202945"/>
            <a:ext cx="228600" cy="411848"/>
          </a:xfrm>
          <a:prstGeom prst="leftBrace">
            <a:avLst/>
          </a:prstGeom>
          <a:ln>
            <a:solidFill>
              <a:srgbClr val="E108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9" name="文本框 48">
            <a:extLst>
              <a:ext uri="{FF2B5EF4-FFF2-40B4-BE49-F238E27FC236}">
                <a16:creationId xmlns:a16="http://schemas.microsoft.com/office/drawing/2014/main" id="{55F5FDF5-E956-4CCF-AE54-9A46B7E911AA}"/>
              </a:ext>
            </a:extLst>
          </p:cNvPr>
          <p:cNvSpPr txBox="1"/>
          <p:nvPr/>
        </p:nvSpPr>
        <p:spPr>
          <a:xfrm>
            <a:off x="6792869" y="3027048"/>
            <a:ext cx="2069121" cy="369332"/>
          </a:xfrm>
          <a:prstGeom prst="rect">
            <a:avLst/>
          </a:prstGeom>
          <a:noFill/>
        </p:spPr>
        <p:txBody>
          <a:bodyPr wrap="square" rtlCol="0">
            <a:spAutoFit/>
          </a:bodyPr>
          <a:lstStyle/>
          <a:p>
            <a:r>
              <a:rPr lang="zh-CN" altLang="en-US" sz="900"/>
              <a:t>地震：初始相位因震源辐射花样变化</a:t>
            </a:r>
            <a:endParaRPr lang="en-US" altLang="zh-CN" sz="900"/>
          </a:p>
          <a:p>
            <a:r>
              <a:rPr lang="en-US" altLang="zh-CN" sz="900"/>
              <a:t>Solution:</a:t>
            </a:r>
            <a:r>
              <a:rPr lang="zh-CN" altLang="en-US" sz="900"/>
              <a:t>双台法</a:t>
            </a:r>
            <a:r>
              <a:rPr lang="en-US" altLang="zh-CN" sz="900"/>
              <a:t>-</a:t>
            </a:r>
            <a:r>
              <a:rPr lang="zh-CN" altLang="en-US" sz="900"/>
              <a:t>消除震源误差</a:t>
            </a:r>
          </a:p>
        </p:txBody>
      </p:sp>
      <p:grpSp>
        <p:nvGrpSpPr>
          <p:cNvPr id="55" name="组合 54">
            <a:extLst>
              <a:ext uri="{FF2B5EF4-FFF2-40B4-BE49-F238E27FC236}">
                <a16:creationId xmlns:a16="http://schemas.microsoft.com/office/drawing/2014/main" id="{6FDE20D6-C6CB-48AD-AD63-0CD96F358924}"/>
              </a:ext>
            </a:extLst>
          </p:cNvPr>
          <p:cNvGrpSpPr/>
          <p:nvPr/>
        </p:nvGrpSpPr>
        <p:grpSpPr>
          <a:xfrm>
            <a:off x="6794361" y="3504515"/>
            <a:ext cx="2198731" cy="230832"/>
            <a:chOff x="6869068" y="3342543"/>
            <a:chExt cx="2198731" cy="230832"/>
          </a:xfrm>
        </p:grpSpPr>
        <mc:AlternateContent xmlns:mc="http://schemas.openxmlformats.org/markup-compatibility/2006" xmlns:a14="http://schemas.microsoft.com/office/drawing/2010/main">
          <mc:Choice Requires="a14">
            <p:sp>
              <p:nvSpPr>
                <p:cNvPr id="54" name="文本框 53">
                  <a:extLst>
                    <a:ext uri="{FF2B5EF4-FFF2-40B4-BE49-F238E27FC236}">
                      <a16:creationId xmlns:a16="http://schemas.microsoft.com/office/drawing/2014/main" id="{2DC3D64C-982C-4AC5-ADB7-6CD914AA1C0D}"/>
                    </a:ext>
                  </a:extLst>
                </p:cNvPr>
                <p:cNvSpPr txBox="1"/>
                <p:nvPr/>
              </p:nvSpPr>
              <p:spPr>
                <a:xfrm>
                  <a:off x="6869068" y="3342543"/>
                  <a:ext cx="2069121" cy="230832"/>
                </a:xfrm>
                <a:prstGeom prst="rect">
                  <a:avLst/>
                </a:prstGeom>
                <a:noFill/>
              </p:spPr>
              <p:txBody>
                <a:bodyPr wrap="square" rtlCol="0">
                  <a:spAutoFit/>
                </a:bodyPr>
                <a:lstStyle/>
                <a:p>
                  <a:r>
                    <a:rPr lang="zh-CN" altLang="en-US" sz="900"/>
                    <a:t>经验格林函数：</a:t>
                  </a:r>
                  <a14:m>
                    <m:oMath xmlns:m="http://schemas.openxmlformats.org/officeDocument/2006/math">
                      <m:r>
                        <a:rPr lang="en-US" altLang="zh-CN" sz="900" b="0" i="1" smtClean="0">
                          <a:latin typeface="Cambria Math" panose="02040503050406030204" pitchFamily="18" charset="0"/>
                        </a:rPr>
                        <m:t>1/4</m:t>
                      </m:r>
                      <m:r>
                        <a:rPr lang="en-US" altLang="zh-CN" sz="900" b="0" i="1" smtClean="0">
                          <a:latin typeface="Cambria Math" panose="02040503050406030204" pitchFamily="18" charset="0"/>
                        </a:rPr>
                        <m:t>𝜋</m:t>
                      </m:r>
                      <m:r>
                        <a:rPr lang="zh-CN" altLang="en-US" sz="900" i="1">
                          <a:latin typeface="Cambria Math" panose="02040503050406030204" pitchFamily="18" charset="0"/>
                        </a:rPr>
                        <m:t>初始</m:t>
                      </m:r>
                    </m:oMath>
                  </a14:m>
                  <a:r>
                    <a:rPr lang="zh-CN" altLang="en-US" sz="900"/>
                    <a:t>相位</a:t>
                  </a:r>
                  <a:endParaRPr lang="en-US" altLang="zh-CN" sz="900"/>
                </a:p>
              </p:txBody>
            </p:sp>
          </mc:Choice>
          <mc:Fallback xmlns="">
            <p:sp>
              <p:nvSpPr>
                <p:cNvPr id="54" name="文本框 53">
                  <a:extLst>
                    <a:ext uri="{FF2B5EF4-FFF2-40B4-BE49-F238E27FC236}">
                      <a16:creationId xmlns:a16="http://schemas.microsoft.com/office/drawing/2014/main" id="{2DC3D64C-982C-4AC5-ADB7-6CD914AA1C0D}"/>
                    </a:ext>
                  </a:extLst>
                </p:cNvPr>
                <p:cNvSpPr txBox="1">
                  <a:spLocks noRot="1" noChangeAspect="1" noMove="1" noResize="1" noEditPoints="1" noAdjustHandles="1" noChangeArrowheads="1" noChangeShapeType="1" noTextEdit="1"/>
                </p:cNvSpPr>
                <p:nvPr/>
              </p:nvSpPr>
              <p:spPr>
                <a:xfrm>
                  <a:off x="6869068" y="3342543"/>
                  <a:ext cx="2069121" cy="230832"/>
                </a:xfrm>
                <a:prstGeom prst="rect">
                  <a:avLst/>
                </a:prstGeom>
                <a:blipFill>
                  <a:blip r:embed="rId10"/>
                  <a:stretch>
                    <a:fillRect b="-7895"/>
                  </a:stretch>
                </a:blipFill>
              </p:spPr>
              <p:txBody>
                <a:bodyPr/>
                <a:lstStyle/>
                <a:p>
                  <a:r>
                    <a:rPr lang="zh-CN" altLang="en-US">
                      <a:noFill/>
                    </a:rPr>
                    <a:t> </a:t>
                  </a:r>
                </a:p>
              </p:txBody>
            </p:sp>
          </mc:Fallback>
        </mc:AlternateContent>
        <p:pic>
          <p:nvPicPr>
            <p:cNvPr id="53" name="图片 52">
              <a:extLst>
                <a:ext uri="{FF2B5EF4-FFF2-40B4-BE49-F238E27FC236}">
                  <a16:creationId xmlns:a16="http://schemas.microsoft.com/office/drawing/2014/main" id="{91696364-855B-4A66-9FB7-D473CED1067D}"/>
                </a:ext>
              </a:extLst>
            </p:cNvPr>
            <p:cNvPicPr>
              <a:picLocks noChangeAspect="1"/>
            </p:cNvPicPr>
            <p:nvPr/>
          </p:nvPicPr>
          <p:blipFill>
            <a:blip r:embed="rId11"/>
            <a:stretch>
              <a:fillRect/>
            </a:stretch>
          </p:blipFill>
          <p:spPr>
            <a:xfrm>
              <a:off x="8537182" y="3377698"/>
              <a:ext cx="530617" cy="160522"/>
            </a:xfrm>
            <a:prstGeom prst="rect">
              <a:avLst/>
            </a:prstGeom>
          </p:spPr>
        </p:pic>
      </p:grpSp>
      <p:sp>
        <p:nvSpPr>
          <p:cNvPr id="56" name="文本框 55">
            <a:extLst>
              <a:ext uri="{FF2B5EF4-FFF2-40B4-BE49-F238E27FC236}">
                <a16:creationId xmlns:a16="http://schemas.microsoft.com/office/drawing/2014/main" id="{4979EA7D-F4BA-498C-A0FC-7DB172CC5ECB}"/>
              </a:ext>
            </a:extLst>
          </p:cNvPr>
          <p:cNvSpPr txBox="1"/>
          <p:nvPr/>
        </p:nvSpPr>
        <p:spPr>
          <a:xfrm>
            <a:off x="5127541" y="4200924"/>
            <a:ext cx="2674130" cy="253916"/>
          </a:xfrm>
          <a:prstGeom prst="rect">
            <a:avLst/>
          </a:prstGeom>
          <a:noFill/>
        </p:spPr>
        <p:txBody>
          <a:bodyPr wrap="none" rtlCol="0">
            <a:spAutoFit/>
          </a:bodyPr>
          <a:lstStyle/>
          <a:p>
            <a:r>
              <a:rPr lang="zh-CN" altLang="en-US" sz="1050"/>
              <a:t>有很多方法：</a:t>
            </a:r>
            <a:r>
              <a:rPr lang="en-US" altLang="zh-CN" sz="1050"/>
              <a:t>F-k</a:t>
            </a:r>
            <a:r>
              <a:rPr lang="zh-CN" altLang="en-US" sz="1050"/>
              <a:t>变换、</a:t>
            </a:r>
            <a:r>
              <a:rPr lang="en-US" altLang="zh-CN" sz="1050"/>
              <a:t>tau-p</a:t>
            </a:r>
            <a:r>
              <a:rPr lang="zh-CN" altLang="en-US" sz="1050"/>
              <a:t>变换、</a:t>
            </a:r>
            <a:r>
              <a:rPr lang="en-US" altLang="zh-CN" sz="1050"/>
              <a:t>F-J</a:t>
            </a:r>
            <a:r>
              <a:rPr lang="zh-CN" altLang="en-US" sz="1050"/>
              <a:t>方法</a:t>
            </a:r>
          </a:p>
        </p:txBody>
      </p:sp>
      <p:sp>
        <p:nvSpPr>
          <p:cNvPr id="57" name="文本框 56">
            <a:extLst>
              <a:ext uri="{FF2B5EF4-FFF2-40B4-BE49-F238E27FC236}">
                <a16:creationId xmlns:a16="http://schemas.microsoft.com/office/drawing/2014/main" id="{B928170B-181C-4CB8-AF30-04DECB07037D}"/>
              </a:ext>
            </a:extLst>
          </p:cNvPr>
          <p:cNvSpPr txBox="1"/>
          <p:nvPr/>
        </p:nvSpPr>
        <p:spPr>
          <a:xfrm>
            <a:off x="5121409" y="4444198"/>
            <a:ext cx="3657598" cy="261610"/>
          </a:xfrm>
          <a:prstGeom prst="rect">
            <a:avLst/>
          </a:prstGeom>
          <a:noFill/>
        </p:spPr>
        <p:txBody>
          <a:bodyPr wrap="square" rtlCol="0">
            <a:spAutoFit/>
          </a:bodyPr>
          <a:lstStyle/>
          <a:p>
            <a:r>
              <a:rPr lang="zh-CN" altLang="en-US" sz="1100" b="1">
                <a:solidFill>
                  <a:srgbClr val="E10800"/>
                </a:solidFill>
              </a:rPr>
              <a:t>目的，（尽可能）去除假象、突出真实频散曲线</a:t>
            </a:r>
          </a:p>
        </p:txBody>
      </p:sp>
      <p:cxnSp>
        <p:nvCxnSpPr>
          <p:cNvPr id="60" name="直接连接符 59">
            <a:extLst>
              <a:ext uri="{FF2B5EF4-FFF2-40B4-BE49-F238E27FC236}">
                <a16:creationId xmlns:a16="http://schemas.microsoft.com/office/drawing/2014/main" id="{B3D712D1-3537-40B7-AE7E-602518DC483D}"/>
              </a:ext>
            </a:extLst>
          </p:cNvPr>
          <p:cNvCxnSpPr/>
          <p:nvPr/>
        </p:nvCxnSpPr>
        <p:spPr>
          <a:xfrm>
            <a:off x="4548554" y="969703"/>
            <a:ext cx="4434531" cy="0"/>
          </a:xfrm>
          <a:prstGeom prst="line">
            <a:avLst/>
          </a:prstGeom>
          <a:ln w="19050">
            <a:solidFill>
              <a:srgbClr val="00797C"/>
            </a:solidFill>
            <a:prstDash val="dashDot"/>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a16="http://schemas.microsoft.com/office/drawing/2014/main" id="{D315AB3C-645A-4F85-A685-BC011894EC33}"/>
              </a:ext>
            </a:extLst>
          </p:cNvPr>
          <p:cNvCxnSpPr/>
          <p:nvPr/>
        </p:nvCxnSpPr>
        <p:spPr>
          <a:xfrm>
            <a:off x="4575603" y="2603557"/>
            <a:ext cx="4434531" cy="0"/>
          </a:xfrm>
          <a:prstGeom prst="line">
            <a:avLst/>
          </a:prstGeom>
          <a:ln w="19050">
            <a:solidFill>
              <a:srgbClr val="00797C"/>
            </a:solidFill>
            <a:prstDash val="dashDot"/>
          </a:ln>
        </p:spPr>
        <p:style>
          <a:lnRef idx="1">
            <a:schemeClr val="accent1"/>
          </a:lnRef>
          <a:fillRef idx="0">
            <a:schemeClr val="accent1"/>
          </a:fillRef>
          <a:effectRef idx="0">
            <a:schemeClr val="accent1"/>
          </a:effectRef>
          <a:fontRef idx="minor">
            <a:schemeClr val="tx1"/>
          </a:fontRef>
        </p:style>
      </p:cxnSp>
      <p:cxnSp>
        <p:nvCxnSpPr>
          <p:cNvPr id="4096" name="直接箭头连接符 4095">
            <a:extLst>
              <a:ext uri="{FF2B5EF4-FFF2-40B4-BE49-F238E27FC236}">
                <a16:creationId xmlns:a16="http://schemas.microsoft.com/office/drawing/2014/main" id="{71955B35-3B00-4554-AEFA-9A6381505F60}"/>
              </a:ext>
            </a:extLst>
          </p:cNvPr>
          <p:cNvCxnSpPr/>
          <p:nvPr/>
        </p:nvCxnSpPr>
        <p:spPr>
          <a:xfrm flipH="1">
            <a:off x="2312019" y="3202945"/>
            <a:ext cx="354981" cy="411848"/>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9B75F57F-BBC3-4545-AB9A-20D28E38B5DA}"/>
                  </a:ext>
                </a:extLst>
              </p:cNvPr>
              <p:cNvSpPr txBox="1"/>
              <p:nvPr/>
            </p:nvSpPr>
            <p:spPr>
              <a:xfrm>
                <a:off x="2679571" y="2948398"/>
                <a:ext cx="1233417" cy="461665"/>
              </a:xfrm>
              <a:prstGeom prst="rect">
                <a:avLst/>
              </a:prstGeom>
              <a:noFill/>
            </p:spPr>
            <p:txBody>
              <a:bodyPr wrap="square" rtlCol="0">
                <a:spAutoFit/>
              </a:bodyPr>
              <a:lstStyle/>
              <a:p>
                <a:r>
                  <a:rPr lang="zh-CN" altLang="en-US" sz="1200" b="1">
                    <a:solidFill>
                      <a:srgbClr val="E10800"/>
                    </a:solidFill>
                  </a:rPr>
                  <a:t>测量精度更高</a:t>
                </a:r>
                <a:endParaRPr lang="en-US" altLang="zh-CN" sz="1200" b="1">
                  <a:solidFill>
                    <a:srgbClr val="E10800"/>
                  </a:solidFill>
                </a:endParaRPr>
              </a:p>
              <a:p>
                <a:r>
                  <a:rPr lang="zh-CN" altLang="en-US" sz="1200" b="1">
                    <a:solidFill>
                      <a:srgbClr val="E10800"/>
                    </a:solidFill>
                  </a:rPr>
                  <a:t>用于反演</a:t>
                </a:r>
                <a14:m>
                  <m:oMath xmlns:m="http://schemas.openxmlformats.org/officeDocument/2006/math">
                    <m:r>
                      <a:rPr lang="en-US" altLang="zh-CN" sz="1200" b="1" i="1">
                        <a:solidFill>
                          <a:srgbClr val="E10800"/>
                        </a:solidFill>
                        <a:latin typeface="Cambria Math" panose="02040503050406030204" pitchFamily="18" charset="0"/>
                      </a:rPr>
                      <m:t>𝒗𝒔</m:t>
                    </m:r>
                  </m:oMath>
                </a14:m>
                <a:endParaRPr lang="zh-CN" altLang="en-US" sz="1200" b="1">
                  <a:solidFill>
                    <a:srgbClr val="E10800"/>
                  </a:solidFill>
                </a:endParaRPr>
              </a:p>
            </p:txBody>
          </p:sp>
        </mc:Choice>
        <mc:Fallback xmlns="">
          <p:sp>
            <p:nvSpPr>
              <p:cNvPr id="66" name="文本框 65">
                <a:extLst>
                  <a:ext uri="{FF2B5EF4-FFF2-40B4-BE49-F238E27FC236}">
                    <a16:creationId xmlns:a16="http://schemas.microsoft.com/office/drawing/2014/main" id="{9B75F57F-BBC3-4545-AB9A-20D28E38B5DA}"/>
                  </a:ext>
                </a:extLst>
              </p:cNvPr>
              <p:cNvSpPr txBox="1">
                <a:spLocks noRot="1" noChangeAspect="1" noMove="1" noResize="1" noEditPoints="1" noAdjustHandles="1" noChangeArrowheads="1" noChangeShapeType="1" noTextEdit="1"/>
              </p:cNvSpPr>
              <p:nvPr/>
            </p:nvSpPr>
            <p:spPr>
              <a:xfrm>
                <a:off x="2679571" y="2948398"/>
                <a:ext cx="1233417" cy="461665"/>
              </a:xfrm>
              <a:prstGeom prst="rect">
                <a:avLst/>
              </a:prstGeom>
              <a:blipFill>
                <a:blip r:embed="rId12"/>
                <a:stretch>
                  <a:fillRect l="-495" t="-2667" b="-933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33517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12</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面波成像基本流程</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程序</a:t>
            </a:r>
            <a:endParaRPr lang="en-US" altLang="zh-CN">
              <a:solidFill>
                <a:srgbClr val="00797C"/>
              </a:solidFill>
            </a:endParaRPr>
          </a:p>
        </p:txBody>
      </p:sp>
      <p:pic>
        <p:nvPicPr>
          <p:cNvPr id="6" name="图片 5">
            <a:extLst>
              <a:ext uri="{FF2B5EF4-FFF2-40B4-BE49-F238E27FC236}">
                <a16:creationId xmlns:a16="http://schemas.microsoft.com/office/drawing/2014/main" id="{DB1D3315-E993-426F-A1B0-243FA3A095B7}"/>
              </a:ext>
            </a:extLst>
          </p:cNvPr>
          <p:cNvPicPr>
            <a:picLocks noChangeAspect="1"/>
          </p:cNvPicPr>
          <p:nvPr/>
        </p:nvPicPr>
        <p:blipFill>
          <a:blip r:embed="rId3"/>
          <a:stretch>
            <a:fillRect/>
          </a:stretch>
        </p:blipFill>
        <p:spPr>
          <a:xfrm>
            <a:off x="1638300" y="1047750"/>
            <a:ext cx="5376994" cy="4067213"/>
          </a:xfrm>
          <a:prstGeom prst="rect">
            <a:avLst/>
          </a:prstGeom>
        </p:spPr>
      </p:pic>
      <p:sp>
        <p:nvSpPr>
          <p:cNvPr id="8" name="Rectangle 1">
            <a:extLst>
              <a:ext uri="{FF2B5EF4-FFF2-40B4-BE49-F238E27FC236}">
                <a16:creationId xmlns:a16="http://schemas.microsoft.com/office/drawing/2014/main" id="{E39EBC72-223E-49D5-AC3B-D0FA6093B1ED}"/>
              </a:ext>
            </a:extLst>
          </p:cNvPr>
          <p:cNvSpPr/>
          <p:nvPr/>
        </p:nvSpPr>
        <p:spPr>
          <a:xfrm>
            <a:off x="2269397" y="4763306"/>
            <a:ext cx="4114800" cy="369332"/>
          </a:xfrm>
          <a:prstGeom prst="rect">
            <a:avLst/>
          </a:prstGeom>
          <a:solidFill>
            <a:schemeClr val="bg1"/>
          </a:solidFill>
        </p:spPr>
        <p:txBody>
          <a:bodyPr wrap="square">
            <a:spAutoFit/>
          </a:bodyPr>
          <a:lstStyle/>
          <a:p>
            <a:r>
              <a:rPr lang="en-US" dirty="0"/>
              <a:t>https://</a:t>
            </a:r>
            <a:r>
              <a:rPr lang="en-US" dirty="0" err="1"/>
              <a:t>yaolab.ustc.edu.cn</a:t>
            </a:r>
            <a:r>
              <a:rPr lang="en-US" dirty="0"/>
              <a:t>/Cas/</a:t>
            </a:r>
            <a:r>
              <a:rPr lang="en-US" dirty="0" err="1"/>
              <a:t>list.htm</a:t>
            </a:r>
            <a:endParaRPr lang="en-US" dirty="0"/>
          </a:p>
        </p:txBody>
      </p:sp>
      <p:sp>
        <p:nvSpPr>
          <p:cNvPr id="2" name="矩形 1">
            <a:extLst>
              <a:ext uri="{FF2B5EF4-FFF2-40B4-BE49-F238E27FC236}">
                <a16:creationId xmlns:a16="http://schemas.microsoft.com/office/drawing/2014/main" id="{3E694D82-98E7-48A4-BB9B-0C4734D249FE}"/>
              </a:ext>
            </a:extLst>
          </p:cNvPr>
          <p:cNvSpPr/>
          <p:nvPr/>
        </p:nvSpPr>
        <p:spPr>
          <a:xfrm>
            <a:off x="1600200" y="602218"/>
            <a:ext cx="5486400" cy="523220"/>
          </a:xfrm>
          <a:prstGeom prst="rect">
            <a:avLst/>
          </a:prstGeom>
        </p:spPr>
        <p:txBody>
          <a:bodyPr wrap="square">
            <a:spAutoFit/>
          </a:bodyPr>
          <a:lstStyle/>
          <a:p>
            <a:pPr algn="ctr"/>
            <a:r>
              <a:rPr lang="zh-CN" altLang="en-US" sz="1400">
                <a:latin typeface="黑体"/>
                <a:ea typeface="黑体"/>
                <a:cs typeface="黑体"/>
              </a:rPr>
              <a:t>基于图像分析的噪声互相关函数频散曲线提取软件</a:t>
            </a:r>
            <a:endParaRPr lang="en-US" altLang="zh-CN" sz="1400">
              <a:latin typeface="黑体"/>
              <a:ea typeface="黑体"/>
              <a:cs typeface="黑体"/>
            </a:endParaRPr>
          </a:p>
          <a:p>
            <a:pPr algn="ctr"/>
            <a:r>
              <a:rPr lang="en-US" altLang="zh-CN" sz="1400">
                <a:latin typeface="黑体"/>
                <a:ea typeface="黑体"/>
                <a:cs typeface="黑体"/>
              </a:rPr>
              <a:t>  EGFAnalysisTimeFreq_version_2015 </a:t>
            </a:r>
            <a:r>
              <a:rPr lang="zh-CN" altLang="en-US" sz="1400">
                <a:latin typeface="黑体"/>
                <a:ea typeface="黑体"/>
                <a:cs typeface="黑体"/>
              </a:rPr>
              <a:t>（</a:t>
            </a:r>
            <a:r>
              <a:rPr lang="en-US" altLang="zh-CN" sz="1400">
                <a:latin typeface="黑体"/>
                <a:ea typeface="黑体"/>
                <a:cs typeface="黑体"/>
              </a:rPr>
              <a:t>matlab</a:t>
            </a:r>
            <a:r>
              <a:rPr lang="zh-CN" altLang="en-US" sz="1400">
                <a:latin typeface="黑体"/>
                <a:ea typeface="黑体"/>
                <a:cs typeface="黑体"/>
              </a:rPr>
              <a:t>）</a:t>
            </a:r>
            <a:endParaRPr lang="en-US" altLang="zh-CN" sz="1400">
              <a:latin typeface="黑体"/>
              <a:ea typeface="黑体"/>
              <a:cs typeface="黑体"/>
            </a:endParaRPr>
          </a:p>
        </p:txBody>
      </p:sp>
      <p:sp>
        <p:nvSpPr>
          <p:cNvPr id="3" name="文本框 2">
            <a:extLst>
              <a:ext uri="{FF2B5EF4-FFF2-40B4-BE49-F238E27FC236}">
                <a16:creationId xmlns:a16="http://schemas.microsoft.com/office/drawing/2014/main" id="{5FF04330-E34A-48E0-95A5-3BECB599BB6C}"/>
              </a:ext>
            </a:extLst>
          </p:cNvPr>
          <p:cNvSpPr txBox="1"/>
          <p:nvPr/>
        </p:nvSpPr>
        <p:spPr>
          <a:xfrm>
            <a:off x="7239000" y="2761685"/>
            <a:ext cx="1569660" cy="369332"/>
          </a:xfrm>
          <a:prstGeom prst="rect">
            <a:avLst/>
          </a:prstGeom>
          <a:noFill/>
        </p:spPr>
        <p:txBody>
          <a:bodyPr wrap="none" rtlCol="0">
            <a:spAutoFit/>
          </a:bodyPr>
          <a:lstStyle/>
          <a:p>
            <a:r>
              <a:rPr lang="zh-CN" altLang="en-US" b="1"/>
              <a:t>（姚华健组）</a:t>
            </a:r>
          </a:p>
        </p:txBody>
      </p:sp>
    </p:spTree>
    <p:extLst>
      <p:ext uri="{BB962C8B-B14F-4D97-AF65-F5344CB8AC3E}">
        <p14:creationId xmlns:p14="http://schemas.microsoft.com/office/powerpoint/2010/main" val="3188753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13</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面波成像基本流程</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en-US" altLang="zh-CN">
                <a:solidFill>
                  <a:srgbClr val="00797C"/>
                </a:solidFill>
              </a:rPr>
              <a:t>Step3: </a:t>
            </a:r>
            <a:r>
              <a:rPr lang="zh-CN" altLang="en-US">
                <a:solidFill>
                  <a:srgbClr val="00797C"/>
                </a:solidFill>
              </a:rPr>
              <a:t>速度结构反演</a:t>
            </a:r>
            <a:endParaRPr lang="en-US" altLang="zh-CN">
              <a:solidFill>
                <a:srgbClr val="00797C"/>
              </a:solidFill>
            </a:endParaRPr>
          </a:p>
        </p:txBody>
      </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9572CBEA-0B7D-4B98-ADC6-E85C9103D9E4}"/>
                  </a:ext>
                </a:extLst>
              </p:cNvPr>
              <p:cNvSpPr txBox="1"/>
              <p:nvPr/>
            </p:nvSpPr>
            <p:spPr>
              <a:xfrm>
                <a:off x="1066800" y="1200150"/>
                <a:ext cx="23879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𝑐</m:t>
                      </m:r>
                      <m:r>
                        <a:rPr lang="en-US" altLang="zh-CN" b="0" i="1" smtClean="0">
                          <a:latin typeface="Cambria Math" panose="02040503050406030204" pitchFamily="18" charset="0"/>
                        </a:rPr>
                        <m:t>(</m:t>
                      </m:r>
                      <m:r>
                        <a:rPr lang="en-US" altLang="zh-CN" b="0" i="1" smtClean="0">
                          <a:latin typeface="Cambria Math" panose="02040503050406030204" pitchFamily="18" charset="0"/>
                        </a:rPr>
                        <m:t>𝜔</m:t>
                      </m:r>
                      <m:r>
                        <a:rPr lang="en-US" altLang="zh-CN" b="0" i="1" smtClean="0">
                          <a:latin typeface="Cambria Math" panose="02040503050406030204" pitchFamily="18" charset="0"/>
                        </a:rPr>
                        <m:t>,</m:t>
                      </m:r>
                      <m:r>
                        <a:rPr lang="en-US" altLang="zh-CN" b="0" i="1" smtClean="0">
                          <a:latin typeface="Cambria Math" panose="02040503050406030204" pitchFamily="18" charset="0"/>
                        </a:rPr>
                        <m:t>𝑣𝑠</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h</m:t>
                          </m:r>
                        </m:e>
                      </m:d>
                      <m:r>
                        <a:rPr lang="en-US" altLang="zh-CN" b="0" i="1" smtClean="0">
                          <a:latin typeface="Cambria Math" panose="02040503050406030204" pitchFamily="18" charset="0"/>
                        </a:rPr>
                        <m:t>,</m:t>
                      </m:r>
                      <m:r>
                        <a:rPr lang="en-US" altLang="zh-CN" i="1">
                          <a:latin typeface="Cambria Math" panose="02040503050406030204" pitchFamily="18" charset="0"/>
                        </a:rPr>
                        <m:t>𝑣𝑝</m:t>
                      </m:r>
                      <m:r>
                        <a:rPr lang="en-US" altLang="zh-CN" i="1">
                          <a:latin typeface="Cambria Math" panose="02040503050406030204" pitchFamily="18" charset="0"/>
                        </a:rPr>
                        <m:t>(</m:t>
                      </m:r>
                      <m:r>
                        <a:rPr lang="en-US" altLang="zh-CN" i="1">
                          <a:latin typeface="Cambria Math" panose="02040503050406030204" pitchFamily="18" charset="0"/>
                        </a:rPr>
                        <m:t>h</m:t>
                      </m:r>
                      <m:r>
                        <a:rPr lang="en-US" altLang="zh-CN" i="1">
                          <a:latin typeface="Cambria Math" panose="02040503050406030204" pitchFamily="18" charset="0"/>
                        </a:rPr>
                        <m:t>),</m:t>
                      </m:r>
                      <m:r>
                        <a:rPr lang="en-US" altLang="zh-CN" i="1">
                          <a:latin typeface="Cambria Math" panose="02040503050406030204" pitchFamily="18" charset="0"/>
                        </a:rPr>
                        <m:t>𝜌</m:t>
                      </m:r>
                      <m:d>
                        <m:dPr>
                          <m:ctrlPr>
                            <a:rPr lang="en-US" altLang="zh-CN" i="1">
                              <a:latin typeface="Cambria Math" panose="02040503050406030204" pitchFamily="18" charset="0"/>
                            </a:rPr>
                          </m:ctrlPr>
                        </m:dPr>
                        <m:e>
                          <m:r>
                            <a:rPr lang="en-US" altLang="zh-CN" i="1">
                              <a:latin typeface="Cambria Math" panose="02040503050406030204" pitchFamily="18" charset="0"/>
                            </a:rPr>
                            <m:t>h</m:t>
                          </m:r>
                        </m:e>
                      </m:d>
                      <m:r>
                        <a:rPr lang="en-US" altLang="zh-CN" i="1">
                          <a:latin typeface="Cambria Math" panose="02040503050406030204" pitchFamily="18" charset="0"/>
                        </a:rPr>
                        <m:t>)</m:t>
                      </m:r>
                    </m:oMath>
                  </m:oMathPara>
                </a14:m>
                <a:endParaRPr lang="zh-CN" altLang="en-US"/>
              </a:p>
            </p:txBody>
          </p:sp>
        </mc:Choice>
        <mc:Fallback xmlns="">
          <p:sp>
            <p:nvSpPr>
              <p:cNvPr id="2" name="文本框 1">
                <a:extLst>
                  <a:ext uri="{FF2B5EF4-FFF2-40B4-BE49-F238E27FC236}">
                    <a16:creationId xmlns:a16="http://schemas.microsoft.com/office/drawing/2014/main" id="{9572CBEA-0B7D-4B98-ADC6-E85C9103D9E4}"/>
                  </a:ext>
                </a:extLst>
              </p:cNvPr>
              <p:cNvSpPr txBox="1">
                <a:spLocks noRot="1" noChangeAspect="1" noMove="1" noResize="1" noEditPoints="1" noAdjustHandles="1" noChangeArrowheads="1" noChangeShapeType="1" noTextEdit="1"/>
              </p:cNvSpPr>
              <p:nvPr/>
            </p:nvSpPr>
            <p:spPr>
              <a:xfrm>
                <a:off x="1066800" y="1200150"/>
                <a:ext cx="2387961" cy="276999"/>
              </a:xfrm>
              <a:prstGeom prst="rect">
                <a:avLst/>
              </a:prstGeom>
              <a:blipFill>
                <a:blip r:embed="rId3"/>
                <a:stretch>
                  <a:fillRect l="-1020" t="-2222" r="-3316" b="-35556"/>
                </a:stretch>
              </a:blipFill>
            </p:spPr>
            <p:txBody>
              <a:bodyPr/>
              <a:lstStyle/>
              <a:p>
                <a:r>
                  <a:rPr lang="zh-CN" altLang="en-US">
                    <a:noFill/>
                  </a:rPr>
                  <a:t> </a:t>
                </a:r>
              </a:p>
            </p:txBody>
          </p:sp>
        </mc:Fallback>
      </mc:AlternateContent>
      <p:pic>
        <p:nvPicPr>
          <p:cNvPr id="5" name="图片 4">
            <a:extLst>
              <a:ext uri="{FF2B5EF4-FFF2-40B4-BE49-F238E27FC236}">
                <a16:creationId xmlns:a16="http://schemas.microsoft.com/office/drawing/2014/main" id="{EDB480E7-5AD6-4BB1-8B36-75A0185AE92A}"/>
              </a:ext>
            </a:extLst>
          </p:cNvPr>
          <p:cNvPicPr>
            <a:picLocks noChangeAspect="1"/>
          </p:cNvPicPr>
          <p:nvPr/>
        </p:nvPicPr>
        <p:blipFill>
          <a:blip r:embed="rId4"/>
          <a:stretch>
            <a:fillRect/>
          </a:stretch>
        </p:blipFill>
        <p:spPr>
          <a:xfrm>
            <a:off x="94622" y="1675250"/>
            <a:ext cx="4114800" cy="1620145"/>
          </a:xfrm>
          <a:prstGeom prst="rect">
            <a:avLst/>
          </a:prstGeom>
        </p:spPr>
      </p:pic>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61DCFFD4-E5E4-4CF0-9C2F-C5E384CFF2A8}"/>
                  </a:ext>
                </a:extLst>
              </p:cNvPr>
              <p:cNvSpPr txBox="1"/>
              <p:nvPr/>
            </p:nvSpPr>
            <p:spPr>
              <a:xfrm>
                <a:off x="152400" y="3405588"/>
                <a:ext cx="4343400" cy="523220"/>
              </a:xfrm>
              <a:prstGeom prst="rect">
                <a:avLst/>
              </a:prstGeom>
              <a:noFill/>
            </p:spPr>
            <p:txBody>
              <a:bodyPr wrap="square" rtlCol="0">
                <a:spAutoFit/>
              </a:bodyPr>
              <a:lstStyle/>
              <a:p>
                <a:r>
                  <a:rPr lang="zh-CN" altLang="en-US" sz="1400">
                    <a:solidFill>
                      <a:srgbClr val="E10800"/>
                    </a:solidFill>
                  </a:rPr>
                  <a:t>特定</a:t>
                </a:r>
                <a14:m>
                  <m:oMath xmlns:m="http://schemas.openxmlformats.org/officeDocument/2006/math">
                    <m:r>
                      <a:rPr lang="en-US" altLang="zh-CN" sz="1400" i="1">
                        <a:solidFill>
                          <a:srgbClr val="E10800"/>
                        </a:solidFill>
                        <a:latin typeface="Cambria Math" panose="02040503050406030204" pitchFamily="18" charset="0"/>
                      </a:rPr>
                      <m:t>𝜔</m:t>
                    </m:r>
                  </m:oMath>
                </a14:m>
                <a:r>
                  <a:rPr lang="zh-CN" altLang="en-US" sz="1400"/>
                  <a:t>面波相速度为不同深度</a:t>
                </a:r>
                <a14:m>
                  <m:oMath xmlns:m="http://schemas.openxmlformats.org/officeDocument/2006/math">
                    <m:r>
                      <a:rPr lang="en-US" altLang="zh-CN" sz="1400" i="1">
                        <a:latin typeface="Cambria Math" panose="02040503050406030204" pitchFamily="18" charset="0"/>
                      </a:rPr>
                      <m:t>𝑣𝑠</m:t>
                    </m:r>
                    <m:r>
                      <a:rPr lang="en-US" altLang="zh-CN" sz="1400" i="1">
                        <a:latin typeface="Cambria Math" panose="02040503050406030204" pitchFamily="18" charset="0"/>
                      </a:rPr>
                      <m:t>,</m:t>
                    </m:r>
                    <m:r>
                      <a:rPr lang="en-US" altLang="zh-CN" sz="1400" i="1">
                        <a:latin typeface="Cambria Math" panose="02040503050406030204" pitchFamily="18" charset="0"/>
                      </a:rPr>
                      <m:t>𝑣𝑝</m:t>
                    </m:r>
                    <m:r>
                      <a:rPr lang="en-US" altLang="zh-CN" sz="1400" i="1" smtClean="0">
                        <a:latin typeface="Cambria Math" panose="02040503050406030204" pitchFamily="18" charset="0"/>
                      </a:rPr>
                      <m:t>,</m:t>
                    </m:r>
                    <m:r>
                      <a:rPr lang="en-US" altLang="zh-CN" sz="1400" i="1" smtClean="0">
                        <a:latin typeface="Cambria Math" panose="02040503050406030204" pitchFamily="18" charset="0"/>
                      </a:rPr>
                      <m:t>𝜌</m:t>
                    </m:r>
                  </m:oMath>
                </a14:m>
                <a:r>
                  <a:rPr lang="zh-CN" altLang="en-US" sz="1400"/>
                  <a:t>的</a:t>
                </a:r>
                <a:r>
                  <a:rPr lang="zh-CN" altLang="en-US" sz="1400">
                    <a:solidFill>
                      <a:srgbClr val="E10800"/>
                    </a:solidFill>
                  </a:rPr>
                  <a:t>特定加权</a:t>
                </a:r>
                <a:r>
                  <a:rPr lang="zh-CN" altLang="en-US" sz="1400"/>
                  <a:t>求和</a:t>
                </a:r>
                <a:endParaRPr lang="en-US" altLang="zh-CN" sz="1400"/>
              </a:p>
              <a:p>
                <a:r>
                  <a:rPr lang="zh-CN" altLang="en-US" sz="1400"/>
                  <a:t>（</a:t>
                </a:r>
                <a:r>
                  <a:rPr lang="zh-CN" altLang="en-US" sz="1400">
                    <a:solidFill>
                      <a:srgbClr val="E10800"/>
                    </a:solidFill>
                  </a:rPr>
                  <a:t>特定加权</a:t>
                </a:r>
                <a:r>
                  <a:rPr lang="zh-CN" altLang="en-US" sz="1400"/>
                  <a:t>即敏感核，同速度结构和</a:t>
                </a:r>
                <a14:m>
                  <m:oMath xmlns:m="http://schemas.openxmlformats.org/officeDocument/2006/math">
                    <m:r>
                      <a:rPr lang="en-US" altLang="zh-CN" sz="1400" i="1">
                        <a:solidFill>
                          <a:srgbClr val="E10800"/>
                        </a:solidFill>
                        <a:latin typeface="Cambria Math" panose="02040503050406030204" pitchFamily="18" charset="0"/>
                      </a:rPr>
                      <m:t>𝜔</m:t>
                    </m:r>
                    <m:r>
                      <a:rPr lang="en-US" altLang="zh-CN" sz="1400" i="1">
                        <a:solidFill>
                          <a:srgbClr val="E10800"/>
                        </a:solidFill>
                        <a:latin typeface="Cambria Math" panose="02040503050406030204" pitchFamily="18" charset="0"/>
                      </a:rPr>
                      <m:t> </m:t>
                    </m:r>
                    <m:r>
                      <a:rPr lang="zh-CN" altLang="en-US" sz="1400" i="1" smtClean="0">
                        <a:solidFill>
                          <a:srgbClr val="E10800"/>
                        </a:solidFill>
                        <a:latin typeface="Cambria Math" panose="02040503050406030204" pitchFamily="18" charset="0"/>
                      </a:rPr>
                      <m:t>相关</m:t>
                    </m:r>
                  </m:oMath>
                </a14:m>
                <a:r>
                  <a:rPr lang="zh-CN" altLang="en-US" sz="1400"/>
                  <a:t>）</a:t>
                </a:r>
              </a:p>
            </p:txBody>
          </p:sp>
        </mc:Choice>
        <mc:Fallback xmlns="">
          <p:sp>
            <p:nvSpPr>
              <p:cNvPr id="6" name="文本框 5">
                <a:extLst>
                  <a:ext uri="{FF2B5EF4-FFF2-40B4-BE49-F238E27FC236}">
                    <a16:creationId xmlns:a16="http://schemas.microsoft.com/office/drawing/2014/main" id="{61DCFFD4-E5E4-4CF0-9C2F-C5E384CFF2A8}"/>
                  </a:ext>
                </a:extLst>
              </p:cNvPr>
              <p:cNvSpPr txBox="1">
                <a:spLocks noRot="1" noChangeAspect="1" noMove="1" noResize="1" noEditPoints="1" noAdjustHandles="1" noChangeArrowheads="1" noChangeShapeType="1" noTextEdit="1"/>
              </p:cNvSpPr>
              <p:nvPr/>
            </p:nvSpPr>
            <p:spPr>
              <a:xfrm>
                <a:off x="152400" y="3405588"/>
                <a:ext cx="4343400" cy="523220"/>
              </a:xfrm>
              <a:prstGeom prst="rect">
                <a:avLst/>
              </a:prstGeom>
              <a:blipFill>
                <a:blip r:embed="rId5"/>
                <a:stretch>
                  <a:fillRect l="-421" t="-4706" b="-9412"/>
                </a:stretch>
              </a:blipFill>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D400CED5-B92D-4891-9342-FF4895A41164}"/>
              </a:ext>
            </a:extLst>
          </p:cNvPr>
          <p:cNvSpPr txBox="1"/>
          <p:nvPr/>
        </p:nvSpPr>
        <p:spPr>
          <a:xfrm>
            <a:off x="0" y="1400474"/>
            <a:ext cx="1219200" cy="261610"/>
          </a:xfrm>
          <a:prstGeom prst="rect">
            <a:avLst/>
          </a:prstGeom>
          <a:noFill/>
        </p:spPr>
        <p:txBody>
          <a:bodyPr wrap="square" rtlCol="0">
            <a:spAutoFit/>
          </a:bodyPr>
          <a:lstStyle/>
          <a:p>
            <a:r>
              <a:rPr lang="zh-CN" altLang="en-US" sz="1100" b="1">
                <a:solidFill>
                  <a:srgbClr val="E10800"/>
                </a:solidFill>
              </a:rPr>
              <a:t>面波深度敏感核</a:t>
            </a:r>
          </a:p>
        </p:txBody>
      </p:sp>
      <p:cxnSp>
        <p:nvCxnSpPr>
          <p:cNvPr id="10" name="直接箭头连接符 9">
            <a:extLst>
              <a:ext uri="{FF2B5EF4-FFF2-40B4-BE49-F238E27FC236}">
                <a16:creationId xmlns:a16="http://schemas.microsoft.com/office/drawing/2014/main" id="{4BD7A31F-0749-410B-86C4-9CDFC17BBFDA}"/>
              </a:ext>
            </a:extLst>
          </p:cNvPr>
          <p:cNvCxnSpPr/>
          <p:nvPr/>
        </p:nvCxnSpPr>
        <p:spPr>
          <a:xfrm flipH="1" flipV="1">
            <a:off x="3429000" y="3329388"/>
            <a:ext cx="76200" cy="152400"/>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a:extLst>
              <a:ext uri="{FF2B5EF4-FFF2-40B4-BE49-F238E27FC236}">
                <a16:creationId xmlns:a16="http://schemas.microsoft.com/office/drawing/2014/main" id="{D5D5B64B-FBB0-4D51-8156-A790E7CD3F79}"/>
              </a:ext>
            </a:extLst>
          </p:cNvPr>
          <p:cNvCxnSpPr>
            <a:cxnSpLocks/>
          </p:cNvCxnSpPr>
          <p:nvPr/>
        </p:nvCxnSpPr>
        <p:spPr>
          <a:xfrm flipH="1" flipV="1">
            <a:off x="1295400" y="3329388"/>
            <a:ext cx="2209800" cy="152400"/>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C07B1F16-18AE-4365-B580-B0D2B45D9B64}"/>
              </a:ext>
            </a:extLst>
          </p:cNvPr>
          <p:cNvSpPr txBox="1"/>
          <p:nvPr/>
        </p:nvSpPr>
        <p:spPr>
          <a:xfrm>
            <a:off x="76200" y="905040"/>
            <a:ext cx="990600" cy="338554"/>
          </a:xfrm>
          <a:prstGeom prst="rect">
            <a:avLst/>
          </a:prstGeom>
          <a:noFill/>
        </p:spPr>
        <p:txBody>
          <a:bodyPr wrap="square" rtlCol="0">
            <a:spAutoFit/>
          </a:bodyPr>
          <a:lstStyle/>
          <a:p>
            <a:r>
              <a:rPr lang="en-US" altLang="zh-CN" sz="1600" b="1">
                <a:solidFill>
                  <a:srgbClr val="00797C"/>
                </a:solidFill>
              </a:rPr>
              <a:t>1-D</a:t>
            </a:r>
            <a:r>
              <a:rPr lang="zh-CN" altLang="en-US" sz="1600" b="1">
                <a:solidFill>
                  <a:srgbClr val="00797C"/>
                </a:solidFill>
              </a:rPr>
              <a:t>情况：</a:t>
            </a:r>
          </a:p>
        </p:txBody>
      </p:sp>
      <mc:AlternateContent xmlns:mc="http://schemas.openxmlformats.org/markup-compatibility/2006" xmlns:a14="http://schemas.microsoft.com/office/drawing/2010/main">
        <mc:Choice Requires="a14">
          <p:sp>
            <p:nvSpPr>
              <p:cNvPr id="16" name="矩形 15">
                <a:extLst>
                  <a:ext uri="{FF2B5EF4-FFF2-40B4-BE49-F238E27FC236}">
                    <a16:creationId xmlns:a16="http://schemas.microsoft.com/office/drawing/2014/main" id="{2C34EFE8-6C8B-45A5-91AE-D39332F3822D}"/>
                  </a:ext>
                </a:extLst>
              </p:cNvPr>
              <p:cNvSpPr/>
              <p:nvPr/>
            </p:nvSpPr>
            <p:spPr>
              <a:xfrm>
                <a:off x="284020" y="4095750"/>
                <a:ext cx="3868880" cy="338554"/>
              </a:xfrm>
              <a:prstGeom prst="rect">
                <a:avLst/>
              </a:prstGeom>
            </p:spPr>
            <p:txBody>
              <a:bodyPr wrap="none">
                <a:spAutoFit/>
              </a:bodyPr>
              <a:lstStyle/>
              <a:p>
                <a:r>
                  <a:rPr lang="zh-CN" altLang="en-US" sz="1600" b="1">
                    <a:solidFill>
                      <a:srgbClr val="00797C"/>
                    </a:solidFill>
                  </a:rPr>
                  <a:t>注意</a:t>
                </a:r>
                <a:r>
                  <a:rPr lang="en-US" altLang="zh-CN" sz="1600" b="1">
                    <a:solidFill>
                      <a:srgbClr val="00797C"/>
                    </a:solidFill>
                  </a:rPr>
                  <a:t>:</a:t>
                </a:r>
                <a:r>
                  <a:rPr lang="zh-CN" altLang="en-US" sz="1600" b="1">
                    <a:solidFill>
                      <a:srgbClr val="00797C"/>
                    </a:solidFill>
                  </a:rPr>
                  <a:t>面波对</a:t>
                </a:r>
                <a14:m>
                  <m:oMath xmlns:m="http://schemas.openxmlformats.org/officeDocument/2006/math">
                    <m:r>
                      <a:rPr lang="en-US" altLang="zh-CN" sz="1600" b="1" i="1" smtClean="0">
                        <a:solidFill>
                          <a:srgbClr val="00797C"/>
                        </a:solidFill>
                        <a:latin typeface="Cambria Math" panose="02040503050406030204" pitchFamily="18" charset="0"/>
                      </a:rPr>
                      <m:t>𝒗𝒔</m:t>
                    </m:r>
                  </m:oMath>
                </a14:m>
                <a:r>
                  <a:rPr lang="zh-CN" altLang="en-US" sz="1600" b="1">
                    <a:solidFill>
                      <a:srgbClr val="00797C"/>
                    </a:solidFill>
                  </a:rPr>
                  <a:t>敏感</a:t>
                </a:r>
                <a:r>
                  <a:rPr lang="en-US" altLang="zh-CN" sz="1600" b="1">
                    <a:solidFill>
                      <a:srgbClr val="00797C"/>
                    </a:solidFill>
                  </a:rPr>
                  <a:t>,</a:t>
                </a:r>
                <a:r>
                  <a:rPr lang="zh-CN" altLang="en-US" sz="1600" b="1">
                    <a:solidFill>
                      <a:srgbClr val="00797C"/>
                    </a:solidFill>
                  </a:rPr>
                  <a:t>但对于</a:t>
                </a:r>
                <a14:m>
                  <m:oMath xmlns:m="http://schemas.openxmlformats.org/officeDocument/2006/math">
                    <m:r>
                      <a:rPr lang="en-US" altLang="zh-CN" sz="1600" b="1" i="1">
                        <a:solidFill>
                          <a:srgbClr val="00797C"/>
                        </a:solidFill>
                        <a:latin typeface="Cambria Math" panose="02040503050406030204" pitchFamily="18" charset="0"/>
                      </a:rPr>
                      <m:t>𝒗𝒑</m:t>
                    </m:r>
                    <m:r>
                      <a:rPr lang="en-US" altLang="zh-CN" sz="1600" b="1" i="1">
                        <a:solidFill>
                          <a:srgbClr val="00797C"/>
                        </a:solidFill>
                        <a:latin typeface="Cambria Math" panose="02040503050406030204" pitchFamily="18" charset="0"/>
                      </a:rPr>
                      <m:t>,</m:t>
                    </m:r>
                    <m:r>
                      <a:rPr lang="en-US" altLang="zh-CN" sz="1600" b="1" i="1">
                        <a:solidFill>
                          <a:srgbClr val="00797C"/>
                        </a:solidFill>
                        <a:latin typeface="Cambria Math" panose="02040503050406030204" pitchFamily="18" charset="0"/>
                      </a:rPr>
                      <m:t>𝝆</m:t>
                    </m:r>
                  </m:oMath>
                </a14:m>
                <a:r>
                  <a:rPr lang="zh-CN" altLang="en-US" sz="1600" b="1">
                    <a:solidFill>
                      <a:srgbClr val="00797C"/>
                    </a:solidFill>
                  </a:rPr>
                  <a:t>都不敏感</a:t>
                </a:r>
              </a:p>
            </p:txBody>
          </p:sp>
        </mc:Choice>
        <mc:Fallback xmlns="">
          <p:sp>
            <p:nvSpPr>
              <p:cNvPr id="16" name="矩形 15">
                <a:extLst>
                  <a:ext uri="{FF2B5EF4-FFF2-40B4-BE49-F238E27FC236}">
                    <a16:creationId xmlns:a16="http://schemas.microsoft.com/office/drawing/2014/main" id="{2C34EFE8-6C8B-45A5-91AE-D39332F3822D}"/>
                  </a:ext>
                </a:extLst>
              </p:cNvPr>
              <p:cNvSpPr>
                <a:spLocks noRot="1" noChangeAspect="1" noMove="1" noResize="1" noEditPoints="1" noAdjustHandles="1" noChangeArrowheads="1" noChangeShapeType="1" noTextEdit="1"/>
              </p:cNvSpPr>
              <p:nvPr/>
            </p:nvSpPr>
            <p:spPr>
              <a:xfrm>
                <a:off x="284020" y="4095750"/>
                <a:ext cx="3868880" cy="338554"/>
              </a:xfrm>
              <a:prstGeom prst="rect">
                <a:avLst/>
              </a:prstGeom>
              <a:blipFill>
                <a:blip r:embed="rId6"/>
                <a:stretch>
                  <a:fillRect l="-946" t="-9091" r="-473" b="-25455"/>
                </a:stretch>
              </a:blipFill>
            </p:spPr>
            <p:txBody>
              <a:bodyPr/>
              <a:lstStyle/>
              <a:p>
                <a:r>
                  <a:rPr lang="zh-CN" altLang="en-US">
                    <a:noFill/>
                  </a:rPr>
                  <a:t> </a:t>
                </a:r>
              </a:p>
            </p:txBody>
          </p:sp>
        </mc:Fallback>
      </mc:AlternateContent>
      <p:cxnSp>
        <p:nvCxnSpPr>
          <p:cNvPr id="19" name="直接连接符 18">
            <a:extLst>
              <a:ext uri="{FF2B5EF4-FFF2-40B4-BE49-F238E27FC236}">
                <a16:creationId xmlns:a16="http://schemas.microsoft.com/office/drawing/2014/main" id="{5DC6CE97-6E2B-436E-8890-D2B4DDFD9642}"/>
              </a:ext>
            </a:extLst>
          </p:cNvPr>
          <p:cNvCxnSpPr>
            <a:cxnSpLocks/>
          </p:cNvCxnSpPr>
          <p:nvPr/>
        </p:nvCxnSpPr>
        <p:spPr>
          <a:xfrm>
            <a:off x="4495800" y="590550"/>
            <a:ext cx="0" cy="4552950"/>
          </a:xfrm>
          <a:prstGeom prst="line">
            <a:avLst/>
          </a:prstGeom>
          <a:ln w="28575">
            <a:solidFill>
              <a:srgbClr val="00797C"/>
            </a:solidFill>
            <a:prstDash val="lgDash"/>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EAE33D06-C8AC-4CE5-9389-6F825E2594A4}"/>
              </a:ext>
            </a:extLst>
          </p:cNvPr>
          <p:cNvSpPr txBox="1"/>
          <p:nvPr/>
        </p:nvSpPr>
        <p:spPr>
          <a:xfrm>
            <a:off x="4546240" y="902638"/>
            <a:ext cx="990600" cy="338554"/>
          </a:xfrm>
          <a:prstGeom prst="rect">
            <a:avLst/>
          </a:prstGeom>
          <a:noFill/>
        </p:spPr>
        <p:txBody>
          <a:bodyPr wrap="square" rtlCol="0">
            <a:spAutoFit/>
          </a:bodyPr>
          <a:lstStyle/>
          <a:p>
            <a:r>
              <a:rPr lang="en-US" altLang="zh-CN" sz="1600" b="1">
                <a:solidFill>
                  <a:srgbClr val="00797C"/>
                </a:solidFill>
              </a:rPr>
              <a:t>3-D</a:t>
            </a:r>
            <a:r>
              <a:rPr lang="zh-CN" altLang="en-US" sz="1600" b="1">
                <a:solidFill>
                  <a:srgbClr val="00797C"/>
                </a:solidFill>
              </a:rPr>
              <a:t>情况：</a:t>
            </a:r>
          </a:p>
        </p:txBody>
      </p:sp>
      <p:sp>
        <p:nvSpPr>
          <p:cNvPr id="18" name="箭头: 右 17">
            <a:extLst>
              <a:ext uri="{FF2B5EF4-FFF2-40B4-BE49-F238E27FC236}">
                <a16:creationId xmlns:a16="http://schemas.microsoft.com/office/drawing/2014/main" id="{6CEF3433-9280-4F30-9681-CB829F1DD08C}"/>
              </a:ext>
            </a:extLst>
          </p:cNvPr>
          <p:cNvSpPr/>
          <p:nvPr/>
        </p:nvSpPr>
        <p:spPr>
          <a:xfrm>
            <a:off x="4309068" y="2343150"/>
            <a:ext cx="457200" cy="304800"/>
          </a:xfrm>
          <a:prstGeom prst="right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箭头: 右弧形 22">
            <a:extLst>
              <a:ext uri="{FF2B5EF4-FFF2-40B4-BE49-F238E27FC236}">
                <a16:creationId xmlns:a16="http://schemas.microsoft.com/office/drawing/2014/main" id="{57428460-41B0-4890-A432-018B54BB1B9D}"/>
              </a:ext>
            </a:extLst>
          </p:cNvPr>
          <p:cNvSpPr/>
          <p:nvPr/>
        </p:nvSpPr>
        <p:spPr>
          <a:xfrm rot="5400000">
            <a:off x="1999623" y="3908060"/>
            <a:ext cx="304797" cy="1295402"/>
          </a:xfrm>
          <a:prstGeom prst="curvedLeft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文本框 23">
            <a:extLst>
              <a:ext uri="{FF2B5EF4-FFF2-40B4-BE49-F238E27FC236}">
                <a16:creationId xmlns:a16="http://schemas.microsoft.com/office/drawing/2014/main" id="{E0E2D24E-3E6F-44F9-8ECA-0BAD3C1B6150}"/>
              </a:ext>
            </a:extLst>
          </p:cNvPr>
          <p:cNvSpPr txBox="1"/>
          <p:nvPr/>
        </p:nvSpPr>
        <p:spPr>
          <a:xfrm>
            <a:off x="974632" y="4703763"/>
            <a:ext cx="2572295" cy="276999"/>
          </a:xfrm>
          <a:prstGeom prst="rect">
            <a:avLst/>
          </a:prstGeom>
          <a:noFill/>
        </p:spPr>
        <p:txBody>
          <a:bodyPr wrap="square" rtlCol="0">
            <a:spAutoFit/>
          </a:bodyPr>
          <a:lstStyle/>
          <a:p>
            <a:r>
              <a:rPr lang="zh-CN" altLang="en-US" sz="1200" b="1">
                <a:solidFill>
                  <a:srgbClr val="00797C"/>
                </a:solidFill>
              </a:rPr>
              <a:t>通过经验关系</a:t>
            </a:r>
            <a:r>
              <a:rPr lang="en-US" altLang="zh-CN" sz="1200" b="1">
                <a:solidFill>
                  <a:srgbClr val="00797C"/>
                </a:solidFill>
              </a:rPr>
              <a:t>(e.g., brocher law)</a:t>
            </a:r>
            <a:r>
              <a:rPr lang="zh-CN" altLang="en-US" sz="1200" b="1">
                <a:solidFill>
                  <a:srgbClr val="00797C"/>
                </a:solidFill>
              </a:rPr>
              <a:t>联系</a:t>
            </a:r>
          </a:p>
        </p:txBody>
      </p:sp>
      <mc:AlternateContent xmlns:mc="http://schemas.openxmlformats.org/markup-compatibility/2006" xmlns:a14="http://schemas.microsoft.com/office/drawing/2010/main">
        <mc:Choice Requires="a14">
          <p:sp>
            <p:nvSpPr>
              <p:cNvPr id="25" name="矩形 24">
                <a:extLst>
                  <a:ext uri="{FF2B5EF4-FFF2-40B4-BE49-F238E27FC236}">
                    <a16:creationId xmlns:a16="http://schemas.microsoft.com/office/drawing/2014/main" id="{D6C5470A-20FD-4A58-BB26-C46CA5E714A5}"/>
                  </a:ext>
                </a:extLst>
              </p:cNvPr>
              <p:cNvSpPr/>
              <p:nvPr/>
            </p:nvSpPr>
            <p:spPr>
              <a:xfrm>
                <a:off x="5562600" y="957198"/>
                <a:ext cx="2286588" cy="7629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𝑡</m:t>
                      </m:r>
                      <m:r>
                        <a:rPr lang="en-US" altLang="zh-CN" b="0" i="1" smtClean="0">
                          <a:latin typeface="Cambria Math" panose="02040503050406030204" pitchFamily="18" charset="0"/>
                        </a:rPr>
                        <m:t>=</m:t>
                      </m:r>
                      <m:nary>
                        <m:naryPr>
                          <m:ctrlPr>
                            <a:rPr lang="en-US" altLang="zh-CN" b="0" i="1" smtClean="0">
                              <a:latin typeface="Cambria Math" panose="02040503050406030204" pitchFamily="18" charset="0"/>
                            </a:rPr>
                          </m:ctrlPr>
                        </m:naryPr>
                        <m:sub>
                          <m:r>
                            <m:rPr>
                              <m:brk m:alnAt="23"/>
                            </m:rPr>
                            <a:rPr lang="en-US" altLang="zh-CN" b="0" i="1" smtClean="0">
                              <a:latin typeface="Cambria Math" panose="02040503050406030204" pitchFamily="18" charset="0"/>
                            </a:rPr>
                            <m:t>𝑠</m:t>
                          </m:r>
                          <m:r>
                            <a:rPr lang="en-US" altLang="zh-CN" b="0" i="1" smtClean="0">
                              <a:latin typeface="Cambria Math" panose="02040503050406030204" pitchFamily="18" charset="0"/>
                            </a:rPr>
                            <m:t>(</m:t>
                          </m:r>
                          <m:r>
                            <a:rPr lang="en-US" altLang="zh-CN" b="0" i="1" smtClean="0">
                              <a:latin typeface="Cambria Math" panose="02040503050406030204" pitchFamily="18" charset="0"/>
                            </a:rPr>
                            <m:t>𝑥</m:t>
                          </m:r>
                          <m:r>
                            <a:rPr lang="en-US" altLang="zh-CN" b="0" i="1" smtClean="0">
                              <a:latin typeface="Cambria Math" panose="02040503050406030204" pitchFamily="18" charset="0"/>
                            </a:rPr>
                            <m:t>,</m:t>
                          </m:r>
                          <m:r>
                            <a:rPr lang="en-US" altLang="zh-CN" b="0" i="1" smtClean="0">
                              <a:latin typeface="Cambria Math" panose="02040503050406030204" pitchFamily="18" charset="0"/>
                            </a:rPr>
                            <m:t>𝑦</m:t>
                          </m:r>
                          <m:r>
                            <a:rPr lang="en-US" altLang="zh-CN" b="0" i="1" smtClean="0">
                              <a:latin typeface="Cambria Math" panose="02040503050406030204" pitchFamily="18" charset="0"/>
                            </a:rPr>
                            <m:t>)</m:t>
                          </m:r>
                        </m:sub>
                        <m:sup>
                          <m:r>
                            <a:rPr lang="en-US" altLang="zh-CN" b="0" i="1" smtClean="0">
                              <a:latin typeface="Cambria Math" panose="02040503050406030204" pitchFamily="18" charset="0"/>
                            </a:rPr>
                            <m:t>𝑟</m:t>
                          </m:r>
                          <m:r>
                            <a:rPr lang="en-US" altLang="zh-CN" b="0" i="1" smtClean="0">
                              <a:latin typeface="Cambria Math" panose="02040503050406030204" pitchFamily="18" charset="0"/>
                            </a:rPr>
                            <m:t>(</m:t>
                          </m:r>
                          <m:r>
                            <a:rPr lang="en-US" altLang="zh-CN" b="0" i="1" smtClean="0">
                              <a:latin typeface="Cambria Math" panose="02040503050406030204" pitchFamily="18" charset="0"/>
                            </a:rPr>
                            <m:t>𝑥</m:t>
                          </m:r>
                          <m:r>
                            <a:rPr lang="en-US" altLang="zh-CN" b="0" i="1" smtClean="0">
                              <a:latin typeface="Cambria Math" panose="02040503050406030204" pitchFamily="18" charset="0"/>
                            </a:rPr>
                            <m:t>,</m:t>
                          </m:r>
                          <m:r>
                            <a:rPr lang="en-US" altLang="zh-CN" b="0" i="1" smtClean="0">
                              <a:latin typeface="Cambria Math" panose="02040503050406030204" pitchFamily="18" charset="0"/>
                            </a:rPr>
                            <m:t>𝑦</m:t>
                          </m:r>
                          <m:r>
                            <a:rPr lang="en-US" altLang="zh-CN" b="0" i="1" smtClean="0">
                              <a:latin typeface="Cambria Math" panose="02040503050406030204" pitchFamily="18" charset="0"/>
                            </a:rPr>
                            <m:t>)</m:t>
                          </m:r>
                        </m:sup>
                        <m:e>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1</m:t>
                              </m:r>
                            </m:num>
                            <m:den>
                              <m:r>
                                <a:rPr lang="en-US" altLang="zh-CN" b="0" i="1" smtClean="0">
                                  <a:latin typeface="Cambria Math" panose="02040503050406030204" pitchFamily="18" charset="0"/>
                                </a:rPr>
                                <m:t>𝑐</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𝑥</m:t>
                                  </m:r>
                                  <m:r>
                                    <a:rPr lang="en-US" altLang="zh-CN" b="0" i="1" smtClean="0">
                                      <a:latin typeface="Cambria Math" panose="02040503050406030204" pitchFamily="18" charset="0"/>
                                    </a:rPr>
                                    <m:t>,</m:t>
                                  </m:r>
                                  <m:r>
                                    <a:rPr lang="en-US" altLang="zh-CN" b="0" i="1" smtClean="0">
                                      <a:latin typeface="Cambria Math" panose="02040503050406030204" pitchFamily="18" charset="0"/>
                                    </a:rPr>
                                    <m:t>𝑦</m:t>
                                  </m:r>
                                </m:e>
                              </m:d>
                            </m:den>
                          </m:f>
                          <m:r>
                            <a:rPr lang="en-US" altLang="zh-CN" b="0" i="1" smtClean="0">
                              <a:latin typeface="Cambria Math" panose="02040503050406030204" pitchFamily="18" charset="0"/>
                            </a:rPr>
                            <m:t>𝑑𝑠</m:t>
                          </m:r>
                        </m:e>
                      </m:nary>
                    </m:oMath>
                  </m:oMathPara>
                </a14:m>
                <a:endParaRPr lang="zh-CN" altLang="en-US"/>
              </a:p>
            </p:txBody>
          </p:sp>
        </mc:Choice>
        <mc:Fallback xmlns="">
          <p:sp>
            <p:nvSpPr>
              <p:cNvPr id="25" name="矩形 24">
                <a:extLst>
                  <a:ext uri="{FF2B5EF4-FFF2-40B4-BE49-F238E27FC236}">
                    <a16:creationId xmlns:a16="http://schemas.microsoft.com/office/drawing/2014/main" id="{D6C5470A-20FD-4A58-BB26-C46CA5E714A5}"/>
                  </a:ext>
                </a:extLst>
              </p:cNvPr>
              <p:cNvSpPr>
                <a:spLocks noRot="1" noChangeAspect="1" noMove="1" noResize="1" noEditPoints="1" noAdjustHandles="1" noChangeArrowheads="1" noChangeShapeType="1" noTextEdit="1"/>
              </p:cNvSpPr>
              <p:nvPr/>
            </p:nvSpPr>
            <p:spPr>
              <a:xfrm>
                <a:off x="5562600" y="957198"/>
                <a:ext cx="2286588" cy="762901"/>
              </a:xfrm>
              <a:prstGeom prst="rect">
                <a:avLst/>
              </a:prstGeom>
              <a:blipFill>
                <a:blip r:embed="rId7"/>
                <a:stretch>
                  <a:fillRect/>
                </a:stretch>
              </a:blipFill>
            </p:spPr>
            <p:txBody>
              <a:bodyPr/>
              <a:lstStyle/>
              <a:p>
                <a:r>
                  <a:rPr lang="zh-CN" altLang="en-US">
                    <a:noFill/>
                  </a:rPr>
                  <a:t> </a:t>
                </a:r>
              </a:p>
            </p:txBody>
          </p:sp>
        </mc:Fallback>
      </mc:AlternateContent>
      <p:grpSp>
        <p:nvGrpSpPr>
          <p:cNvPr id="37" name="组合 36">
            <a:extLst>
              <a:ext uri="{FF2B5EF4-FFF2-40B4-BE49-F238E27FC236}">
                <a16:creationId xmlns:a16="http://schemas.microsoft.com/office/drawing/2014/main" id="{6F180CBF-33D7-4A44-9B7D-28159EF3506B}"/>
              </a:ext>
            </a:extLst>
          </p:cNvPr>
          <p:cNvGrpSpPr/>
          <p:nvPr/>
        </p:nvGrpSpPr>
        <p:grpSpPr>
          <a:xfrm>
            <a:off x="7620000" y="829890"/>
            <a:ext cx="1635484" cy="1017516"/>
            <a:chOff x="7531934" y="842400"/>
            <a:chExt cx="1635484" cy="1017516"/>
          </a:xfrm>
        </p:grpSpPr>
        <p:sp>
          <p:nvSpPr>
            <p:cNvPr id="27" name="矩形 26">
              <a:extLst>
                <a:ext uri="{FF2B5EF4-FFF2-40B4-BE49-F238E27FC236}">
                  <a16:creationId xmlns:a16="http://schemas.microsoft.com/office/drawing/2014/main" id="{32341A59-1284-4FA6-BB4D-6A974C9576D5}"/>
                </a:ext>
              </a:extLst>
            </p:cNvPr>
            <p:cNvSpPr/>
            <p:nvPr/>
          </p:nvSpPr>
          <p:spPr>
            <a:xfrm>
              <a:off x="7928988" y="902075"/>
              <a:ext cx="376805" cy="374275"/>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id="{F39FB8A5-FC4B-4949-AF60-D104C3D89852}"/>
                </a:ext>
              </a:extLst>
            </p:cNvPr>
            <p:cNvSpPr/>
            <p:nvPr/>
          </p:nvSpPr>
          <p:spPr>
            <a:xfrm>
              <a:off x="8309995" y="902075"/>
              <a:ext cx="376805" cy="374275"/>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9665DA54-907A-4E6A-B487-038D184AD747}"/>
                </a:ext>
              </a:extLst>
            </p:cNvPr>
            <p:cNvSpPr/>
            <p:nvPr/>
          </p:nvSpPr>
          <p:spPr>
            <a:xfrm>
              <a:off x="7928987" y="1287809"/>
              <a:ext cx="376805" cy="374275"/>
            </a:xfrm>
            <a:prstGeom prst="rect">
              <a:avLst/>
            </a:prstGeom>
            <a:solidFill>
              <a:srgbClr val="4672C4"/>
            </a:solidFill>
            <a:ln>
              <a:solidFill>
                <a:srgbClr val="46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8D5BE4DE-C2A2-4108-8BCF-FC8FD52823BE}"/>
                </a:ext>
              </a:extLst>
            </p:cNvPr>
            <p:cNvSpPr/>
            <p:nvPr/>
          </p:nvSpPr>
          <p:spPr>
            <a:xfrm>
              <a:off x="8309995" y="1287809"/>
              <a:ext cx="376805" cy="374275"/>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箭头连接符 32">
              <a:extLst>
                <a:ext uri="{FF2B5EF4-FFF2-40B4-BE49-F238E27FC236}">
                  <a16:creationId xmlns:a16="http://schemas.microsoft.com/office/drawing/2014/main" id="{46D3AE63-1AD8-4A0E-BC86-73C4349D5F4A}"/>
                </a:ext>
              </a:extLst>
            </p:cNvPr>
            <p:cNvCxnSpPr>
              <a:cxnSpLocks/>
            </p:cNvCxnSpPr>
            <p:nvPr/>
          </p:nvCxnSpPr>
          <p:spPr>
            <a:xfrm flipV="1">
              <a:off x="7755636" y="1071915"/>
              <a:ext cx="1159764" cy="60333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矩形 34">
                  <a:extLst>
                    <a:ext uri="{FF2B5EF4-FFF2-40B4-BE49-F238E27FC236}">
                      <a16:creationId xmlns:a16="http://schemas.microsoft.com/office/drawing/2014/main" id="{AB138731-5FE2-4BA8-9E62-ED47BCD42768}"/>
                    </a:ext>
                  </a:extLst>
                </p:cNvPr>
                <p:cNvSpPr/>
                <p:nvPr/>
              </p:nvSpPr>
              <p:spPr>
                <a:xfrm>
                  <a:off x="8815783" y="842400"/>
                  <a:ext cx="35163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i="1">
                            <a:latin typeface="Cambria Math" panose="02040503050406030204" pitchFamily="18" charset="0"/>
                          </a:rPr>
                          <m:t>𝑟</m:t>
                        </m:r>
                      </m:oMath>
                    </m:oMathPara>
                  </a14:m>
                  <a:endParaRPr lang="zh-CN" altLang="en-US"/>
                </a:p>
              </p:txBody>
            </p:sp>
          </mc:Choice>
          <mc:Fallback xmlns="">
            <p:sp>
              <p:nvSpPr>
                <p:cNvPr id="35" name="矩形 34">
                  <a:extLst>
                    <a:ext uri="{FF2B5EF4-FFF2-40B4-BE49-F238E27FC236}">
                      <a16:creationId xmlns:a16="http://schemas.microsoft.com/office/drawing/2014/main" id="{AB138731-5FE2-4BA8-9E62-ED47BCD42768}"/>
                    </a:ext>
                  </a:extLst>
                </p:cNvPr>
                <p:cNvSpPr>
                  <a:spLocks noRot="1" noChangeAspect="1" noMove="1" noResize="1" noEditPoints="1" noAdjustHandles="1" noChangeArrowheads="1" noChangeShapeType="1" noTextEdit="1"/>
                </p:cNvSpPr>
                <p:nvPr/>
              </p:nvSpPr>
              <p:spPr>
                <a:xfrm>
                  <a:off x="8815783" y="842400"/>
                  <a:ext cx="351635" cy="369332"/>
                </a:xfrm>
                <a:prstGeom prst="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 name="矩形 35">
                  <a:extLst>
                    <a:ext uri="{FF2B5EF4-FFF2-40B4-BE49-F238E27FC236}">
                      <a16:creationId xmlns:a16="http://schemas.microsoft.com/office/drawing/2014/main" id="{EDB28907-9A22-496B-808A-C4935ED8C777}"/>
                    </a:ext>
                  </a:extLst>
                </p:cNvPr>
                <p:cNvSpPr/>
                <p:nvPr/>
              </p:nvSpPr>
              <p:spPr>
                <a:xfrm>
                  <a:off x="7531934" y="1490584"/>
                  <a:ext cx="34971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brk m:alnAt="23"/>
                          </m:rPr>
                          <a:rPr lang="en-US" altLang="zh-CN" i="1">
                            <a:latin typeface="Cambria Math" panose="02040503050406030204" pitchFamily="18" charset="0"/>
                          </a:rPr>
                          <m:t>𝑠</m:t>
                        </m:r>
                      </m:oMath>
                    </m:oMathPara>
                  </a14:m>
                  <a:endParaRPr lang="zh-CN" altLang="en-US"/>
                </a:p>
              </p:txBody>
            </p:sp>
          </mc:Choice>
          <mc:Fallback xmlns="">
            <p:sp>
              <p:nvSpPr>
                <p:cNvPr id="36" name="矩形 35">
                  <a:extLst>
                    <a:ext uri="{FF2B5EF4-FFF2-40B4-BE49-F238E27FC236}">
                      <a16:creationId xmlns:a16="http://schemas.microsoft.com/office/drawing/2014/main" id="{EDB28907-9A22-496B-808A-C4935ED8C777}"/>
                    </a:ext>
                  </a:extLst>
                </p:cNvPr>
                <p:cNvSpPr>
                  <a:spLocks noRot="1" noChangeAspect="1" noMove="1" noResize="1" noEditPoints="1" noAdjustHandles="1" noChangeArrowheads="1" noChangeShapeType="1" noTextEdit="1"/>
                </p:cNvSpPr>
                <p:nvPr/>
              </p:nvSpPr>
              <p:spPr>
                <a:xfrm>
                  <a:off x="7531934" y="1490584"/>
                  <a:ext cx="349711" cy="369332"/>
                </a:xfrm>
                <a:prstGeom prst="rect">
                  <a:avLst/>
                </a:prstGeom>
                <a:blipFill>
                  <a:blip r:embed="rId9"/>
                  <a:stretch>
                    <a:fillRect/>
                  </a:stretch>
                </a:blipFill>
              </p:spPr>
              <p:txBody>
                <a:bodyPr/>
                <a:lstStyle/>
                <a:p>
                  <a:r>
                    <a:rPr lang="zh-CN" altLang="en-US">
                      <a:noFill/>
                    </a:rPr>
                    <a:t> </a:t>
                  </a:r>
                </a:p>
              </p:txBody>
            </p:sp>
          </mc:Fallback>
        </mc:AlternateContent>
      </p:grpSp>
      <p:sp>
        <p:nvSpPr>
          <p:cNvPr id="38" name="矩形 37">
            <a:extLst>
              <a:ext uri="{FF2B5EF4-FFF2-40B4-BE49-F238E27FC236}">
                <a16:creationId xmlns:a16="http://schemas.microsoft.com/office/drawing/2014/main" id="{F64E6A89-A2DF-4D74-916D-6FB20AF8DF8D}"/>
              </a:ext>
            </a:extLst>
          </p:cNvPr>
          <p:cNvSpPr/>
          <p:nvPr/>
        </p:nvSpPr>
        <p:spPr>
          <a:xfrm>
            <a:off x="4633270" y="1885950"/>
            <a:ext cx="1615129" cy="369332"/>
          </a:xfrm>
          <a:prstGeom prst="rect">
            <a:avLst/>
          </a:prstGeom>
        </p:spPr>
        <p:txBody>
          <a:bodyPr wrap="square">
            <a:spAutoFit/>
          </a:bodyPr>
          <a:lstStyle/>
          <a:p>
            <a:r>
              <a:rPr lang="en-US" altLang="zh-CN" b="1">
                <a:solidFill>
                  <a:srgbClr val="00797C"/>
                </a:solidFill>
              </a:rPr>
              <a:t>Plan-A</a:t>
            </a:r>
            <a:r>
              <a:rPr lang="zh-CN" altLang="en-US" b="1">
                <a:solidFill>
                  <a:srgbClr val="00797C"/>
                </a:solidFill>
              </a:rPr>
              <a:t>：</a:t>
            </a:r>
            <a:endParaRPr lang="en-US" altLang="zh-CN" b="1">
              <a:solidFill>
                <a:srgbClr val="00797C"/>
              </a:solidFill>
            </a:endParaRPr>
          </a:p>
        </p:txBody>
      </p:sp>
      <mc:AlternateContent xmlns:mc="http://schemas.openxmlformats.org/markup-compatibility/2006" xmlns:a14="http://schemas.microsoft.com/office/drawing/2010/main">
        <mc:Choice Requires="a14">
          <p:sp>
            <p:nvSpPr>
              <p:cNvPr id="39" name="矩形 38">
                <a:extLst>
                  <a:ext uri="{FF2B5EF4-FFF2-40B4-BE49-F238E27FC236}">
                    <a16:creationId xmlns:a16="http://schemas.microsoft.com/office/drawing/2014/main" id="{6459278C-3C62-4C9C-B37E-74CA585E9A66}"/>
                  </a:ext>
                </a:extLst>
              </p:cNvPr>
              <p:cNvSpPr/>
              <p:nvPr/>
            </p:nvSpPr>
            <p:spPr>
              <a:xfrm>
                <a:off x="6016450" y="2158483"/>
                <a:ext cx="118179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i="1" smtClean="0">
                          <a:latin typeface="Cambria Math" panose="02040503050406030204" pitchFamily="18" charset="0"/>
                        </a:rPr>
                        <m:t>𝑡</m:t>
                      </m:r>
                      <m:r>
                        <a:rPr lang="en-US" altLang="zh-CN" b="0" i="1" smtClean="0">
                          <a:latin typeface="Cambria Math" panose="02040503050406030204" pitchFamily="18" charset="0"/>
                        </a:rPr>
                        <m:t>=</m:t>
                      </m:r>
                      <m:r>
                        <a:rPr lang="en-US" altLang="zh-CN" b="0" i="1" smtClean="0">
                          <a:latin typeface="Cambria Math" panose="02040503050406030204" pitchFamily="18" charset="0"/>
                        </a:rPr>
                        <m:t>𝑑𝑖𝑠</m:t>
                      </m:r>
                      <m:r>
                        <a:rPr lang="en-US" altLang="zh-CN" b="0" i="1" smtClean="0">
                          <a:latin typeface="Cambria Math" panose="02040503050406030204" pitchFamily="18" charset="0"/>
                        </a:rPr>
                        <m:t>/</m:t>
                      </m:r>
                      <m:acc>
                        <m:accPr>
                          <m:chr m:val="̅"/>
                          <m:ctrlPr>
                            <a:rPr lang="en-US" altLang="zh-CN" b="0" i="1" smtClean="0">
                              <a:latin typeface="Cambria Math" panose="02040503050406030204" pitchFamily="18" charset="0"/>
                            </a:rPr>
                          </m:ctrlPr>
                        </m:accPr>
                        <m:e>
                          <m:r>
                            <a:rPr lang="en-US" altLang="zh-CN" b="0" i="1" smtClean="0">
                              <a:latin typeface="Cambria Math" panose="02040503050406030204" pitchFamily="18" charset="0"/>
                            </a:rPr>
                            <m:t>𝑐</m:t>
                          </m:r>
                        </m:e>
                      </m:acc>
                    </m:oMath>
                  </m:oMathPara>
                </a14:m>
                <a:endParaRPr lang="zh-CN" altLang="en-US"/>
              </a:p>
            </p:txBody>
          </p:sp>
        </mc:Choice>
        <mc:Fallback xmlns="">
          <p:sp>
            <p:nvSpPr>
              <p:cNvPr id="39" name="矩形 38">
                <a:extLst>
                  <a:ext uri="{FF2B5EF4-FFF2-40B4-BE49-F238E27FC236}">
                    <a16:creationId xmlns:a16="http://schemas.microsoft.com/office/drawing/2014/main" id="{6459278C-3C62-4C9C-B37E-74CA585E9A66}"/>
                  </a:ext>
                </a:extLst>
              </p:cNvPr>
              <p:cNvSpPr>
                <a:spLocks noRot="1" noChangeAspect="1" noMove="1" noResize="1" noEditPoints="1" noAdjustHandles="1" noChangeArrowheads="1" noChangeShapeType="1" noTextEdit="1"/>
              </p:cNvSpPr>
              <p:nvPr/>
            </p:nvSpPr>
            <p:spPr>
              <a:xfrm>
                <a:off x="6016450" y="2158483"/>
                <a:ext cx="1181797" cy="369332"/>
              </a:xfrm>
              <a:prstGeom prst="rect">
                <a:avLst/>
              </a:prstGeom>
              <a:blipFill>
                <a:blip r:embed="rId10"/>
                <a:stretch>
                  <a:fillRect r="-20619" b="-1311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EEA5FAA7-BA2D-4D8D-9CAE-DE513527CCF9}"/>
                  </a:ext>
                </a:extLst>
              </p:cNvPr>
              <p:cNvSpPr txBox="1"/>
              <p:nvPr/>
            </p:nvSpPr>
            <p:spPr>
              <a:xfrm>
                <a:off x="5422890" y="2478672"/>
                <a:ext cx="2776545" cy="338554"/>
              </a:xfrm>
              <a:prstGeom prst="rect">
                <a:avLst/>
              </a:prstGeom>
              <a:noFill/>
            </p:spPr>
            <p:txBody>
              <a:bodyPr wrap="square" rtlCol="0">
                <a:spAutoFit/>
              </a:bodyPr>
              <a:lstStyle/>
              <a:p>
                <a:r>
                  <a:rPr lang="zh-CN" altLang="en-US" sz="1600"/>
                  <a:t>将</a:t>
                </a:r>
                <a14:m>
                  <m:oMath xmlns:m="http://schemas.openxmlformats.org/officeDocument/2006/math">
                    <m:acc>
                      <m:accPr>
                        <m:chr m:val="̅"/>
                        <m:ctrlPr>
                          <a:rPr lang="en-US" altLang="zh-CN" sz="1600" i="1">
                            <a:latin typeface="Cambria Math" panose="02040503050406030204" pitchFamily="18" charset="0"/>
                          </a:rPr>
                        </m:ctrlPr>
                      </m:accPr>
                      <m:e>
                        <m:r>
                          <a:rPr lang="en-US" altLang="zh-CN" sz="1600" i="1">
                            <a:latin typeface="Cambria Math" panose="02040503050406030204" pitchFamily="18" charset="0"/>
                          </a:rPr>
                          <m:t>𝑐</m:t>
                        </m:r>
                      </m:e>
                    </m:acc>
                    <m:r>
                      <a:rPr lang="zh-CN" altLang="en-US" sz="1600" i="1" smtClean="0">
                        <a:latin typeface="Cambria Math" panose="02040503050406030204" pitchFamily="18" charset="0"/>
                      </a:rPr>
                      <m:t>近似</m:t>
                    </m:r>
                  </m:oMath>
                </a14:m>
                <a:r>
                  <a:rPr lang="zh-CN" altLang="en-US" sz="1600"/>
                  <a:t>为射线中点相速度</a:t>
                </a:r>
              </a:p>
            </p:txBody>
          </p:sp>
        </mc:Choice>
        <mc:Fallback xmlns="">
          <p:sp>
            <p:nvSpPr>
              <p:cNvPr id="42" name="文本框 41">
                <a:extLst>
                  <a:ext uri="{FF2B5EF4-FFF2-40B4-BE49-F238E27FC236}">
                    <a16:creationId xmlns:a16="http://schemas.microsoft.com/office/drawing/2014/main" id="{EEA5FAA7-BA2D-4D8D-9CAE-DE513527CCF9}"/>
                  </a:ext>
                </a:extLst>
              </p:cNvPr>
              <p:cNvSpPr txBox="1">
                <a:spLocks noRot="1" noChangeAspect="1" noMove="1" noResize="1" noEditPoints="1" noAdjustHandles="1" noChangeArrowheads="1" noChangeShapeType="1" noTextEdit="1"/>
              </p:cNvSpPr>
              <p:nvPr/>
            </p:nvSpPr>
            <p:spPr>
              <a:xfrm>
                <a:off x="5422890" y="2478672"/>
                <a:ext cx="2776545" cy="338554"/>
              </a:xfrm>
              <a:prstGeom prst="rect">
                <a:avLst/>
              </a:prstGeom>
              <a:blipFill>
                <a:blip r:embed="rId11"/>
                <a:stretch>
                  <a:fillRect l="-1319" t="-9091" b="-20000"/>
                </a:stretch>
              </a:blipFill>
            </p:spPr>
            <p:txBody>
              <a:bodyPr/>
              <a:lstStyle/>
              <a:p>
                <a:r>
                  <a:rPr lang="zh-CN" altLang="en-US">
                    <a:noFill/>
                  </a:rPr>
                  <a:t> </a:t>
                </a:r>
              </a:p>
            </p:txBody>
          </p:sp>
        </mc:Fallback>
      </mc:AlternateContent>
      <p:sp>
        <p:nvSpPr>
          <p:cNvPr id="43" name="矩形 42">
            <a:extLst>
              <a:ext uri="{FF2B5EF4-FFF2-40B4-BE49-F238E27FC236}">
                <a16:creationId xmlns:a16="http://schemas.microsoft.com/office/drawing/2014/main" id="{0B047BC0-7B1F-4151-99BC-47BE9085A081}"/>
              </a:ext>
            </a:extLst>
          </p:cNvPr>
          <p:cNvSpPr/>
          <p:nvPr/>
        </p:nvSpPr>
        <p:spPr>
          <a:xfrm>
            <a:off x="4633269" y="2958674"/>
            <a:ext cx="2148523" cy="369332"/>
          </a:xfrm>
          <a:prstGeom prst="rect">
            <a:avLst/>
          </a:prstGeom>
        </p:spPr>
        <p:txBody>
          <a:bodyPr wrap="square">
            <a:spAutoFit/>
          </a:bodyPr>
          <a:lstStyle/>
          <a:p>
            <a:r>
              <a:rPr lang="en-US" altLang="zh-CN" b="1">
                <a:solidFill>
                  <a:srgbClr val="00797C"/>
                </a:solidFill>
              </a:rPr>
              <a:t>Plan-B</a:t>
            </a:r>
            <a:r>
              <a:rPr lang="zh-CN" altLang="en-US" b="1">
                <a:solidFill>
                  <a:srgbClr val="00797C"/>
                </a:solidFill>
              </a:rPr>
              <a:t>两步反演法：</a:t>
            </a:r>
            <a:endParaRPr lang="en-US" altLang="zh-CN" b="1">
              <a:solidFill>
                <a:srgbClr val="00797C"/>
              </a:solidFill>
            </a:endParaRPr>
          </a:p>
        </p:txBody>
      </p:sp>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25FE0330-5200-4003-BC4A-09DE97E32CD8}"/>
                  </a:ext>
                </a:extLst>
              </p:cNvPr>
              <p:cNvSpPr txBox="1"/>
              <p:nvPr/>
            </p:nvSpPr>
            <p:spPr>
              <a:xfrm>
                <a:off x="5347555" y="3407921"/>
                <a:ext cx="3017833" cy="338554"/>
              </a:xfrm>
              <a:prstGeom prst="rect">
                <a:avLst/>
              </a:prstGeom>
              <a:noFill/>
            </p:spPr>
            <p:txBody>
              <a:bodyPr wrap="square" rtlCol="0">
                <a:spAutoFit/>
              </a:bodyPr>
              <a:lstStyle/>
              <a:p>
                <a:r>
                  <a:rPr lang="zh-CN" altLang="en-US" sz="1600"/>
                  <a:t>先反演</a:t>
                </a:r>
                <a14:m>
                  <m:oMath xmlns:m="http://schemas.openxmlformats.org/officeDocument/2006/math">
                    <m:r>
                      <a:rPr lang="en-US" altLang="zh-CN" sz="1600" i="1">
                        <a:latin typeface="Cambria Math" panose="02040503050406030204" pitchFamily="18" charset="0"/>
                      </a:rPr>
                      <m:t>𝑐</m:t>
                    </m:r>
                    <m:d>
                      <m:dPr>
                        <m:ctrlPr>
                          <a:rPr lang="en-US" altLang="zh-CN" sz="1600" i="1">
                            <a:latin typeface="Cambria Math" panose="02040503050406030204" pitchFamily="18" charset="0"/>
                          </a:rPr>
                        </m:ctrlPr>
                      </m:dPr>
                      <m:e>
                        <m:r>
                          <a:rPr lang="en-US" altLang="zh-CN" sz="1600" i="1">
                            <a:latin typeface="Cambria Math" panose="02040503050406030204" pitchFamily="18" charset="0"/>
                          </a:rPr>
                          <m:t>𝑥</m:t>
                        </m:r>
                        <m:r>
                          <a:rPr lang="en-US" altLang="zh-CN" sz="1600" b="0" i="1" smtClean="0">
                            <a:latin typeface="Cambria Math" panose="02040503050406030204" pitchFamily="18" charset="0"/>
                          </a:rPr>
                          <m:t>,</m:t>
                        </m:r>
                        <m:r>
                          <a:rPr lang="en-US" altLang="zh-CN" sz="1600" i="1">
                            <a:latin typeface="Cambria Math" panose="02040503050406030204" pitchFamily="18" charset="0"/>
                          </a:rPr>
                          <m:t>𝑦</m:t>
                        </m:r>
                      </m:e>
                    </m:d>
                    <m:r>
                      <a:rPr lang="zh-CN" altLang="en-US" sz="1600" i="1" smtClean="0">
                        <a:latin typeface="Cambria Math" panose="02040503050406030204" pitchFamily="18" charset="0"/>
                      </a:rPr>
                      <m:t>再</m:t>
                    </m:r>
                  </m:oMath>
                </a14:m>
                <a:r>
                  <a:rPr lang="zh-CN" altLang="en-US" sz="1600"/>
                  <a:t>反演各点下方</a:t>
                </a:r>
                <a14:m>
                  <m:oMath xmlns:m="http://schemas.openxmlformats.org/officeDocument/2006/math">
                    <m:r>
                      <a:rPr lang="en-US" altLang="zh-CN" sz="1600" i="1">
                        <a:latin typeface="Cambria Math" panose="02040503050406030204" pitchFamily="18" charset="0"/>
                      </a:rPr>
                      <m:t>𝑣𝑠</m:t>
                    </m:r>
                  </m:oMath>
                </a14:m>
                <a:endParaRPr lang="zh-CN" altLang="en-US" sz="1600"/>
              </a:p>
            </p:txBody>
          </p:sp>
        </mc:Choice>
        <mc:Fallback xmlns="">
          <p:sp>
            <p:nvSpPr>
              <p:cNvPr id="44" name="文本框 43">
                <a:extLst>
                  <a:ext uri="{FF2B5EF4-FFF2-40B4-BE49-F238E27FC236}">
                    <a16:creationId xmlns:a16="http://schemas.microsoft.com/office/drawing/2014/main" id="{25FE0330-5200-4003-BC4A-09DE97E32CD8}"/>
                  </a:ext>
                </a:extLst>
              </p:cNvPr>
              <p:cNvSpPr txBox="1">
                <a:spLocks noRot="1" noChangeAspect="1" noMove="1" noResize="1" noEditPoints="1" noAdjustHandles="1" noChangeArrowheads="1" noChangeShapeType="1" noTextEdit="1"/>
              </p:cNvSpPr>
              <p:nvPr/>
            </p:nvSpPr>
            <p:spPr>
              <a:xfrm>
                <a:off x="5347555" y="3407921"/>
                <a:ext cx="3017833" cy="338554"/>
              </a:xfrm>
              <a:prstGeom prst="rect">
                <a:avLst/>
              </a:prstGeom>
              <a:blipFill>
                <a:blip r:embed="rId12"/>
                <a:stretch>
                  <a:fillRect l="-1010" t="-8929" b="-17857"/>
                </a:stretch>
              </a:blipFill>
            </p:spPr>
            <p:txBody>
              <a:bodyPr/>
              <a:lstStyle/>
              <a:p>
                <a:r>
                  <a:rPr lang="zh-CN" altLang="en-US">
                    <a:noFill/>
                  </a:rPr>
                  <a:t> </a:t>
                </a:r>
              </a:p>
            </p:txBody>
          </p:sp>
        </mc:Fallback>
      </mc:AlternateContent>
      <p:sp>
        <p:nvSpPr>
          <p:cNvPr id="45" name="矩形 44">
            <a:extLst>
              <a:ext uri="{FF2B5EF4-FFF2-40B4-BE49-F238E27FC236}">
                <a16:creationId xmlns:a16="http://schemas.microsoft.com/office/drawing/2014/main" id="{C6C50E23-46E1-4A0D-BB5E-EA9C1B11E728}"/>
              </a:ext>
            </a:extLst>
          </p:cNvPr>
          <p:cNvSpPr/>
          <p:nvPr/>
        </p:nvSpPr>
        <p:spPr>
          <a:xfrm>
            <a:off x="4633269" y="3929831"/>
            <a:ext cx="2188420" cy="369332"/>
          </a:xfrm>
          <a:prstGeom prst="rect">
            <a:avLst/>
          </a:prstGeom>
        </p:spPr>
        <p:txBody>
          <a:bodyPr wrap="none">
            <a:spAutoFit/>
          </a:bodyPr>
          <a:lstStyle/>
          <a:p>
            <a:r>
              <a:rPr lang="en-US" altLang="zh-CN" b="1">
                <a:solidFill>
                  <a:srgbClr val="00797C"/>
                </a:solidFill>
              </a:rPr>
              <a:t>Plan-C</a:t>
            </a:r>
            <a:r>
              <a:rPr lang="zh-CN" altLang="en-US" b="1">
                <a:solidFill>
                  <a:srgbClr val="00797C"/>
                </a:solidFill>
              </a:rPr>
              <a:t>一步反演法：</a:t>
            </a:r>
            <a:endParaRPr lang="en-US" altLang="zh-CN" b="1">
              <a:solidFill>
                <a:srgbClr val="00797C"/>
              </a:solidFill>
            </a:endParaRPr>
          </a:p>
        </p:txBody>
      </p:sp>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6F8BA674-A290-4C50-B67C-C9916A967A56}"/>
                  </a:ext>
                </a:extLst>
              </p:cNvPr>
              <p:cNvSpPr txBox="1"/>
              <p:nvPr/>
            </p:nvSpPr>
            <p:spPr>
              <a:xfrm>
                <a:off x="5347555" y="4366796"/>
                <a:ext cx="3017833" cy="338554"/>
              </a:xfrm>
              <a:prstGeom prst="rect">
                <a:avLst/>
              </a:prstGeom>
              <a:noFill/>
            </p:spPr>
            <p:txBody>
              <a:bodyPr wrap="square" rtlCol="0">
                <a:spAutoFit/>
              </a:bodyPr>
              <a:lstStyle/>
              <a:p>
                <a:r>
                  <a:rPr lang="zh-CN" altLang="en-US" sz="1600"/>
                  <a:t>直接由射线频散反演三维</a:t>
                </a:r>
                <a14:m>
                  <m:oMath xmlns:m="http://schemas.openxmlformats.org/officeDocument/2006/math">
                    <m:r>
                      <a:rPr lang="en-US" altLang="zh-CN" sz="1600" i="1">
                        <a:latin typeface="Cambria Math" panose="02040503050406030204" pitchFamily="18" charset="0"/>
                      </a:rPr>
                      <m:t>𝑣𝑠</m:t>
                    </m:r>
                  </m:oMath>
                </a14:m>
                <a:endParaRPr lang="zh-CN" altLang="en-US" sz="1600"/>
              </a:p>
            </p:txBody>
          </p:sp>
        </mc:Choice>
        <mc:Fallback xmlns="">
          <p:sp>
            <p:nvSpPr>
              <p:cNvPr id="47" name="文本框 46">
                <a:extLst>
                  <a:ext uri="{FF2B5EF4-FFF2-40B4-BE49-F238E27FC236}">
                    <a16:creationId xmlns:a16="http://schemas.microsoft.com/office/drawing/2014/main" id="{6F8BA674-A290-4C50-B67C-C9916A967A56}"/>
                  </a:ext>
                </a:extLst>
              </p:cNvPr>
              <p:cNvSpPr txBox="1">
                <a:spLocks noRot="1" noChangeAspect="1" noMove="1" noResize="1" noEditPoints="1" noAdjustHandles="1" noChangeArrowheads="1" noChangeShapeType="1" noTextEdit="1"/>
              </p:cNvSpPr>
              <p:nvPr/>
            </p:nvSpPr>
            <p:spPr>
              <a:xfrm>
                <a:off x="5347555" y="4366796"/>
                <a:ext cx="3017833" cy="338554"/>
              </a:xfrm>
              <a:prstGeom prst="rect">
                <a:avLst/>
              </a:prstGeom>
              <a:blipFill>
                <a:blip r:embed="rId13"/>
                <a:stretch>
                  <a:fillRect l="-1010" t="-8929" b="-17857"/>
                </a:stretch>
              </a:blipFill>
            </p:spPr>
            <p:txBody>
              <a:bodyPr/>
              <a:lstStyle/>
              <a:p>
                <a:r>
                  <a:rPr lang="zh-CN" altLang="en-US">
                    <a:noFill/>
                  </a:rPr>
                  <a:t> </a:t>
                </a:r>
              </a:p>
            </p:txBody>
          </p:sp>
        </mc:Fallback>
      </mc:AlternateContent>
      <p:cxnSp>
        <p:nvCxnSpPr>
          <p:cNvPr id="49" name="直接连接符 48">
            <a:extLst>
              <a:ext uri="{FF2B5EF4-FFF2-40B4-BE49-F238E27FC236}">
                <a16:creationId xmlns:a16="http://schemas.microsoft.com/office/drawing/2014/main" id="{386AA5BE-B616-48BA-914F-3562C47534DF}"/>
              </a:ext>
            </a:extLst>
          </p:cNvPr>
          <p:cNvCxnSpPr/>
          <p:nvPr/>
        </p:nvCxnSpPr>
        <p:spPr>
          <a:xfrm>
            <a:off x="4633269" y="1847406"/>
            <a:ext cx="4434531" cy="0"/>
          </a:xfrm>
          <a:prstGeom prst="line">
            <a:avLst/>
          </a:prstGeom>
          <a:ln w="19050">
            <a:solidFill>
              <a:srgbClr val="00797C"/>
            </a:solidFill>
            <a:prstDash val="dashDot"/>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2816170B-0BB8-417F-9AF2-00397E2A7938}"/>
              </a:ext>
            </a:extLst>
          </p:cNvPr>
          <p:cNvCxnSpPr/>
          <p:nvPr/>
        </p:nvCxnSpPr>
        <p:spPr>
          <a:xfrm>
            <a:off x="4604423" y="2952750"/>
            <a:ext cx="4434531" cy="0"/>
          </a:xfrm>
          <a:prstGeom prst="line">
            <a:avLst/>
          </a:prstGeom>
          <a:ln w="19050">
            <a:solidFill>
              <a:srgbClr val="00797C"/>
            </a:solidFill>
            <a:prstDash val="dashDot"/>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CF784429-E383-49BE-8834-DFFBB75A65BC}"/>
              </a:ext>
            </a:extLst>
          </p:cNvPr>
          <p:cNvCxnSpPr/>
          <p:nvPr/>
        </p:nvCxnSpPr>
        <p:spPr>
          <a:xfrm>
            <a:off x="4604423" y="3857693"/>
            <a:ext cx="4434531" cy="0"/>
          </a:xfrm>
          <a:prstGeom prst="line">
            <a:avLst/>
          </a:prstGeom>
          <a:ln w="19050">
            <a:solidFill>
              <a:srgbClr val="00797C"/>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3758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14</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2078184" cy="584775"/>
          </a:xfrm>
          <a:prstGeom prst="rect">
            <a:avLst/>
          </a:prstGeom>
          <a:noFill/>
        </p:spPr>
        <p:txBody>
          <a:bodyPr wrap="square" rtlCol="0">
            <a:spAutoFit/>
          </a:bodyPr>
          <a:lstStyle/>
          <a:p>
            <a:r>
              <a:rPr lang="zh-CN" altLang="en-US" sz="3200" b="1" dirty="0"/>
              <a:t>目录</a:t>
            </a:r>
          </a:p>
        </p:txBody>
      </p:sp>
      <p:sp>
        <p:nvSpPr>
          <p:cNvPr id="2" name="矩形 1">
            <a:extLst>
              <a:ext uri="{FF2B5EF4-FFF2-40B4-BE49-F238E27FC236}">
                <a16:creationId xmlns:a16="http://schemas.microsoft.com/office/drawing/2014/main" id="{7852078D-60DD-4A11-B2CE-DC50993DCD1D}"/>
              </a:ext>
            </a:extLst>
          </p:cNvPr>
          <p:cNvSpPr/>
          <p:nvPr/>
        </p:nvSpPr>
        <p:spPr>
          <a:xfrm>
            <a:off x="1143000" y="1428750"/>
            <a:ext cx="6400800" cy="2862322"/>
          </a:xfrm>
          <a:prstGeom prst="rect">
            <a:avLst/>
          </a:prstGeom>
        </p:spPr>
        <p:txBody>
          <a:bodyPr wrap="square">
            <a:spAutoFit/>
          </a:bodyPr>
          <a:lstStyle/>
          <a:p>
            <a:pPr marL="514350" indent="-514350">
              <a:spcAft>
                <a:spcPts val="1800"/>
              </a:spcAft>
              <a:buFont typeface="Arial" panose="020B0604020202020204" pitchFamily="34" charset="0"/>
              <a:buChar char="•"/>
            </a:pPr>
            <a:r>
              <a:rPr lang="zh-CN" altLang="en-US" sz="2400" b="1"/>
              <a:t>面波背景知识</a:t>
            </a:r>
            <a:endParaRPr lang="en-US" altLang="zh-CN" sz="2400" b="1"/>
          </a:p>
          <a:p>
            <a:pPr marL="514350" indent="-514350">
              <a:spcAft>
                <a:spcPts val="1800"/>
              </a:spcAft>
              <a:buFont typeface="Arial" panose="020B0604020202020204" pitchFamily="34" charset="0"/>
              <a:buChar char="•"/>
            </a:pPr>
            <a:r>
              <a:rPr lang="zh-CN" altLang="en-US" sz="2400" b="1"/>
              <a:t>面波成像的基本流程</a:t>
            </a:r>
            <a:endParaRPr lang="en-US" altLang="zh-CN" sz="2400" b="1"/>
          </a:p>
          <a:p>
            <a:pPr marL="514350" indent="-514350">
              <a:spcAft>
                <a:spcPts val="1800"/>
              </a:spcAft>
              <a:buFont typeface="Arial" panose="020B0604020202020204" pitchFamily="34" charset="0"/>
              <a:buChar char="•"/>
            </a:pPr>
            <a:r>
              <a:rPr lang="zh-CN" altLang="en-US" sz="2400" b="1">
                <a:solidFill>
                  <a:srgbClr val="E10800"/>
                </a:solidFill>
              </a:rPr>
              <a:t>面波一步法成像（姚华健、方洪健）</a:t>
            </a:r>
            <a:endParaRPr lang="en-US" altLang="zh-CN" sz="2400" b="1">
              <a:solidFill>
                <a:srgbClr val="E10800"/>
              </a:solidFill>
            </a:endParaRPr>
          </a:p>
          <a:p>
            <a:pPr marL="514350" indent="-514350">
              <a:spcAft>
                <a:spcPts val="1800"/>
              </a:spcAft>
              <a:buFont typeface="Arial" panose="020B0604020202020204" pitchFamily="34" charset="0"/>
              <a:buChar char="•"/>
            </a:pPr>
            <a:r>
              <a:rPr lang="zh-CN" altLang="en-US" sz="2400" b="1"/>
              <a:t>高频面波成像（程逢）</a:t>
            </a:r>
            <a:endParaRPr lang="en-US" altLang="zh-CN" sz="2400" b="1"/>
          </a:p>
          <a:p>
            <a:pPr marL="514350" indent="-514350">
              <a:spcAft>
                <a:spcPts val="1800"/>
              </a:spcAft>
              <a:buFont typeface="Arial" panose="020B0604020202020204" pitchFamily="34" charset="0"/>
              <a:buChar char="•"/>
            </a:pPr>
            <a:r>
              <a:rPr lang="zh-CN" altLang="en-US" sz="2400" b="1"/>
              <a:t>小结与讨论</a:t>
            </a:r>
            <a:endParaRPr lang="zh-CN" altLang="en-US" sz="2400" b="1" dirty="0"/>
          </a:p>
        </p:txBody>
      </p:sp>
      <p:pic>
        <p:nvPicPr>
          <p:cNvPr id="6146" name="Picture 2" descr="https://faculty.ustc.edu.cn/_resources/group1/M00/00/17/wKhJFWFyhQaAWhVYAAIF_hhwKYc242.png">
            <a:extLst>
              <a:ext uri="{FF2B5EF4-FFF2-40B4-BE49-F238E27FC236}">
                <a16:creationId xmlns:a16="http://schemas.microsoft.com/office/drawing/2014/main" id="{E2C619E6-04D4-4DEA-9C31-287D35539C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354578"/>
            <a:ext cx="1175657" cy="1412685"/>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方洪健">
            <a:extLst>
              <a:ext uri="{FF2B5EF4-FFF2-40B4-BE49-F238E27FC236}">
                <a16:creationId xmlns:a16="http://schemas.microsoft.com/office/drawing/2014/main" id="{E27EA7D5-077F-4C6D-A60D-21E394BAAF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36643" y="3562350"/>
            <a:ext cx="1128714" cy="1128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735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15</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en-US" altLang="zh-CN">
                <a:solidFill>
                  <a:srgbClr val="00797C"/>
                </a:solidFill>
              </a:rPr>
              <a:t>Introduction</a:t>
            </a:r>
          </a:p>
        </p:txBody>
      </p:sp>
      <p:sp>
        <p:nvSpPr>
          <p:cNvPr id="6" name="矩形 5">
            <a:extLst>
              <a:ext uri="{FF2B5EF4-FFF2-40B4-BE49-F238E27FC236}">
                <a16:creationId xmlns:a16="http://schemas.microsoft.com/office/drawing/2014/main" id="{47705FD7-D327-4FD6-A609-37B0FAD5D64B}"/>
              </a:ext>
            </a:extLst>
          </p:cNvPr>
          <p:cNvSpPr/>
          <p:nvPr/>
        </p:nvSpPr>
        <p:spPr>
          <a:xfrm>
            <a:off x="4773804" y="632995"/>
            <a:ext cx="4343400" cy="307777"/>
          </a:xfrm>
          <a:prstGeom prst="rect">
            <a:avLst/>
          </a:prstGeom>
        </p:spPr>
        <p:txBody>
          <a:bodyPr wrap="square">
            <a:spAutoFit/>
          </a:bodyPr>
          <a:lstStyle/>
          <a:p>
            <a:r>
              <a:rPr lang="zh-CN" altLang="en-US" sz="1400" b="1">
                <a:solidFill>
                  <a:srgbClr val="E10800"/>
                </a:solidFill>
              </a:rPr>
              <a:t>强烈建议看录播视频</a:t>
            </a:r>
            <a:r>
              <a:rPr lang="zh-CN" altLang="en-US" sz="1400"/>
              <a:t>：</a:t>
            </a:r>
            <a:r>
              <a:rPr lang="zh-CN" altLang="en-US" sz="1400">
                <a:hlinkClick r:id="rId3"/>
              </a:rPr>
              <a:t>地震学算法与程序 </a:t>
            </a:r>
            <a:r>
              <a:rPr lang="en-US" altLang="zh-CN" sz="1400">
                <a:hlinkClick r:id="rId3"/>
              </a:rPr>
              <a:t>(ustc.edu.cn)</a:t>
            </a:r>
            <a:endParaRPr lang="zh-CN" altLang="en-US" sz="1400"/>
          </a:p>
        </p:txBody>
      </p:sp>
      <p:pic>
        <p:nvPicPr>
          <p:cNvPr id="12" name="Picture 2">
            <a:extLst>
              <a:ext uri="{FF2B5EF4-FFF2-40B4-BE49-F238E27FC236}">
                <a16:creationId xmlns:a16="http://schemas.microsoft.com/office/drawing/2014/main" id="{3CBCEBB5-B715-46EB-AFAE-9F9A080D6FDA}"/>
              </a:ext>
            </a:extLst>
          </p:cNvPr>
          <p:cNvPicPr>
            <a:picLocks noChangeAspect="1"/>
          </p:cNvPicPr>
          <p:nvPr/>
        </p:nvPicPr>
        <p:blipFill>
          <a:blip r:embed="rId4"/>
          <a:stretch>
            <a:fillRect/>
          </a:stretch>
        </p:blipFill>
        <p:spPr>
          <a:xfrm>
            <a:off x="6019800" y="913348"/>
            <a:ext cx="2971800" cy="986818"/>
          </a:xfrm>
          <a:prstGeom prst="rect">
            <a:avLst/>
          </a:prstGeom>
        </p:spPr>
      </p:pic>
      <p:sp>
        <p:nvSpPr>
          <p:cNvPr id="10" name="文本框 9">
            <a:extLst>
              <a:ext uri="{FF2B5EF4-FFF2-40B4-BE49-F238E27FC236}">
                <a16:creationId xmlns:a16="http://schemas.microsoft.com/office/drawing/2014/main" id="{F86D73DE-B2B1-42BD-98EE-1BD3C640731D}"/>
              </a:ext>
            </a:extLst>
          </p:cNvPr>
          <p:cNvSpPr txBox="1"/>
          <p:nvPr/>
        </p:nvSpPr>
        <p:spPr>
          <a:xfrm>
            <a:off x="4800600" y="1072991"/>
            <a:ext cx="1371600" cy="338554"/>
          </a:xfrm>
          <a:prstGeom prst="rect">
            <a:avLst/>
          </a:prstGeom>
          <a:noFill/>
        </p:spPr>
        <p:txBody>
          <a:bodyPr wrap="square" rtlCol="0">
            <a:spAutoFit/>
          </a:bodyPr>
          <a:lstStyle/>
          <a:p>
            <a:r>
              <a:rPr lang="zh-CN" altLang="en-US" sz="1600" b="1">
                <a:solidFill>
                  <a:srgbClr val="E10800"/>
                </a:solidFill>
              </a:rPr>
              <a:t>参考文献：</a:t>
            </a:r>
          </a:p>
        </p:txBody>
      </p:sp>
      <p:sp>
        <p:nvSpPr>
          <p:cNvPr id="14" name="矩形 7">
            <a:extLst>
              <a:ext uri="{FF2B5EF4-FFF2-40B4-BE49-F238E27FC236}">
                <a16:creationId xmlns:a16="http://schemas.microsoft.com/office/drawing/2014/main" id="{88346EC5-3B24-421E-9823-0B37D8FDF08B}"/>
              </a:ext>
            </a:extLst>
          </p:cNvPr>
          <p:cNvSpPr>
            <a:spLocks noChangeArrowheads="1"/>
          </p:cNvSpPr>
          <p:nvPr/>
        </p:nvSpPr>
        <p:spPr bwMode="auto">
          <a:xfrm>
            <a:off x="4953000" y="2263736"/>
            <a:ext cx="4114800" cy="2246769"/>
          </a:xfrm>
          <a:prstGeom prst="rect">
            <a:avLst/>
          </a:prstGeom>
          <a:ln/>
        </p:spPr>
        <p:style>
          <a:lnRef idx="2">
            <a:schemeClr val="dk1"/>
          </a:lnRef>
          <a:fillRef idx="1">
            <a:schemeClr val="lt1"/>
          </a:fillRef>
          <a:effectRef idx="0">
            <a:schemeClr val="dk1"/>
          </a:effectRef>
          <a:fontRef idx="minor">
            <a:schemeClr val="dk1"/>
          </a:fontRef>
        </p:style>
        <p:txBody>
          <a:bodyPr wrap="square">
            <a:spAutoFit/>
          </a:bodyPr>
          <a:lstStyle>
            <a:lvl1pPr defTabSz="457200">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defTabSz="45720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defTabSz="4572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defTabSz="4572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defTabSz="4572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defTabSz="4572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defTabSz="4572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defTabSz="4572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defTabSz="4572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spcBef>
                <a:spcPct val="0"/>
              </a:spcBef>
              <a:spcAft>
                <a:spcPct val="0"/>
              </a:spcAft>
              <a:buClrTx/>
              <a:buNone/>
              <a:defRPr/>
            </a:pPr>
            <a:r>
              <a:rPr kumimoji="0" lang="en-US" altLang="zh-CN" sz="1400" dirty="0" err="1">
                <a:solidFill>
                  <a:srgbClr val="FF0000"/>
                </a:solidFill>
                <a:latin typeface="Calibri" charset="0"/>
              </a:rPr>
              <a:t>DSurfTomo</a:t>
            </a:r>
            <a:r>
              <a:rPr kumimoji="0" lang="en-US" altLang="zh-CN" sz="1400" dirty="0">
                <a:solidFill>
                  <a:srgbClr val="FF0000"/>
                </a:solidFill>
                <a:latin typeface="Calibri" charset="0"/>
              </a:rPr>
              <a:t> </a:t>
            </a:r>
            <a:r>
              <a:rPr kumimoji="0" lang="zh-CN" altLang="en-US" sz="1400" dirty="0">
                <a:solidFill>
                  <a:srgbClr val="FF0000"/>
                </a:solidFill>
                <a:latin typeface="Calibri" charset="0"/>
              </a:rPr>
              <a:t>（方洪健）</a:t>
            </a:r>
            <a:r>
              <a:rPr kumimoji="0" lang="en-US" altLang="zh-CN" sz="1400" dirty="0">
                <a:solidFill>
                  <a:srgbClr val="FF0000"/>
                </a:solidFill>
                <a:latin typeface="Calibri" charset="0"/>
              </a:rPr>
              <a:t>:</a:t>
            </a:r>
          </a:p>
          <a:p>
            <a:pPr eaLnBrk="1" hangingPunct="1">
              <a:spcBef>
                <a:spcPct val="0"/>
              </a:spcBef>
              <a:spcAft>
                <a:spcPct val="0"/>
              </a:spcAft>
              <a:buClrTx/>
              <a:buFontTx/>
              <a:buNone/>
              <a:defRPr/>
            </a:pPr>
            <a:r>
              <a:rPr kumimoji="0" lang="en-US" altLang="zh-CN" sz="1400" b="0" u="sng" dirty="0">
                <a:solidFill>
                  <a:srgbClr val="0000FF"/>
                </a:solidFill>
                <a:latin typeface="Calibri" charset="0"/>
              </a:rPr>
              <a:t>https://</a:t>
            </a:r>
            <a:r>
              <a:rPr kumimoji="0" lang="en-US" altLang="zh-CN" sz="1400" b="0" u="sng" dirty="0" err="1">
                <a:solidFill>
                  <a:srgbClr val="0000FF"/>
                </a:solidFill>
                <a:latin typeface="Calibri" charset="0"/>
              </a:rPr>
              <a:t>github.com</a:t>
            </a:r>
            <a:r>
              <a:rPr kumimoji="0" lang="en-US" altLang="zh-CN" sz="1400" b="0" u="sng" dirty="0">
                <a:solidFill>
                  <a:srgbClr val="0000FF"/>
                </a:solidFill>
                <a:latin typeface="Calibri" charset="0"/>
              </a:rPr>
              <a:t>/</a:t>
            </a:r>
            <a:r>
              <a:rPr kumimoji="0" lang="en-US" altLang="zh-CN" sz="1400" b="0" u="sng" dirty="0" err="1">
                <a:solidFill>
                  <a:srgbClr val="0000FF"/>
                </a:solidFill>
                <a:latin typeface="Calibri" charset="0"/>
              </a:rPr>
              <a:t>HongjianFang</a:t>
            </a:r>
            <a:r>
              <a:rPr kumimoji="0" lang="en-US" altLang="zh-CN" sz="1400" b="0" u="sng" dirty="0">
                <a:solidFill>
                  <a:srgbClr val="0000FF"/>
                </a:solidFill>
                <a:latin typeface="Calibri" charset="0"/>
              </a:rPr>
              <a:t>/</a:t>
            </a:r>
            <a:r>
              <a:rPr kumimoji="0" lang="en-US" altLang="zh-CN" sz="1400" b="0" u="sng" dirty="0" err="1">
                <a:solidFill>
                  <a:srgbClr val="0000FF"/>
                </a:solidFill>
                <a:latin typeface="Calibri" charset="0"/>
              </a:rPr>
              <a:t>DSurfTomo</a:t>
            </a:r>
            <a:endParaRPr kumimoji="0" lang="en-US" altLang="zh-CN" sz="1400" b="0" u="sng" dirty="0">
              <a:solidFill>
                <a:srgbClr val="0000FF"/>
              </a:solidFill>
              <a:latin typeface="Calibri" charset="0"/>
            </a:endParaRPr>
          </a:p>
          <a:p>
            <a:pPr eaLnBrk="1" hangingPunct="1">
              <a:spcBef>
                <a:spcPct val="0"/>
              </a:spcBef>
              <a:spcAft>
                <a:spcPct val="0"/>
              </a:spcAft>
              <a:buClrTx/>
              <a:buFontTx/>
              <a:buNone/>
              <a:defRPr/>
            </a:pPr>
            <a:endParaRPr kumimoji="0" lang="en-US" altLang="zh-CN" sz="1400" b="0" u="sng" dirty="0">
              <a:solidFill>
                <a:srgbClr val="0000FF"/>
              </a:solidFill>
              <a:latin typeface="Calibri" charset="0"/>
            </a:endParaRPr>
          </a:p>
          <a:p>
            <a:pPr eaLnBrk="1" hangingPunct="1">
              <a:spcBef>
                <a:spcPct val="0"/>
              </a:spcBef>
              <a:spcAft>
                <a:spcPct val="0"/>
              </a:spcAft>
              <a:buClrTx/>
              <a:buFontTx/>
              <a:buNone/>
              <a:defRPr/>
            </a:pPr>
            <a:r>
              <a:rPr kumimoji="0" lang="en-US" altLang="zh-CN" sz="1400" dirty="0" err="1">
                <a:solidFill>
                  <a:srgbClr val="FF0000"/>
                </a:solidFill>
                <a:latin typeface="Calibri" charset="0"/>
              </a:rPr>
              <a:t>DAzimSurfTomo</a:t>
            </a:r>
            <a:r>
              <a:rPr kumimoji="0" lang="zh-CN" altLang="en-US" sz="1400" dirty="0">
                <a:solidFill>
                  <a:srgbClr val="FF0000"/>
                </a:solidFill>
                <a:latin typeface="Calibri" charset="0"/>
              </a:rPr>
              <a:t>（刘传铭）</a:t>
            </a:r>
            <a:r>
              <a:rPr kumimoji="0" lang="en-US" altLang="zh-CN" sz="1400" dirty="0">
                <a:solidFill>
                  <a:srgbClr val="FF0000"/>
                </a:solidFill>
                <a:latin typeface="Calibri" charset="0"/>
              </a:rPr>
              <a:t>: </a:t>
            </a:r>
          </a:p>
          <a:p>
            <a:pPr eaLnBrk="1" hangingPunct="1">
              <a:spcBef>
                <a:spcPct val="0"/>
              </a:spcBef>
              <a:spcAft>
                <a:spcPct val="0"/>
              </a:spcAft>
              <a:buClrTx/>
              <a:buFontTx/>
              <a:buNone/>
              <a:defRPr/>
            </a:pPr>
            <a:r>
              <a:rPr kumimoji="0" lang="en-US" altLang="en-US" sz="1400" b="0" u="sng" dirty="0">
                <a:solidFill>
                  <a:srgbClr val="0033CC"/>
                </a:solidFill>
                <a:latin typeface="Calibri" charset="0"/>
              </a:rPr>
              <a:t>https://</a:t>
            </a:r>
            <a:r>
              <a:rPr kumimoji="0" lang="en-US" altLang="en-US" sz="1400" b="0" u="sng" dirty="0" err="1">
                <a:solidFill>
                  <a:srgbClr val="0033CC"/>
                </a:solidFill>
                <a:latin typeface="Calibri" charset="0"/>
              </a:rPr>
              <a:t>github.com</a:t>
            </a:r>
            <a:r>
              <a:rPr kumimoji="0" lang="en-US" altLang="en-US" sz="1400" b="0" u="sng" dirty="0">
                <a:solidFill>
                  <a:srgbClr val="0033CC"/>
                </a:solidFill>
                <a:latin typeface="Calibri" charset="0"/>
              </a:rPr>
              <a:t>/</a:t>
            </a:r>
            <a:r>
              <a:rPr kumimoji="0" lang="en-US" altLang="en-US" sz="1400" b="0" u="sng" dirty="0" err="1">
                <a:solidFill>
                  <a:srgbClr val="0033CC"/>
                </a:solidFill>
                <a:latin typeface="Calibri" charset="0"/>
              </a:rPr>
              <a:t>Chuanming</a:t>
            </a:r>
            <a:r>
              <a:rPr kumimoji="0" lang="en-US" altLang="en-US" sz="1400" b="0" u="sng" dirty="0">
                <a:solidFill>
                  <a:srgbClr val="0033CC"/>
                </a:solidFill>
                <a:latin typeface="Calibri" charset="0"/>
              </a:rPr>
              <a:t>-Liu/</a:t>
            </a:r>
            <a:r>
              <a:rPr kumimoji="0" lang="en-US" altLang="en-US" sz="1400" b="0" u="sng" dirty="0" err="1">
                <a:solidFill>
                  <a:srgbClr val="0033CC"/>
                </a:solidFill>
                <a:latin typeface="Calibri" charset="0"/>
              </a:rPr>
              <a:t>DAzimSurfTomo</a:t>
            </a:r>
            <a:endParaRPr kumimoji="0" lang="en-US" altLang="en-US" sz="1400" b="0" u="sng" dirty="0">
              <a:solidFill>
                <a:srgbClr val="0033CC"/>
              </a:solidFill>
              <a:latin typeface="Calibri" charset="0"/>
            </a:endParaRPr>
          </a:p>
          <a:p>
            <a:pPr>
              <a:spcBef>
                <a:spcPct val="0"/>
              </a:spcBef>
              <a:spcAft>
                <a:spcPct val="0"/>
              </a:spcAft>
              <a:buClrTx/>
              <a:buNone/>
              <a:defRPr/>
            </a:pPr>
            <a:r>
              <a:rPr kumimoji="0" lang="en-US" altLang="en-US" sz="1400" u="sng" dirty="0">
                <a:solidFill>
                  <a:srgbClr val="0033CC"/>
                </a:solidFill>
                <a:latin typeface="Calibri" charset="0"/>
              </a:rPr>
              <a:t>https://</a:t>
            </a:r>
            <a:r>
              <a:rPr kumimoji="0" lang="en-US" altLang="en-US" sz="1400" u="sng" dirty="0" err="1">
                <a:solidFill>
                  <a:srgbClr val="0033CC"/>
                </a:solidFill>
                <a:latin typeface="Calibri" charset="0"/>
              </a:rPr>
              <a:t>www.koushare.com</a:t>
            </a:r>
            <a:r>
              <a:rPr kumimoji="0" lang="en-US" altLang="en-US" sz="1400" u="sng" dirty="0">
                <a:solidFill>
                  <a:srgbClr val="0033CC"/>
                </a:solidFill>
                <a:latin typeface="Calibri" charset="0"/>
              </a:rPr>
              <a:t>/video/</a:t>
            </a:r>
            <a:r>
              <a:rPr kumimoji="0" lang="en-US" altLang="en-US" sz="1400" u="sng" dirty="0" err="1">
                <a:solidFill>
                  <a:srgbClr val="0033CC"/>
                </a:solidFill>
                <a:latin typeface="Calibri" charset="0"/>
              </a:rPr>
              <a:t>videodetail</a:t>
            </a:r>
            <a:r>
              <a:rPr kumimoji="0" lang="en-US" altLang="en-US" sz="1400" u="sng" dirty="0">
                <a:solidFill>
                  <a:srgbClr val="0033CC"/>
                </a:solidFill>
                <a:latin typeface="Calibri" charset="0"/>
              </a:rPr>
              <a:t>/6310</a:t>
            </a:r>
          </a:p>
          <a:p>
            <a:pPr>
              <a:spcBef>
                <a:spcPct val="0"/>
              </a:spcBef>
              <a:spcAft>
                <a:spcPct val="0"/>
              </a:spcAft>
              <a:buClrTx/>
              <a:buNone/>
              <a:defRPr/>
            </a:pPr>
            <a:endParaRPr kumimoji="0" lang="en-US" altLang="en-US" sz="1400" b="0" u="sng" dirty="0">
              <a:solidFill>
                <a:srgbClr val="0033CC"/>
              </a:solidFill>
              <a:latin typeface="Calibri" charset="0"/>
            </a:endParaRPr>
          </a:p>
          <a:p>
            <a:pPr eaLnBrk="1" hangingPunct="1">
              <a:spcBef>
                <a:spcPct val="0"/>
              </a:spcBef>
              <a:spcAft>
                <a:spcPct val="0"/>
              </a:spcAft>
              <a:buClrTx/>
              <a:buFontTx/>
              <a:buNone/>
              <a:defRPr/>
            </a:pPr>
            <a:r>
              <a:rPr kumimoji="0" lang="en-US" altLang="zh-CN" sz="1400" dirty="0" err="1">
                <a:solidFill>
                  <a:srgbClr val="FF0000"/>
                </a:solidFill>
                <a:latin typeface="Calibri" charset="0"/>
              </a:rPr>
              <a:t>DRadiSurfTomo</a:t>
            </a:r>
            <a:r>
              <a:rPr kumimoji="0" lang="zh-CN" altLang="en-US" sz="1400" dirty="0">
                <a:solidFill>
                  <a:srgbClr val="FF0000"/>
                </a:solidFill>
                <a:latin typeface="Calibri" charset="0"/>
              </a:rPr>
              <a:t>（胡少乾）：</a:t>
            </a:r>
            <a:endParaRPr kumimoji="0" lang="en-US" altLang="zh-CN" sz="1400" dirty="0">
              <a:solidFill>
                <a:srgbClr val="FF0000"/>
              </a:solidFill>
              <a:latin typeface="Calibri" charset="0"/>
            </a:endParaRPr>
          </a:p>
          <a:p>
            <a:pPr>
              <a:spcBef>
                <a:spcPct val="0"/>
              </a:spcBef>
              <a:spcAft>
                <a:spcPct val="0"/>
              </a:spcAft>
              <a:buClrTx/>
              <a:buNone/>
              <a:defRPr/>
            </a:pPr>
            <a:r>
              <a:rPr kumimoji="0" lang="en-US" sz="1400" u="sng" dirty="0">
                <a:solidFill>
                  <a:srgbClr val="0033CC"/>
                </a:solidFill>
                <a:latin typeface="Calibri" charset="0"/>
                <a:hlinkClick r:id="rId5">
                  <a:extLst>
                    <a:ext uri="{A12FA001-AC4F-418D-AE19-62706E023703}">
                      <ahyp:hlinkClr xmlns:ahyp="http://schemas.microsoft.com/office/drawing/2018/hyperlinkcolor" val="tx"/>
                    </a:ext>
                  </a:extLst>
                </a:hlinkClick>
              </a:rPr>
              <a:t>https://github.com/ShaoqianHu/DRadiSurfTomo</a:t>
            </a:r>
            <a:endParaRPr kumimoji="0" lang="en-US" sz="1400" u="sng" dirty="0">
              <a:solidFill>
                <a:srgbClr val="0033CC"/>
              </a:solidFill>
              <a:latin typeface="Calibri" charset="0"/>
            </a:endParaRPr>
          </a:p>
          <a:p>
            <a:pPr>
              <a:spcBef>
                <a:spcPct val="0"/>
              </a:spcBef>
              <a:spcAft>
                <a:spcPct val="0"/>
              </a:spcAft>
              <a:buClrTx/>
              <a:buNone/>
              <a:defRPr/>
            </a:pPr>
            <a:r>
              <a:rPr kumimoji="0" lang="en-US" altLang="zh-CN" sz="1400" u="sng" dirty="0">
                <a:solidFill>
                  <a:srgbClr val="0033CC"/>
                </a:solidFill>
                <a:latin typeface="Calibri" charset="0"/>
              </a:rPr>
              <a:t>https://</a:t>
            </a:r>
            <a:r>
              <a:rPr kumimoji="0" lang="en-US" altLang="zh-CN" sz="1400" u="sng" dirty="0" err="1">
                <a:solidFill>
                  <a:srgbClr val="0033CC"/>
                </a:solidFill>
                <a:latin typeface="Calibri" charset="0"/>
              </a:rPr>
              <a:t>www.koushare.com</a:t>
            </a:r>
            <a:r>
              <a:rPr kumimoji="0" lang="en-US" altLang="zh-CN" sz="1400" u="sng" dirty="0">
                <a:solidFill>
                  <a:srgbClr val="0033CC"/>
                </a:solidFill>
                <a:latin typeface="Calibri" charset="0"/>
              </a:rPr>
              <a:t>/video/</a:t>
            </a:r>
            <a:r>
              <a:rPr kumimoji="0" lang="en-US" altLang="zh-CN" sz="1400" u="sng" dirty="0" err="1">
                <a:solidFill>
                  <a:srgbClr val="0033CC"/>
                </a:solidFill>
                <a:latin typeface="Calibri" charset="0"/>
              </a:rPr>
              <a:t>videodetail</a:t>
            </a:r>
            <a:r>
              <a:rPr kumimoji="0" lang="en-US" altLang="zh-CN" sz="1400" u="sng" dirty="0">
                <a:solidFill>
                  <a:srgbClr val="0033CC"/>
                </a:solidFill>
                <a:latin typeface="Calibri" charset="0"/>
              </a:rPr>
              <a:t>/14733</a:t>
            </a:r>
          </a:p>
        </p:txBody>
      </p:sp>
      <p:sp>
        <p:nvSpPr>
          <p:cNvPr id="15" name="文本框 14">
            <a:extLst>
              <a:ext uri="{FF2B5EF4-FFF2-40B4-BE49-F238E27FC236}">
                <a16:creationId xmlns:a16="http://schemas.microsoft.com/office/drawing/2014/main" id="{64039418-DAA9-4566-89D8-74D300D6FFAD}"/>
              </a:ext>
            </a:extLst>
          </p:cNvPr>
          <p:cNvSpPr txBox="1"/>
          <p:nvPr/>
        </p:nvSpPr>
        <p:spPr>
          <a:xfrm>
            <a:off x="4800600" y="1835738"/>
            <a:ext cx="1371600" cy="338554"/>
          </a:xfrm>
          <a:prstGeom prst="rect">
            <a:avLst/>
          </a:prstGeom>
          <a:noFill/>
        </p:spPr>
        <p:txBody>
          <a:bodyPr wrap="square" rtlCol="0">
            <a:spAutoFit/>
          </a:bodyPr>
          <a:lstStyle/>
          <a:p>
            <a:r>
              <a:rPr lang="zh-CN" altLang="en-US" sz="1600" b="1">
                <a:solidFill>
                  <a:srgbClr val="E10800"/>
                </a:solidFill>
              </a:rPr>
              <a:t>程序：</a:t>
            </a:r>
          </a:p>
        </p:txBody>
      </p:sp>
      <p:pic>
        <p:nvPicPr>
          <p:cNvPr id="16" name="Picture 7">
            <a:extLst>
              <a:ext uri="{FF2B5EF4-FFF2-40B4-BE49-F238E27FC236}">
                <a16:creationId xmlns:a16="http://schemas.microsoft.com/office/drawing/2014/main" id="{7ECF30E9-5DC1-4DCD-B0E5-A5E3F7732E68}"/>
              </a:ext>
            </a:extLst>
          </p:cNvPr>
          <p:cNvPicPr>
            <a:picLocks noChangeAspect="1"/>
          </p:cNvPicPr>
          <p:nvPr/>
        </p:nvPicPr>
        <p:blipFill>
          <a:blip r:embed="rId6"/>
          <a:stretch>
            <a:fillRect/>
          </a:stretch>
        </p:blipFill>
        <p:spPr>
          <a:xfrm>
            <a:off x="42705" y="2142085"/>
            <a:ext cx="4818910" cy="2490069"/>
          </a:xfrm>
          <a:prstGeom prst="rect">
            <a:avLst/>
          </a:prstGeom>
        </p:spPr>
      </p:pic>
      <p:sp>
        <p:nvSpPr>
          <p:cNvPr id="11" name="文本框 10">
            <a:extLst>
              <a:ext uri="{FF2B5EF4-FFF2-40B4-BE49-F238E27FC236}">
                <a16:creationId xmlns:a16="http://schemas.microsoft.com/office/drawing/2014/main" id="{C31B916B-4A9E-4D5F-887C-769F9DFA5957}"/>
              </a:ext>
            </a:extLst>
          </p:cNvPr>
          <p:cNvSpPr txBox="1"/>
          <p:nvPr/>
        </p:nvSpPr>
        <p:spPr>
          <a:xfrm>
            <a:off x="381000" y="1277897"/>
            <a:ext cx="4038600" cy="369332"/>
          </a:xfrm>
          <a:prstGeom prst="rect">
            <a:avLst/>
          </a:prstGeom>
          <a:noFill/>
        </p:spPr>
        <p:txBody>
          <a:bodyPr wrap="square" rtlCol="0">
            <a:spAutoFit/>
          </a:bodyPr>
          <a:lstStyle/>
          <a:p>
            <a:r>
              <a:rPr lang="zh-CN" altLang="en-US" b="1">
                <a:solidFill>
                  <a:srgbClr val="E10800"/>
                </a:solidFill>
              </a:rPr>
              <a:t>基于频散走时，直接反演</a:t>
            </a:r>
            <a:r>
              <a:rPr lang="en-US" altLang="zh-CN" b="1">
                <a:solidFill>
                  <a:srgbClr val="E10800"/>
                </a:solidFill>
              </a:rPr>
              <a:t>3D</a:t>
            </a:r>
            <a:r>
              <a:rPr lang="zh-CN" altLang="en-US" b="1">
                <a:solidFill>
                  <a:srgbClr val="E10800"/>
                </a:solidFill>
              </a:rPr>
              <a:t>介质属性</a:t>
            </a:r>
          </a:p>
        </p:txBody>
      </p:sp>
    </p:spTree>
    <p:extLst>
      <p:ext uri="{BB962C8B-B14F-4D97-AF65-F5344CB8AC3E}">
        <p14:creationId xmlns:p14="http://schemas.microsoft.com/office/powerpoint/2010/main" val="1501468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16</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en-US" altLang="zh-CN">
                <a:solidFill>
                  <a:srgbClr val="00797C"/>
                </a:solidFill>
              </a:rPr>
              <a:t>Introduction</a:t>
            </a:r>
          </a:p>
        </p:txBody>
      </p:sp>
      <p:pic>
        <p:nvPicPr>
          <p:cNvPr id="3" name="图片 2">
            <a:extLst>
              <a:ext uri="{FF2B5EF4-FFF2-40B4-BE49-F238E27FC236}">
                <a16:creationId xmlns:a16="http://schemas.microsoft.com/office/drawing/2014/main" id="{978DCF24-DC73-41C6-B991-56BE271DC4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878812"/>
            <a:ext cx="3222107" cy="3762818"/>
          </a:xfrm>
          <a:prstGeom prst="rect">
            <a:avLst/>
          </a:prstGeom>
        </p:spPr>
      </p:pic>
      <p:pic>
        <p:nvPicPr>
          <p:cNvPr id="8" name="图片 7">
            <a:extLst>
              <a:ext uri="{FF2B5EF4-FFF2-40B4-BE49-F238E27FC236}">
                <a16:creationId xmlns:a16="http://schemas.microsoft.com/office/drawing/2014/main" id="{90B1C830-DC34-4896-8A87-5ECB440DC2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878812"/>
            <a:ext cx="3420712" cy="4131338"/>
          </a:xfrm>
          <a:prstGeom prst="rect">
            <a:avLst/>
          </a:prstGeom>
        </p:spPr>
      </p:pic>
      <p:sp>
        <p:nvSpPr>
          <p:cNvPr id="38" name="矩形 13">
            <a:extLst>
              <a:ext uri="{FF2B5EF4-FFF2-40B4-BE49-F238E27FC236}">
                <a16:creationId xmlns:a16="http://schemas.microsoft.com/office/drawing/2014/main" id="{A7F4F194-71E2-492B-8BEB-F9CD93E12C6D}"/>
              </a:ext>
            </a:extLst>
          </p:cNvPr>
          <p:cNvSpPr>
            <a:spLocks noChangeArrowheads="1"/>
          </p:cNvSpPr>
          <p:nvPr/>
        </p:nvSpPr>
        <p:spPr bwMode="auto">
          <a:xfrm>
            <a:off x="6172200" y="3105150"/>
            <a:ext cx="2362200"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lang="zh-CN" altLang="en-US" sz="1400">
                <a:solidFill>
                  <a:srgbClr val="000000"/>
                </a:solidFill>
                <a:latin typeface="微软雅黑" charset="0"/>
                <a:ea typeface="微软雅黑" charset="0"/>
                <a:cs typeface="微软雅黑" charset="0"/>
              </a:rPr>
              <a:t>不同频率面波的路径不同：</a:t>
            </a:r>
            <a:r>
              <a:rPr lang="zh-CN" altLang="en-US" sz="1400">
                <a:solidFill>
                  <a:srgbClr val="0000FF"/>
                </a:solidFill>
                <a:latin typeface="微软雅黑" charset="0"/>
                <a:ea typeface="微软雅黑" charset="0"/>
                <a:cs typeface="微软雅黑" charset="0"/>
              </a:rPr>
              <a:t>面波路径射线追踪</a:t>
            </a:r>
            <a:endParaRPr lang="en-US" altLang="zh-CN" sz="1400">
              <a:solidFill>
                <a:srgbClr val="0000FF"/>
              </a:solidFill>
              <a:latin typeface="微软雅黑" charset="0"/>
              <a:ea typeface="微软雅黑" charset="0"/>
              <a:cs typeface="微软雅黑" charset="0"/>
            </a:endParaRPr>
          </a:p>
          <a:p>
            <a:pPr algn="ctr" defTabSz="914400" fontAlgn="base">
              <a:spcBef>
                <a:spcPct val="0"/>
              </a:spcBef>
              <a:spcAft>
                <a:spcPct val="0"/>
              </a:spcAft>
            </a:pPr>
            <a:r>
              <a:rPr lang="zh-CN" altLang="en-US" sz="1400">
                <a:solidFill>
                  <a:srgbClr val="000000"/>
                </a:solidFill>
                <a:latin typeface="微软雅黑" charset="0"/>
                <a:ea typeface="微软雅黑" charset="0"/>
                <a:cs typeface="微软雅黑" charset="0"/>
              </a:rPr>
              <a:t>（</a:t>
            </a:r>
            <a:r>
              <a:rPr lang="en-US" altLang="zh-CN" sz="1400">
                <a:solidFill>
                  <a:srgbClr val="000000"/>
                </a:solidFill>
                <a:latin typeface="微软雅黑" charset="0"/>
                <a:ea typeface="微软雅黑" charset="0"/>
                <a:cs typeface="微软雅黑" charset="0"/>
              </a:rPr>
              <a:t>fast marching method</a:t>
            </a:r>
            <a:r>
              <a:rPr lang="zh-CN" altLang="en-US" sz="1400">
                <a:solidFill>
                  <a:srgbClr val="000000"/>
                </a:solidFill>
                <a:latin typeface="微软雅黑" charset="0"/>
                <a:ea typeface="微软雅黑" charset="0"/>
                <a:cs typeface="微软雅黑" charset="0"/>
              </a:rPr>
              <a:t>）</a:t>
            </a:r>
            <a:r>
              <a:rPr lang="en-US" altLang="zh-CN" sz="1400">
                <a:solidFill>
                  <a:srgbClr val="000000"/>
                </a:solidFill>
                <a:latin typeface="微软雅黑" charset="0"/>
                <a:ea typeface="微软雅黑" charset="0"/>
                <a:cs typeface="微软雅黑" charset="0"/>
              </a:rPr>
              <a:t> (Rawlinson, 2004)</a:t>
            </a:r>
            <a:endParaRPr lang="zh-CN" altLang="en-US" sz="1400">
              <a:solidFill>
                <a:srgbClr val="000000"/>
              </a:solidFill>
              <a:latin typeface="微软雅黑" charset="0"/>
              <a:ea typeface="微软雅黑" charset="0"/>
              <a:cs typeface="微软雅黑" charset="0"/>
            </a:endParaRPr>
          </a:p>
        </p:txBody>
      </p:sp>
      <p:sp>
        <p:nvSpPr>
          <p:cNvPr id="9" name="矩形: 圆角 8">
            <a:extLst>
              <a:ext uri="{FF2B5EF4-FFF2-40B4-BE49-F238E27FC236}">
                <a16:creationId xmlns:a16="http://schemas.microsoft.com/office/drawing/2014/main" id="{DA61546A-B630-4DD7-8385-69B65421AB14}"/>
              </a:ext>
            </a:extLst>
          </p:cNvPr>
          <p:cNvSpPr/>
          <p:nvPr/>
        </p:nvSpPr>
        <p:spPr>
          <a:xfrm>
            <a:off x="914400" y="3105150"/>
            <a:ext cx="3124200" cy="1662113"/>
          </a:xfrm>
          <a:prstGeom prst="roundRect">
            <a:avLst/>
          </a:prstGeom>
          <a:noFill/>
          <a:ln>
            <a:solidFill>
              <a:srgbClr val="E108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a:extLst>
              <a:ext uri="{FF2B5EF4-FFF2-40B4-BE49-F238E27FC236}">
                <a16:creationId xmlns:a16="http://schemas.microsoft.com/office/drawing/2014/main" id="{B75E38BF-A2E1-48F6-A7CF-0EE8B29CEFE0}"/>
              </a:ext>
            </a:extLst>
          </p:cNvPr>
          <p:cNvSpPr txBox="1"/>
          <p:nvPr/>
        </p:nvSpPr>
        <p:spPr>
          <a:xfrm>
            <a:off x="4070431" y="3613725"/>
            <a:ext cx="1295400" cy="369332"/>
          </a:xfrm>
          <a:prstGeom prst="rect">
            <a:avLst/>
          </a:prstGeom>
          <a:noFill/>
        </p:spPr>
        <p:txBody>
          <a:bodyPr wrap="square" rtlCol="0">
            <a:spAutoFit/>
          </a:bodyPr>
          <a:lstStyle/>
          <a:p>
            <a:r>
              <a:rPr lang="zh-CN" altLang="en-US" b="1">
                <a:solidFill>
                  <a:srgbClr val="E10800"/>
                </a:solidFill>
              </a:rPr>
              <a:t>合成一步</a:t>
            </a:r>
          </a:p>
        </p:txBody>
      </p:sp>
      <p:sp>
        <p:nvSpPr>
          <p:cNvPr id="52" name="文本框 51">
            <a:extLst>
              <a:ext uri="{FF2B5EF4-FFF2-40B4-BE49-F238E27FC236}">
                <a16:creationId xmlns:a16="http://schemas.microsoft.com/office/drawing/2014/main" id="{4B4EDE46-D4BC-4B89-B936-80094E1A95D7}"/>
              </a:ext>
            </a:extLst>
          </p:cNvPr>
          <p:cNvSpPr txBox="1"/>
          <p:nvPr/>
        </p:nvSpPr>
        <p:spPr>
          <a:xfrm>
            <a:off x="4232750" y="3341581"/>
            <a:ext cx="763351" cy="369332"/>
          </a:xfrm>
          <a:prstGeom prst="rect">
            <a:avLst/>
          </a:prstGeom>
          <a:noFill/>
        </p:spPr>
        <p:txBody>
          <a:bodyPr wrap="none" rtlCol="0">
            <a:spAutoFit/>
          </a:bodyPr>
          <a:lstStyle/>
          <a:p>
            <a:r>
              <a:rPr lang="zh-CN" altLang="en-US" b="1">
                <a:solidFill>
                  <a:srgbClr val="E10800"/>
                </a:solidFill>
              </a:rPr>
              <a:t>（</a:t>
            </a:r>
            <a:r>
              <a:rPr lang="en-US" altLang="zh-CN" b="1">
                <a:solidFill>
                  <a:srgbClr val="E10800"/>
                </a:solidFill>
              </a:rPr>
              <a:t>1</a:t>
            </a:r>
            <a:r>
              <a:rPr lang="zh-CN" altLang="en-US" b="1">
                <a:solidFill>
                  <a:srgbClr val="E10800"/>
                </a:solidFill>
              </a:rPr>
              <a:t>）</a:t>
            </a:r>
          </a:p>
        </p:txBody>
      </p:sp>
      <p:sp>
        <p:nvSpPr>
          <p:cNvPr id="53" name="文本框 52">
            <a:extLst>
              <a:ext uri="{FF2B5EF4-FFF2-40B4-BE49-F238E27FC236}">
                <a16:creationId xmlns:a16="http://schemas.microsoft.com/office/drawing/2014/main" id="{9096C6B1-FE65-4899-A12D-0B7A157E1986}"/>
              </a:ext>
            </a:extLst>
          </p:cNvPr>
          <p:cNvSpPr txBox="1"/>
          <p:nvPr/>
        </p:nvSpPr>
        <p:spPr>
          <a:xfrm>
            <a:off x="6859161" y="2876550"/>
            <a:ext cx="763351" cy="369332"/>
          </a:xfrm>
          <a:prstGeom prst="rect">
            <a:avLst/>
          </a:prstGeom>
          <a:noFill/>
        </p:spPr>
        <p:txBody>
          <a:bodyPr wrap="none" rtlCol="0">
            <a:spAutoFit/>
          </a:bodyPr>
          <a:lstStyle/>
          <a:p>
            <a:r>
              <a:rPr lang="zh-CN" altLang="en-US" b="1">
                <a:solidFill>
                  <a:srgbClr val="E10800"/>
                </a:solidFill>
              </a:rPr>
              <a:t>（</a:t>
            </a:r>
            <a:r>
              <a:rPr lang="en-US" altLang="zh-CN" b="1">
                <a:solidFill>
                  <a:srgbClr val="E10800"/>
                </a:solidFill>
              </a:rPr>
              <a:t>2</a:t>
            </a:r>
            <a:r>
              <a:rPr lang="zh-CN" altLang="en-US" b="1">
                <a:solidFill>
                  <a:srgbClr val="E10800"/>
                </a:solidFill>
              </a:rPr>
              <a:t>）</a:t>
            </a:r>
          </a:p>
        </p:txBody>
      </p:sp>
    </p:spTree>
    <p:extLst>
      <p:ext uri="{BB962C8B-B14F-4D97-AF65-F5344CB8AC3E}">
        <p14:creationId xmlns:p14="http://schemas.microsoft.com/office/powerpoint/2010/main" val="1765057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17</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基本原理</a:t>
            </a:r>
            <a:endParaRPr lang="en-US" altLang="zh-CN">
              <a:solidFill>
                <a:srgbClr val="00797C"/>
              </a:solidFill>
            </a:endParaRPr>
          </a:p>
        </p:txBody>
      </p:sp>
      <p:pic>
        <p:nvPicPr>
          <p:cNvPr id="29" name="图片 7">
            <a:extLst>
              <a:ext uri="{FF2B5EF4-FFF2-40B4-BE49-F238E27FC236}">
                <a16:creationId xmlns:a16="http://schemas.microsoft.com/office/drawing/2014/main" id="{0493077B-9D79-4867-91AA-3EE00F627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3240" y="1318179"/>
            <a:ext cx="3753520" cy="799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pic>
      <p:pic>
        <p:nvPicPr>
          <p:cNvPr id="30" name="图片 8">
            <a:extLst>
              <a:ext uri="{FF2B5EF4-FFF2-40B4-BE49-F238E27FC236}">
                <a16:creationId xmlns:a16="http://schemas.microsoft.com/office/drawing/2014/main" id="{581A7D4A-F33C-4BF7-93DC-9D8F46738B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28970" y="2142002"/>
            <a:ext cx="2654441" cy="693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pic>
      <p:sp>
        <p:nvSpPr>
          <p:cNvPr id="31" name="矩形 1">
            <a:extLst>
              <a:ext uri="{FF2B5EF4-FFF2-40B4-BE49-F238E27FC236}">
                <a16:creationId xmlns:a16="http://schemas.microsoft.com/office/drawing/2014/main" id="{87F0303E-46F0-4883-A127-DE46B2D07CE8}"/>
              </a:ext>
            </a:extLst>
          </p:cNvPr>
          <p:cNvSpPr>
            <a:spLocks noChangeArrowheads="1"/>
          </p:cNvSpPr>
          <p:nvPr/>
        </p:nvSpPr>
        <p:spPr bwMode="auto">
          <a:xfrm>
            <a:off x="5067245" y="1031450"/>
            <a:ext cx="223743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kumimoji="1" lang="en-US" altLang="zh-CN" sz="1200" b="1">
                <a:solidFill>
                  <a:srgbClr val="0000FF"/>
                </a:solidFill>
                <a:latin typeface="Arial" charset="0"/>
                <a:ea typeface="宋体" charset="0"/>
                <a:cs typeface="Arial" charset="0"/>
              </a:rPr>
              <a:t>Slowness along path</a:t>
            </a:r>
            <a:endParaRPr lang="zh-CN" altLang="en-US" sz="1200" b="1">
              <a:solidFill>
                <a:srgbClr val="0000FF"/>
              </a:solidFill>
              <a:latin typeface="Times New Roman" charset="0"/>
              <a:ea typeface="宋体" charset="0"/>
              <a:cs typeface="Times New Roman" charset="0"/>
            </a:endParaRPr>
          </a:p>
        </p:txBody>
      </p:sp>
      <p:cxnSp>
        <p:nvCxnSpPr>
          <p:cNvPr id="32" name="直线箭头连接符 4">
            <a:extLst>
              <a:ext uri="{FF2B5EF4-FFF2-40B4-BE49-F238E27FC236}">
                <a16:creationId xmlns:a16="http://schemas.microsoft.com/office/drawing/2014/main" id="{05E4965B-65C2-4C16-856E-1466EAED13E1}"/>
              </a:ext>
            </a:extLst>
          </p:cNvPr>
          <p:cNvCxnSpPr>
            <a:cxnSpLocks noChangeShapeType="1"/>
          </p:cNvCxnSpPr>
          <p:nvPr/>
        </p:nvCxnSpPr>
        <p:spPr bwMode="auto">
          <a:xfrm flipV="1">
            <a:off x="4583570" y="1193398"/>
            <a:ext cx="782637" cy="284163"/>
          </a:xfrm>
          <a:prstGeom prst="straightConnector1">
            <a:avLst/>
          </a:prstGeom>
          <a:noFill/>
          <a:ln w="28575">
            <a:solidFill>
              <a:srgbClr val="0000FF"/>
            </a:solidFill>
            <a:round/>
            <a:headEnd/>
            <a:tailEnd type="arrow" w="med" len="med"/>
          </a:ln>
          <a:extLst>
            <a:ext uri="{909E8E84-426E-40dd-AFC4-6F175D3DCCD1}">
              <a14:hiddenFill xmlns="" xmlns:a14="http://schemas.microsoft.com/office/drawing/2010/main">
                <a:noFill/>
              </a14:hiddenFill>
            </a:ext>
          </a:extLst>
        </p:spPr>
      </p:cxnSp>
      <p:sp>
        <p:nvSpPr>
          <p:cNvPr id="33" name="矩形 16">
            <a:extLst>
              <a:ext uri="{FF2B5EF4-FFF2-40B4-BE49-F238E27FC236}">
                <a16:creationId xmlns:a16="http://schemas.microsoft.com/office/drawing/2014/main" id="{CA90406A-1268-4A09-BC9A-21384C4F747D}"/>
              </a:ext>
            </a:extLst>
          </p:cNvPr>
          <p:cNvSpPr>
            <a:spLocks noChangeArrowheads="1"/>
          </p:cNvSpPr>
          <p:nvPr/>
        </p:nvSpPr>
        <p:spPr bwMode="auto">
          <a:xfrm>
            <a:off x="4951676" y="2472402"/>
            <a:ext cx="193900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defTabSz="914400" fontAlgn="base">
              <a:spcBef>
                <a:spcPct val="0"/>
              </a:spcBef>
              <a:spcAft>
                <a:spcPct val="0"/>
              </a:spcAft>
            </a:pPr>
            <a:r>
              <a:rPr kumimoji="1" lang="en-US" altLang="zh-CN" sz="1200" b="1">
                <a:solidFill>
                  <a:srgbClr val="0000FF"/>
                </a:solidFill>
                <a:latin typeface="Arial" charset="0"/>
                <a:ea typeface="宋体" charset="0"/>
                <a:cs typeface="Arial" charset="0"/>
              </a:rPr>
              <a:t>Slowness at grids</a:t>
            </a:r>
            <a:endParaRPr lang="zh-CN" altLang="en-US" sz="1200" b="1">
              <a:solidFill>
                <a:srgbClr val="0000FF"/>
              </a:solidFill>
              <a:latin typeface="Times New Roman" charset="0"/>
              <a:ea typeface="宋体" charset="0"/>
              <a:cs typeface="Times New Roman" charset="0"/>
            </a:endParaRPr>
          </a:p>
        </p:txBody>
      </p:sp>
      <p:cxnSp>
        <p:nvCxnSpPr>
          <p:cNvPr id="34" name="直线箭头连接符 17">
            <a:extLst>
              <a:ext uri="{FF2B5EF4-FFF2-40B4-BE49-F238E27FC236}">
                <a16:creationId xmlns:a16="http://schemas.microsoft.com/office/drawing/2014/main" id="{F426492F-189F-459C-A591-50B3CA8E1617}"/>
              </a:ext>
            </a:extLst>
          </p:cNvPr>
          <p:cNvCxnSpPr>
            <a:cxnSpLocks noChangeShapeType="1"/>
          </p:cNvCxnSpPr>
          <p:nvPr/>
        </p:nvCxnSpPr>
        <p:spPr bwMode="auto">
          <a:xfrm>
            <a:off x="4236242" y="2395669"/>
            <a:ext cx="942998" cy="153467"/>
          </a:xfrm>
          <a:prstGeom prst="straightConnector1">
            <a:avLst/>
          </a:prstGeom>
          <a:noFill/>
          <a:ln w="28575">
            <a:solidFill>
              <a:srgbClr val="0000FF"/>
            </a:solidFill>
            <a:round/>
            <a:headEnd/>
            <a:tailEnd type="arrow" w="med" len="med"/>
          </a:ln>
          <a:extLst>
            <a:ext uri="{909E8E84-426E-40dd-AFC4-6F175D3DCCD1}">
              <a14:hiddenFill xmlns="" xmlns:a14="http://schemas.microsoft.com/office/drawing/2010/main">
                <a:noFill/>
              </a14:hiddenFill>
            </a:ext>
          </a:extLst>
        </p:spPr>
      </p:cxnSp>
      <p:sp>
        <p:nvSpPr>
          <p:cNvPr id="27" name="文本框 26">
            <a:extLst>
              <a:ext uri="{FF2B5EF4-FFF2-40B4-BE49-F238E27FC236}">
                <a16:creationId xmlns:a16="http://schemas.microsoft.com/office/drawing/2014/main" id="{3A9238B1-96D0-441A-9C74-9E00AFE576A5}"/>
              </a:ext>
            </a:extLst>
          </p:cNvPr>
          <p:cNvSpPr txBox="1"/>
          <p:nvPr/>
        </p:nvSpPr>
        <p:spPr>
          <a:xfrm>
            <a:off x="-9462" y="940292"/>
            <a:ext cx="2825671" cy="307777"/>
          </a:xfrm>
          <a:prstGeom prst="rect">
            <a:avLst/>
          </a:prstGeom>
          <a:noFill/>
        </p:spPr>
        <p:txBody>
          <a:bodyPr wrap="square" rtlCol="0">
            <a:spAutoFit/>
          </a:bodyPr>
          <a:lstStyle/>
          <a:p>
            <a:r>
              <a:rPr lang="zh-CN" altLang="en-US" sz="1400" b="1">
                <a:solidFill>
                  <a:srgbClr val="00797C"/>
                </a:solidFill>
              </a:rPr>
              <a:t>面波速度与水平格点速度关系：</a:t>
            </a:r>
          </a:p>
        </p:txBody>
      </p:sp>
      <p:sp>
        <p:nvSpPr>
          <p:cNvPr id="35" name="椭圆 34">
            <a:extLst>
              <a:ext uri="{FF2B5EF4-FFF2-40B4-BE49-F238E27FC236}">
                <a16:creationId xmlns:a16="http://schemas.microsoft.com/office/drawing/2014/main" id="{4BC7BABC-6D65-40AA-9716-6DC7FC8A1484}"/>
              </a:ext>
            </a:extLst>
          </p:cNvPr>
          <p:cNvSpPr/>
          <p:nvPr/>
        </p:nvSpPr>
        <p:spPr>
          <a:xfrm>
            <a:off x="3651210" y="2346840"/>
            <a:ext cx="381000" cy="381000"/>
          </a:xfrm>
          <a:prstGeom prst="ellipse">
            <a:avLst/>
          </a:prstGeom>
          <a:noFill/>
          <a:ln>
            <a:solidFill>
              <a:srgbClr val="00797C"/>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a:extLst>
              <a:ext uri="{FF2B5EF4-FFF2-40B4-BE49-F238E27FC236}">
                <a16:creationId xmlns:a16="http://schemas.microsoft.com/office/drawing/2014/main" id="{CCF8F3A7-FFE8-4637-9406-8ED92FDEE043}"/>
              </a:ext>
            </a:extLst>
          </p:cNvPr>
          <p:cNvSpPr txBox="1"/>
          <p:nvPr/>
        </p:nvSpPr>
        <p:spPr>
          <a:xfrm>
            <a:off x="3830296" y="2696210"/>
            <a:ext cx="2747768" cy="276999"/>
          </a:xfrm>
          <a:prstGeom prst="rect">
            <a:avLst/>
          </a:prstGeom>
          <a:noFill/>
        </p:spPr>
        <p:txBody>
          <a:bodyPr wrap="square" rtlCol="0">
            <a:spAutoFit/>
          </a:bodyPr>
          <a:lstStyle/>
          <a:p>
            <a:r>
              <a:rPr lang="zh-CN" altLang="en-US" sz="1200" b="1">
                <a:solidFill>
                  <a:srgbClr val="E10800"/>
                </a:solidFill>
              </a:rPr>
              <a:t>某种参数化的系数</a:t>
            </a:r>
            <a:r>
              <a:rPr lang="en-US" altLang="zh-CN" sz="1200" b="1">
                <a:solidFill>
                  <a:srgbClr val="E10800"/>
                </a:solidFill>
              </a:rPr>
              <a:t>(</a:t>
            </a:r>
            <a:r>
              <a:rPr lang="zh-CN" altLang="en-US" sz="1200" b="1">
                <a:solidFill>
                  <a:srgbClr val="E10800"/>
                </a:solidFill>
              </a:rPr>
              <a:t>如</a:t>
            </a:r>
            <a:r>
              <a:rPr lang="en-US" altLang="zh-CN" sz="1200" b="1">
                <a:solidFill>
                  <a:srgbClr val="E10800"/>
                </a:solidFill>
              </a:rPr>
              <a:t>:</a:t>
            </a:r>
            <a:r>
              <a:rPr lang="zh-CN" altLang="en-US" sz="1200" b="1">
                <a:solidFill>
                  <a:srgbClr val="E10800"/>
                </a:solidFill>
              </a:rPr>
              <a:t>双线性插值</a:t>
            </a:r>
            <a:r>
              <a:rPr lang="en-US" altLang="zh-CN" sz="1200" b="1">
                <a:solidFill>
                  <a:srgbClr val="E10800"/>
                </a:solidFill>
              </a:rPr>
              <a:t>)</a:t>
            </a:r>
            <a:endParaRPr lang="zh-CN" altLang="en-US" sz="1200" b="1">
              <a:solidFill>
                <a:srgbClr val="E10800"/>
              </a:solidFill>
            </a:endParaRPr>
          </a:p>
        </p:txBody>
      </p:sp>
      <p:pic>
        <p:nvPicPr>
          <p:cNvPr id="41" name="图片 40">
            <a:extLst>
              <a:ext uri="{FF2B5EF4-FFF2-40B4-BE49-F238E27FC236}">
                <a16:creationId xmlns:a16="http://schemas.microsoft.com/office/drawing/2014/main" id="{37484F27-CDE6-4683-933C-3C206784771F}"/>
              </a:ext>
            </a:extLst>
          </p:cNvPr>
          <p:cNvPicPr>
            <a:picLocks noChangeAspect="1"/>
          </p:cNvPicPr>
          <p:nvPr/>
        </p:nvPicPr>
        <p:blipFill>
          <a:blip r:embed="rId5"/>
          <a:stretch>
            <a:fillRect/>
          </a:stretch>
        </p:blipFill>
        <p:spPr>
          <a:xfrm>
            <a:off x="2129276" y="3566305"/>
            <a:ext cx="3821977" cy="1134265"/>
          </a:xfrm>
          <a:prstGeom prst="rect">
            <a:avLst/>
          </a:prstGeom>
        </p:spPr>
      </p:pic>
      <p:sp>
        <p:nvSpPr>
          <p:cNvPr id="43" name="文本框 42">
            <a:extLst>
              <a:ext uri="{FF2B5EF4-FFF2-40B4-BE49-F238E27FC236}">
                <a16:creationId xmlns:a16="http://schemas.microsoft.com/office/drawing/2014/main" id="{F91FA1B7-40EB-4C7E-8373-02843617EC81}"/>
              </a:ext>
            </a:extLst>
          </p:cNvPr>
          <p:cNvSpPr txBox="1"/>
          <p:nvPr/>
        </p:nvSpPr>
        <p:spPr>
          <a:xfrm>
            <a:off x="-14090" y="3018429"/>
            <a:ext cx="3209863" cy="307777"/>
          </a:xfrm>
          <a:prstGeom prst="rect">
            <a:avLst/>
          </a:prstGeom>
          <a:noFill/>
        </p:spPr>
        <p:txBody>
          <a:bodyPr wrap="square" rtlCol="0">
            <a:spAutoFit/>
          </a:bodyPr>
          <a:lstStyle/>
          <a:p>
            <a:r>
              <a:rPr lang="zh-CN" altLang="en-US" sz="1400" b="1">
                <a:solidFill>
                  <a:srgbClr val="00797C"/>
                </a:solidFill>
              </a:rPr>
              <a:t>格点面波速度与下方</a:t>
            </a:r>
            <a:r>
              <a:rPr lang="en-US" altLang="zh-CN" sz="1400" b="1">
                <a:solidFill>
                  <a:srgbClr val="00797C"/>
                </a:solidFill>
              </a:rPr>
              <a:t>vs</a:t>
            </a:r>
            <a:r>
              <a:rPr lang="zh-CN" altLang="en-US" sz="1400" b="1">
                <a:solidFill>
                  <a:srgbClr val="00797C"/>
                </a:solidFill>
              </a:rPr>
              <a:t>、</a:t>
            </a:r>
            <a:r>
              <a:rPr lang="en-US" altLang="zh-CN" sz="1400" b="1">
                <a:solidFill>
                  <a:srgbClr val="00797C"/>
                </a:solidFill>
              </a:rPr>
              <a:t>vp</a:t>
            </a:r>
            <a:r>
              <a:rPr lang="zh-CN" altLang="en-US" sz="1400" b="1">
                <a:solidFill>
                  <a:srgbClr val="00797C"/>
                </a:solidFill>
              </a:rPr>
              <a:t>、</a:t>
            </a:r>
            <a:r>
              <a:rPr lang="en-US" altLang="zh-CN" sz="1400" b="1">
                <a:solidFill>
                  <a:srgbClr val="00797C"/>
                </a:solidFill>
              </a:rPr>
              <a:t>rho</a:t>
            </a:r>
            <a:r>
              <a:rPr lang="zh-CN" altLang="en-US" sz="1400" b="1">
                <a:solidFill>
                  <a:srgbClr val="00797C"/>
                </a:solidFill>
              </a:rPr>
              <a:t>关系：</a:t>
            </a:r>
          </a:p>
        </p:txBody>
      </p:sp>
      <p:pic>
        <p:nvPicPr>
          <p:cNvPr id="44" name="图片 1">
            <a:extLst>
              <a:ext uri="{FF2B5EF4-FFF2-40B4-BE49-F238E27FC236}">
                <a16:creationId xmlns:a16="http://schemas.microsoft.com/office/drawing/2014/main" id="{D799ADF3-4A3C-4604-BC5F-393E35908E2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66795" y="2879891"/>
            <a:ext cx="1735580" cy="19775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50" name="直接箭头连接符 49">
            <a:extLst>
              <a:ext uri="{FF2B5EF4-FFF2-40B4-BE49-F238E27FC236}">
                <a16:creationId xmlns:a16="http://schemas.microsoft.com/office/drawing/2014/main" id="{4D4B52CA-DC1A-4A0F-BCC5-AB375EAC8F68}"/>
              </a:ext>
            </a:extLst>
          </p:cNvPr>
          <p:cNvCxnSpPr>
            <a:cxnSpLocks/>
            <a:stCxn id="83" idx="0"/>
          </p:cNvCxnSpPr>
          <p:nvPr/>
        </p:nvCxnSpPr>
        <p:spPr>
          <a:xfrm flipV="1">
            <a:off x="4917988" y="3396311"/>
            <a:ext cx="1711412" cy="160593"/>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51" name="文本框 50">
            <a:extLst>
              <a:ext uri="{FF2B5EF4-FFF2-40B4-BE49-F238E27FC236}">
                <a16:creationId xmlns:a16="http://schemas.microsoft.com/office/drawing/2014/main" id="{DDED566E-F50B-46B7-93B6-C8247EAB7C46}"/>
              </a:ext>
            </a:extLst>
          </p:cNvPr>
          <p:cNvSpPr txBox="1"/>
          <p:nvPr/>
        </p:nvSpPr>
        <p:spPr>
          <a:xfrm>
            <a:off x="7878136" y="3666899"/>
            <a:ext cx="723275" cy="307777"/>
          </a:xfrm>
          <a:prstGeom prst="rect">
            <a:avLst/>
          </a:prstGeom>
          <a:noFill/>
        </p:spPr>
        <p:txBody>
          <a:bodyPr wrap="none" rtlCol="0">
            <a:spAutoFit/>
          </a:bodyPr>
          <a:lstStyle/>
          <a:p>
            <a:r>
              <a:rPr lang="zh-CN" altLang="en-US" sz="1400" b="1">
                <a:solidFill>
                  <a:srgbClr val="E10800"/>
                </a:solidFill>
              </a:rPr>
              <a:t>敏感核</a:t>
            </a:r>
          </a:p>
        </p:txBody>
      </p:sp>
      <p:grpSp>
        <p:nvGrpSpPr>
          <p:cNvPr id="61" name="组合 60">
            <a:extLst>
              <a:ext uri="{FF2B5EF4-FFF2-40B4-BE49-F238E27FC236}">
                <a16:creationId xmlns:a16="http://schemas.microsoft.com/office/drawing/2014/main" id="{7E37E7D6-16D4-46F4-88ED-07B182329738}"/>
              </a:ext>
            </a:extLst>
          </p:cNvPr>
          <p:cNvGrpSpPr/>
          <p:nvPr/>
        </p:nvGrpSpPr>
        <p:grpSpPr>
          <a:xfrm>
            <a:off x="1724459" y="1561836"/>
            <a:ext cx="5325971" cy="1059934"/>
            <a:chOff x="283049" y="1558146"/>
            <a:chExt cx="5325971" cy="1059934"/>
          </a:xfrm>
        </p:grpSpPr>
        <mc:AlternateContent xmlns:mc="http://schemas.openxmlformats.org/markup-compatibility/2006" xmlns:a14="http://schemas.microsoft.com/office/drawing/2010/main">
          <mc:Choice Requires="a14">
            <p:sp>
              <p:nvSpPr>
                <p:cNvPr id="54" name="文本框 53">
                  <a:extLst>
                    <a:ext uri="{FF2B5EF4-FFF2-40B4-BE49-F238E27FC236}">
                      <a16:creationId xmlns:a16="http://schemas.microsoft.com/office/drawing/2014/main" id="{2AA78DEE-3164-410B-BFFA-3BF81DE5D995}"/>
                    </a:ext>
                  </a:extLst>
                </p:cNvPr>
                <p:cNvSpPr txBox="1"/>
                <p:nvPr/>
              </p:nvSpPr>
              <p:spPr>
                <a:xfrm>
                  <a:off x="1137332" y="1558146"/>
                  <a:ext cx="1853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b="0" i="1" smtClean="0">
                            <a:solidFill>
                              <a:srgbClr val="E10800"/>
                            </a:solidFill>
                            <a:latin typeface="Cambria Math" panose="02040503050406030204" pitchFamily="18" charset="0"/>
                          </a:rPr>
                          <m:t>𝛿</m:t>
                        </m:r>
                      </m:oMath>
                    </m:oMathPara>
                  </a14:m>
                  <a:endParaRPr lang="zh-CN" altLang="en-US">
                    <a:solidFill>
                      <a:srgbClr val="E10800"/>
                    </a:solidFill>
                  </a:endParaRPr>
                </a:p>
              </p:txBody>
            </p:sp>
          </mc:Choice>
          <mc:Fallback xmlns="">
            <p:sp>
              <p:nvSpPr>
                <p:cNvPr id="54" name="文本框 53">
                  <a:extLst>
                    <a:ext uri="{FF2B5EF4-FFF2-40B4-BE49-F238E27FC236}">
                      <a16:creationId xmlns:a16="http://schemas.microsoft.com/office/drawing/2014/main" id="{2AA78DEE-3164-410B-BFFA-3BF81DE5D995}"/>
                    </a:ext>
                  </a:extLst>
                </p:cNvPr>
                <p:cNvSpPr txBox="1">
                  <a:spLocks noRot="1" noChangeAspect="1" noMove="1" noResize="1" noEditPoints="1" noAdjustHandles="1" noChangeArrowheads="1" noChangeShapeType="1" noTextEdit="1"/>
                </p:cNvSpPr>
                <p:nvPr/>
              </p:nvSpPr>
              <p:spPr>
                <a:xfrm>
                  <a:off x="1137332" y="1558146"/>
                  <a:ext cx="185371" cy="276999"/>
                </a:xfrm>
                <a:prstGeom prst="rect">
                  <a:avLst/>
                </a:prstGeom>
                <a:blipFill>
                  <a:blip r:embed="rId7"/>
                  <a:stretch>
                    <a:fillRect l="-33333" r="-26667" b="-65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6" name="文本框 55">
                  <a:extLst>
                    <a:ext uri="{FF2B5EF4-FFF2-40B4-BE49-F238E27FC236}">
                      <a16:creationId xmlns:a16="http://schemas.microsoft.com/office/drawing/2014/main" id="{7DAF2368-A18C-4B3A-91FC-1BF0BB09C95E}"/>
                    </a:ext>
                  </a:extLst>
                </p:cNvPr>
                <p:cNvSpPr txBox="1"/>
                <p:nvPr/>
              </p:nvSpPr>
              <p:spPr>
                <a:xfrm>
                  <a:off x="283049" y="1589597"/>
                  <a:ext cx="1853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b="0" i="1" smtClean="0">
                            <a:solidFill>
                              <a:srgbClr val="E10800"/>
                            </a:solidFill>
                            <a:latin typeface="Cambria Math" panose="02040503050406030204" pitchFamily="18" charset="0"/>
                          </a:rPr>
                          <m:t>𝛿</m:t>
                        </m:r>
                      </m:oMath>
                    </m:oMathPara>
                  </a14:m>
                  <a:endParaRPr lang="zh-CN" altLang="en-US">
                    <a:solidFill>
                      <a:srgbClr val="E10800"/>
                    </a:solidFill>
                  </a:endParaRPr>
                </a:p>
              </p:txBody>
            </p:sp>
          </mc:Choice>
          <mc:Fallback xmlns="">
            <p:sp>
              <p:nvSpPr>
                <p:cNvPr id="56" name="文本框 55">
                  <a:extLst>
                    <a:ext uri="{FF2B5EF4-FFF2-40B4-BE49-F238E27FC236}">
                      <a16:creationId xmlns:a16="http://schemas.microsoft.com/office/drawing/2014/main" id="{7DAF2368-A18C-4B3A-91FC-1BF0BB09C95E}"/>
                    </a:ext>
                  </a:extLst>
                </p:cNvPr>
                <p:cNvSpPr txBox="1">
                  <a:spLocks noRot="1" noChangeAspect="1" noMove="1" noResize="1" noEditPoints="1" noAdjustHandles="1" noChangeArrowheads="1" noChangeShapeType="1" noTextEdit="1"/>
                </p:cNvSpPr>
                <p:nvPr/>
              </p:nvSpPr>
              <p:spPr>
                <a:xfrm>
                  <a:off x="283049" y="1589597"/>
                  <a:ext cx="185371" cy="276999"/>
                </a:xfrm>
                <a:prstGeom prst="rect">
                  <a:avLst/>
                </a:prstGeom>
                <a:blipFill>
                  <a:blip r:embed="rId8"/>
                  <a:stretch>
                    <a:fillRect l="-33333" r="-26667" b="-65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298091CF-F96A-441F-A3C3-14344F92A9B9}"/>
                    </a:ext>
                  </a:extLst>
                </p:cNvPr>
                <p:cNvSpPr txBox="1"/>
                <p:nvPr/>
              </p:nvSpPr>
              <p:spPr>
                <a:xfrm>
                  <a:off x="2695695" y="1566659"/>
                  <a:ext cx="1853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b="0" i="1" smtClean="0">
                            <a:solidFill>
                              <a:srgbClr val="E10800"/>
                            </a:solidFill>
                            <a:latin typeface="Cambria Math" panose="02040503050406030204" pitchFamily="18" charset="0"/>
                          </a:rPr>
                          <m:t>𝛿</m:t>
                        </m:r>
                      </m:oMath>
                    </m:oMathPara>
                  </a14:m>
                  <a:endParaRPr lang="zh-CN" altLang="en-US">
                    <a:solidFill>
                      <a:srgbClr val="E10800"/>
                    </a:solidFill>
                  </a:endParaRPr>
                </a:p>
              </p:txBody>
            </p:sp>
          </mc:Choice>
          <mc:Fallback xmlns="">
            <p:sp>
              <p:nvSpPr>
                <p:cNvPr id="57" name="文本框 56">
                  <a:extLst>
                    <a:ext uri="{FF2B5EF4-FFF2-40B4-BE49-F238E27FC236}">
                      <a16:creationId xmlns:a16="http://schemas.microsoft.com/office/drawing/2014/main" id="{298091CF-F96A-441F-A3C3-14344F92A9B9}"/>
                    </a:ext>
                  </a:extLst>
                </p:cNvPr>
                <p:cNvSpPr txBox="1">
                  <a:spLocks noRot="1" noChangeAspect="1" noMove="1" noResize="1" noEditPoints="1" noAdjustHandles="1" noChangeArrowheads="1" noChangeShapeType="1" noTextEdit="1"/>
                </p:cNvSpPr>
                <p:nvPr/>
              </p:nvSpPr>
              <p:spPr>
                <a:xfrm>
                  <a:off x="2695695" y="1566659"/>
                  <a:ext cx="185371" cy="276999"/>
                </a:xfrm>
                <a:prstGeom prst="rect">
                  <a:avLst/>
                </a:prstGeom>
                <a:blipFill>
                  <a:blip r:embed="rId9"/>
                  <a:stretch>
                    <a:fillRect l="-33333" r="-26667" b="-888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0A936077-3B0B-4FA3-A367-0A7C1F05A619}"/>
                    </a:ext>
                  </a:extLst>
                </p:cNvPr>
                <p:cNvSpPr txBox="1"/>
                <p:nvPr/>
              </p:nvSpPr>
              <p:spPr>
                <a:xfrm>
                  <a:off x="401698" y="2324212"/>
                  <a:ext cx="1853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b="0" i="1" smtClean="0">
                            <a:solidFill>
                              <a:srgbClr val="E10800"/>
                            </a:solidFill>
                            <a:latin typeface="Cambria Math" panose="02040503050406030204" pitchFamily="18" charset="0"/>
                          </a:rPr>
                          <m:t>𝛿</m:t>
                        </m:r>
                      </m:oMath>
                    </m:oMathPara>
                  </a14:m>
                  <a:endParaRPr lang="zh-CN" altLang="en-US">
                    <a:solidFill>
                      <a:srgbClr val="E10800"/>
                    </a:solidFill>
                  </a:endParaRPr>
                </a:p>
              </p:txBody>
            </p:sp>
          </mc:Choice>
          <mc:Fallback xmlns="">
            <p:sp>
              <p:nvSpPr>
                <p:cNvPr id="58" name="文本框 57">
                  <a:extLst>
                    <a:ext uri="{FF2B5EF4-FFF2-40B4-BE49-F238E27FC236}">
                      <a16:creationId xmlns:a16="http://schemas.microsoft.com/office/drawing/2014/main" id="{0A936077-3B0B-4FA3-A367-0A7C1F05A619}"/>
                    </a:ext>
                  </a:extLst>
                </p:cNvPr>
                <p:cNvSpPr txBox="1">
                  <a:spLocks noRot="1" noChangeAspect="1" noMove="1" noResize="1" noEditPoints="1" noAdjustHandles="1" noChangeArrowheads="1" noChangeShapeType="1" noTextEdit="1"/>
                </p:cNvSpPr>
                <p:nvPr/>
              </p:nvSpPr>
              <p:spPr>
                <a:xfrm>
                  <a:off x="401698" y="2324212"/>
                  <a:ext cx="185371" cy="276999"/>
                </a:xfrm>
                <a:prstGeom prst="rect">
                  <a:avLst/>
                </a:prstGeom>
                <a:blipFill>
                  <a:blip r:embed="rId10"/>
                  <a:stretch>
                    <a:fillRect l="-32258" r="-22581" b="-888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B813CCBB-F4F3-4F56-AC16-3385D8CE30D5}"/>
                    </a:ext>
                  </a:extLst>
                </p:cNvPr>
                <p:cNvSpPr txBox="1"/>
                <p:nvPr/>
              </p:nvSpPr>
              <p:spPr>
                <a:xfrm>
                  <a:off x="2453091" y="2341081"/>
                  <a:ext cx="1853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b="0" i="1" smtClean="0">
                            <a:solidFill>
                              <a:srgbClr val="E10800"/>
                            </a:solidFill>
                            <a:latin typeface="Cambria Math" panose="02040503050406030204" pitchFamily="18" charset="0"/>
                          </a:rPr>
                          <m:t>𝛿</m:t>
                        </m:r>
                      </m:oMath>
                    </m:oMathPara>
                  </a14:m>
                  <a:endParaRPr lang="zh-CN" altLang="en-US">
                    <a:solidFill>
                      <a:srgbClr val="E10800"/>
                    </a:solidFill>
                  </a:endParaRPr>
                </a:p>
              </p:txBody>
            </p:sp>
          </mc:Choice>
          <mc:Fallback xmlns="">
            <p:sp>
              <p:nvSpPr>
                <p:cNvPr id="59" name="文本框 58">
                  <a:extLst>
                    <a:ext uri="{FF2B5EF4-FFF2-40B4-BE49-F238E27FC236}">
                      <a16:creationId xmlns:a16="http://schemas.microsoft.com/office/drawing/2014/main" id="{B813CCBB-F4F3-4F56-AC16-3385D8CE30D5}"/>
                    </a:ext>
                  </a:extLst>
                </p:cNvPr>
                <p:cNvSpPr txBox="1">
                  <a:spLocks noRot="1" noChangeAspect="1" noMove="1" noResize="1" noEditPoints="1" noAdjustHandles="1" noChangeArrowheads="1" noChangeShapeType="1" noTextEdit="1"/>
                </p:cNvSpPr>
                <p:nvPr/>
              </p:nvSpPr>
              <p:spPr>
                <a:xfrm>
                  <a:off x="2453091" y="2341081"/>
                  <a:ext cx="185371" cy="276999"/>
                </a:xfrm>
                <a:prstGeom prst="rect">
                  <a:avLst/>
                </a:prstGeom>
                <a:blipFill>
                  <a:blip r:embed="rId11"/>
                  <a:stretch>
                    <a:fillRect l="-33333" r="-26667" b="-888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文本框 59">
                  <a:extLst>
                    <a:ext uri="{FF2B5EF4-FFF2-40B4-BE49-F238E27FC236}">
                      <a16:creationId xmlns:a16="http://schemas.microsoft.com/office/drawing/2014/main" id="{17ED1694-C1E5-47A9-B187-C217F6AA3B91}"/>
                    </a:ext>
                  </a:extLst>
                </p:cNvPr>
                <p:cNvSpPr txBox="1"/>
                <p:nvPr/>
              </p:nvSpPr>
              <p:spPr>
                <a:xfrm>
                  <a:off x="3291783" y="1936474"/>
                  <a:ext cx="2317237" cy="398058"/>
                </a:xfrm>
                <a:prstGeom prst="rect">
                  <a:avLst/>
                </a:prstGeom>
                <a:noFill/>
              </p:spPr>
              <p:txBody>
                <a:bodyPr wrap="none" lIns="0" tIns="0" rIns="0" bIns="0" rtlCol="0">
                  <a:spAutoFit/>
                </a:bodyPr>
                <a:lstStyle/>
                <a:p>
                  <a14:m>
                    <m:oMath xmlns:m="http://schemas.openxmlformats.org/officeDocument/2006/math">
                      <m:r>
                        <a:rPr lang="en-US" altLang="zh-CN" sz="1600" b="0" i="1" smtClean="0">
                          <a:solidFill>
                            <a:srgbClr val="E10800"/>
                          </a:solidFill>
                          <a:latin typeface="Cambria Math" panose="02040503050406030204" pitchFamily="18" charset="0"/>
                        </a:rPr>
                        <m:t>𝛿</m:t>
                      </m:r>
                      <m:acc>
                        <m:accPr>
                          <m:chr m:val="̂"/>
                          <m:ctrlPr>
                            <a:rPr lang="en-US" altLang="zh-CN" sz="1600" b="0" i="1" smtClean="0">
                              <a:solidFill>
                                <a:srgbClr val="E10800"/>
                              </a:solidFill>
                              <a:latin typeface="Cambria Math" panose="02040503050406030204" pitchFamily="18" charset="0"/>
                            </a:rPr>
                          </m:ctrlPr>
                        </m:accPr>
                        <m:e>
                          <m:sSub>
                            <m:sSubPr>
                              <m:ctrlPr>
                                <a:rPr lang="en-US" altLang="zh-CN" sz="1600" i="1">
                                  <a:solidFill>
                                    <a:srgbClr val="E10800"/>
                                  </a:solidFill>
                                  <a:latin typeface="Cambria Math" panose="02040503050406030204" pitchFamily="18" charset="0"/>
                                </a:rPr>
                              </m:ctrlPr>
                            </m:sSubPr>
                            <m:e>
                              <m:r>
                                <a:rPr lang="en-US" altLang="zh-CN" sz="1600" i="1">
                                  <a:solidFill>
                                    <a:srgbClr val="E10800"/>
                                  </a:solidFill>
                                  <a:latin typeface="Cambria Math" panose="02040503050406030204" pitchFamily="18" charset="0"/>
                                </a:rPr>
                                <m:t>𝑆</m:t>
                              </m:r>
                            </m:e>
                            <m:sub>
                              <m:r>
                                <a:rPr lang="en-US" altLang="zh-CN" sz="1600" i="1">
                                  <a:solidFill>
                                    <a:srgbClr val="E10800"/>
                                  </a:solidFill>
                                  <a:latin typeface="Cambria Math" panose="02040503050406030204" pitchFamily="18" charset="0"/>
                                </a:rPr>
                                <m:t>𝑘</m:t>
                              </m:r>
                            </m:sub>
                          </m:sSub>
                        </m:e>
                      </m:acc>
                      <m:r>
                        <a:rPr lang="en-US" altLang="zh-CN" sz="1600" b="0" i="1" smtClean="0">
                          <a:solidFill>
                            <a:srgbClr val="E10800"/>
                          </a:solidFill>
                          <a:latin typeface="Cambria Math" panose="02040503050406030204" pitchFamily="18" charset="0"/>
                        </a:rPr>
                        <m:t> </m:t>
                      </m:r>
                      <m:d>
                        <m:dPr>
                          <m:ctrlPr>
                            <a:rPr lang="en-US" altLang="zh-CN" sz="1600" b="0" i="1" smtClean="0">
                              <a:solidFill>
                                <a:srgbClr val="E10800"/>
                              </a:solidFill>
                              <a:latin typeface="Cambria Math" panose="02040503050406030204" pitchFamily="18" charset="0"/>
                            </a:rPr>
                          </m:ctrlPr>
                        </m:dPr>
                        <m:e>
                          <m:r>
                            <a:rPr lang="en-US" altLang="zh-CN" sz="1600" b="0" i="1" smtClean="0">
                              <a:solidFill>
                                <a:srgbClr val="E10800"/>
                              </a:solidFill>
                              <a:latin typeface="Cambria Math" panose="02040503050406030204" pitchFamily="18" charset="0"/>
                            </a:rPr>
                            <m:t>𝜔</m:t>
                          </m:r>
                        </m:e>
                      </m:d>
                      <m:r>
                        <a:rPr lang="en-US" altLang="zh-CN" sz="1600" b="0" i="1" smtClean="0">
                          <a:solidFill>
                            <a:srgbClr val="E10800"/>
                          </a:solidFill>
                          <a:latin typeface="Cambria Math" panose="02040503050406030204" pitchFamily="18" charset="0"/>
                        </a:rPr>
                        <m:t>=</m:t>
                      </m:r>
                      <m:r>
                        <a:rPr lang="en-US" altLang="zh-CN" sz="1600" i="1">
                          <a:solidFill>
                            <a:srgbClr val="E10800"/>
                          </a:solidFill>
                          <a:latin typeface="Cambria Math" panose="02040503050406030204" pitchFamily="18" charset="0"/>
                        </a:rPr>
                        <m:t>𝛿</m:t>
                      </m:r>
                      <m:f>
                        <m:fPr>
                          <m:ctrlPr>
                            <a:rPr lang="en-US" altLang="zh-CN" sz="1600" b="0" i="1" smtClean="0">
                              <a:solidFill>
                                <a:srgbClr val="E10800"/>
                              </a:solidFill>
                              <a:latin typeface="Cambria Math" panose="02040503050406030204" pitchFamily="18" charset="0"/>
                            </a:rPr>
                          </m:ctrlPr>
                        </m:fPr>
                        <m:num>
                          <m:r>
                            <a:rPr lang="en-US" altLang="zh-CN" sz="1600" b="0" i="1" smtClean="0">
                              <a:solidFill>
                                <a:srgbClr val="E10800"/>
                              </a:solidFill>
                              <a:latin typeface="Cambria Math" panose="02040503050406030204" pitchFamily="18" charset="0"/>
                            </a:rPr>
                            <m:t>1</m:t>
                          </m:r>
                        </m:num>
                        <m:den>
                          <m:sSub>
                            <m:sSubPr>
                              <m:ctrlPr>
                                <a:rPr lang="en-US" altLang="zh-CN" sz="1600" i="1">
                                  <a:solidFill>
                                    <a:srgbClr val="E10800"/>
                                  </a:solidFill>
                                  <a:latin typeface="Cambria Math" panose="02040503050406030204" pitchFamily="18" charset="0"/>
                                </a:rPr>
                              </m:ctrlPr>
                            </m:sSubPr>
                            <m:e>
                              <m:r>
                                <a:rPr lang="en-US" altLang="zh-CN" sz="1600" i="1">
                                  <a:solidFill>
                                    <a:srgbClr val="E10800"/>
                                  </a:solidFill>
                                  <a:latin typeface="Cambria Math" panose="02040503050406030204" pitchFamily="18" charset="0"/>
                                </a:rPr>
                                <m:t>𝐶</m:t>
                              </m:r>
                            </m:e>
                            <m:sub>
                              <m:r>
                                <a:rPr lang="en-US" altLang="zh-CN" sz="1600" i="1">
                                  <a:solidFill>
                                    <a:srgbClr val="E10800"/>
                                  </a:solidFill>
                                  <a:latin typeface="Cambria Math" panose="02040503050406030204" pitchFamily="18" charset="0"/>
                                </a:rPr>
                                <m:t>𝑘</m:t>
                              </m:r>
                            </m:sub>
                          </m:sSub>
                          <m:d>
                            <m:dPr>
                              <m:ctrlPr>
                                <a:rPr lang="en-US" altLang="zh-CN" sz="1600" i="1">
                                  <a:solidFill>
                                    <a:srgbClr val="E10800"/>
                                  </a:solidFill>
                                  <a:latin typeface="Cambria Math" panose="02040503050406030204" pitchFamily="18" charset="0"/>
                                </a:rPr>
                              </m:ctrlPr>
                            </m:dPr>
                            <m:e>
                              <m:r>
                                <a:rPr lang="en-US" altLang="zh-CN" sz="1600" i="1">
                                  <a:solidFill>
                                    <a:srgbClr val="E10800"/>
                                  </a:solidFill>
                                  <a:latin typeface="Cambria Math" panose="02040503050406030204" pitchFamily="18" charset="0"/>
                                </a:rPr>
                                <m:t>𝜔</m:t>
                              </m:r>
                            </m:e>
                          </m:d>
                        </m:den>
                      </m:f>
                    </m:oMath>
                  </a14:m>
                  <a:r>
                    <a:rPr lang="en-US" altLang="zh-CN" sz="1600">
                      <a:solidFill>
                        <a:srgbClr val="E10800"/>
                      </a:solidFill>
                    </a:rPr>
                    <a:t>=- </a:t>
                  </a:r>
                  <a14:m>
                    <m:oMath xmlns:m="http://schemas.openxmlformats.org/officeDocument/2006/math">
                      <m:f>
                        <m:fPr>
                          <m:ctrlPr>
                            <a:rPr lang="en-US" altLang="zh-CN" sz="1600" b="0" i="1" smtClean="0">
                              <a:solidFill>
                                <a:srgbClr val="E10800"/>
                              </a:solidFill>
                              <a:latin typeface="Cambria Math" panose="02040503050406030204" pitchFamily="18" charset="0"/>
                            </a:rPr>
                          </m:ctrlPr>
                        </m:fPr>
                        <m:num>
                          <m:r>
                            <a:rPr lang="en-US" altLang="zh-CN" sz="1600" i="1">
                              <a:solidFill>
                                <a:srgbClr val="E10800"/>
                              </a:solidFill>
                              <a:latin typeface="Cambria Math" panose="02040503050406030204" pitchFamily="18" charset="0"/>
                            </a:rPr>
                            <m:t>𝛿</m:t>
                          </m:r>
                          <m:sSub>
                            <m:sSubPr>
                              <m:ctrlPr>
                                <a:rPr lang="en-US" altLang="zh-CN" sz="1600" i="1">
                                  <a:solidFill>
                                    <a:srgbClr val="E10800"/>
                                  </a:solidFill>
                                  <a:latin typeface="Cambria Math" panose="02040503050406030204" pitchFamily="18" charset="0"/>
                                </a:rPr>
                              </m:ctrlPr>
                            </m:sSubPr>
                            <m:e>
                              <m:r>
                                <a:rPr lang="en-US" altLang="zh-CN" sz="1600" i="1">
                                  <a:solidFill>
                                    <a:srgbClr val="E10800"/>
                                  </a:solidFill>
                                  <a:latin typeface="Cambria Math" panose="02040503050406030204" pitchFamily="18" charset="0"/>
                                </a:rPr>
                                <m:t>𝐶</m:t>
                              </m:r>
                            </m:e>
                            <m:sub>
                              <m:r>
                                <a:rPr lang="en-US" altLang="zh-CN" sz="1600" i="1">
                                  <a:solidFill>
                                    <a:srgbClr val="E10800"/>
                                  </a:solidFill>
                                  <a:latin typeface="Cambria Math" panose="02040503050406030204" pitchFamily="18" charset="0"/>
                                </a:rPr>
                                <m:t>𝑘</m:t>
                              </m:r>
                            </m:sub>
                          </m:sSub>
                          <m:d>
                            <m:dPr>
                              <m:ctrlPr>
                                <a:rPr lang="en-US" altLang="zh-CN" sz="1600" i="1">
                                  <a:solidFill>
                                    <a:srgbClr val="E10800"/>
                                  </a:solidFill>
                                  <a:latin typeface="Cambria Math" panose="02040503050406030204" pitchFamily="18" charset="0"/>
                                </a:rPr>
                              </m:ctrlPr>
                            </m:dPr>
                            <m:e>
                              <m:r>
                                <a:rPr lang="en-US" altLang="zh-CN" sz="1600" i="1">
                                  <a:solidFill>
                                    <a:srgbClr val="E10800"/>
                                  </a:solidFill>
                                  <a:latin typeface="Cambria Math" panose="02040503050406030204" pitchFamily="18" charset="0"/>
                                </a:rPr>
                                <m:t>𝜔</m:t>
                              </m:r>
                            </m:e>
                          </m:d>
                        </m:num>
                        <m:den>
                          <m:sSub>
                            <m:sSubPr>
                              <m:ctrlPr>
                                <a:rPr lang="en-US" altLang="zh-CN" sz="1600" i="1">
                                  <a:solidFill>
                                    <a:srgbClr val="E10800"/>
                                  </a:solidFill>
                                  <a:latin typeface="Cambria Math" panose="02040503050406030204" pitchFamily="18" charset="0"/>
                                </a:rPr>
                              </m:ctrlPr>
                            </m:sSubPr>
                            <m:e>
                              <m:r>
                                <a:rPr lang="en-US" altLang="zh-CN" sz="1600" i="1">
                                  <a:solidFill>
                                    <a:srgbClr val="E10800"/>
                                  </a:solidFill>
                                  <a:latin typeface="Cambria Math" panose="02040503050406030204" pitchFamily="18" charset="0"/>
                                </a:rPr>
                                <m:t>𝐶</m:t>
                              </m:r>
                            </m:e>
                            <m:sub>
                              <m:r>
                                <a:rPr lang="en-US" altLang="zh-CN" sz="1600" i="1">
                                  <a:solidFill>
                                    <a:srgbClr val="E10800"/>
                                  </a:solidFill>
                                  <a:latin typeface="Cambria Math" panose="02040503050406030204" pitchFamily="18" charset="0"/>
                                </a:rPr>
                                <m:t>𝑘</m:t>
                              </m:r>
                            </m:sub>
                          </m:sSub>
                          <m:sSup>
                            <m:sSupPr>
                              <m:ctrlPr>
                                <a:rPr lang="en-US" altLang="zh-CN" sz="1600" b="0" i="1" smtClean="0">
                                  <a:solidFill>
                                    <a:srgbClr val="E10800"/>
                                  </a:solidFill>
                                  <a:latin typeface="Cambria Math" panose="02040503050406030204" pitchFamily="18" charset="0"/>
                                </a:rPr>
                              </m:ctrlPr>
                            </m:sSupPr>
                            <m:e>
                              <m:d>
                                <m:dPr>
                                  <m:ctrlPr>
                                    <a:rPr lang="en-US" altLang="zh-CN" sz="1600" i="1">
                                      <a:solidFill>
                                        <a:srgbClr val="E10800"/>
                                      </a:solidFill>
                                      <a:latin typeface="Cambria Math" panose="02040503050406030204" pitchFamily="18" charset="0"/>
                                    </a:rPr>
                                  </m:ctrlPr>
                                </m:dPr>
                                <m:e>
                                  <m:r>
                                    <a:rPr lang="en-US" altLang="zh-CN" sz="1600" i="1">
                                      <a:solidFill>
                                        <a:srgbClr val="E10800"/>
                                      </a:solidFill>
                                      <a:latin typeface="Cambria Math" panose="02040503050406030204" pitchFamily="18" charset="0"/>
                                    </a:rPr>
                                    <m:t>𝜔</m:t>
                                  </m:r>
                                </m:e>
                              </m:d>
                            </m:e>
                            <m:sup>
                              <m:r>
                                <a:rPr lang="en-US" altLang="zh-CN" sz="1600" b="0" i="1" smtClean="0">
                                  <a:solidFill>
                                    <a:srgbClr val="E10800"/>
                                  </a:solidFill>
                                  <a:latin typeface="Cambria Math" panose="02040503050406030204" pitchFamily="18" charset="0"/>
                                </a:rPr>
                                <m:t>2</m:t>
                              </m:r>
                            </m:sup>
                          </m:sSup>
                        </m:den>
                      </m:f>
                    </m:oMath>
                  </a14:m>
                  <a:r>
                    <a:rPr lang="en-US" altLang="zh-CN" sz="1600">
                      <a:solidFill>
                        <a:srgbClr val="E10800"/>
                      </a:solidFill>
                    </a:rPr>
                    <a:t> </a:t>
                  </a:r>
                  <a:endParaRPr lang="zh-CN" altLang="en-US" sz="1600">
                    <a:solidFill>
                      <a:srgbClr val="E10800"/>
                    </a:solidFill>
                  </a:endParaRPr>
                </a:p>
              </p:txBody>
            </p:sp>
          </mc:Choice>
          <mc:Fallback xmlns="">
            <p:sp>
              <p:nvSpPr>
                <p:cNvPr id="60" name="文本框 59">
                  <a:extLst>
                    <a:ext uri="{FF2B5EF4-FFF2-40B4-BE49-F238E27FC236}">
                      <a16:creationId xmlns:a16="http://schemas.microsoft.com/office/drawing/2014/main" id="{17ED1694-C1E5-47A9-B187-C217F6AA3B91}"/>
                    </a:ext>
                  </a:extLst>
                </p:cNvPr>
                <p:cNvSpPr txBox="1">
                  <a:spLocks noRot="1" noChangeAspect="1" noMove="1" noResize="1" noEditPoints="1" noAdjustHandles="1" noChangeArrowheads="1" noChangeShapeType="1" noTextEdit="1"/>
                </p:cNvSpPr>
                <p:nvPr/>
              </p:nvSpPr>
              <p:spPr>
                <a:xfrm>
                  <a:off x="3291783" y="1936474"/>
                  <a:ext cx="2317237" cy="398058"/>
                </a:xfrm>
                <a:prstGeom prst="rect">
                  <a:avLst/>
                </a:prstGeom>
                <a:blipFill>
                  <a:blip r:embed="rId12"/>
                  <a:stretch>
                    <a:fillRect l="-3150" b="-10606"/>
                  </a:stretch>
                </a:blipFill>
              </p:spPr>
              <p:txBody>
                <a:bodyPr/>
                <a:lstStyle/>
                <a:p>
                  <a:r>
                    <a:rPr lang="zh-CN" altLang="en-US">
                      <a:noFill/>
                    </a:rPr>
                    <a:t> </a:t>
                  </a:r>
                </a:p>
              </p:txBody>
            </p:sp>
          </mc:Fallback>
        </mc:AlternateContent>
      </p:grpSp>
      <p:sp>
        <p:nvSpPr>
          <p:cNvPr id="63" name="文本框 62">
            <a:extLst>
              <a:ext uri="{FF2B5EF4-FFF2-40B4-BE49-F238E27FC236}">
                <a16:creationId xmlns:a16="http://schemas.microsoft.com/office/drawing/2014/main" id="{72FB02D7-2B47-4054-B6D6-5AB19B4FF221}"/>
              </a:ext>
            </a:extLst>
          </p:cNvPr>
          <p:cNvSpPr txBox="1"/>
          <p:nvPr/>
        </p:nvSpPr>
        <p:spPr>
          <a:xfrm>
            <a:off x="2279686" y="4611872"/>
            <a:ext cx="3507484" cy="369332"/>
          </a:xfrm>
          <a:prstGeom prst="rect">
            <a:avLst/>
          </a:prstGeom>
          <a:noFill/>
        </p:spPr>
        <p:txBody>
          <a:bodyPr wrap="square" rtlCol="0">
            <a:spAutoFit/>
          </a:bodyPr>
          <a:lstStyle/>
          <a:p>
            <a:endParaRPr lang="zh-CN" altLang="en-US"/>
          </a:p>
        </p:txBody>
      </p:sp>
      <p:sp>
        <p:nvSpPr>
          <p:cNvPr id="82" name="矩形: 圆角 81">
            <a:extLst>
              <a:ext uri="{FF2B5EF4-FFF2-40B4-BE49-F238E27FC236}">
                <a16:creationId xmlns:a16="http://schemas.microsoft.com/office/drawing/2014/main" id="{0D0151D7-CB07-4996-94D4-D0310D871F74}"/>
              </a:ext>
            </a:extLst>
          </p:cNvPr>
          <p:cNvSpPr/>
          <p:nvPr/>
        </p:nvSpPr>
        <p:spPr>
          <a:xfrm>
            <a:off x="3242001" y="3567449"/>
            <a:ext cx="495829" cy="521639"/>
          </a:xfrm>
          <a:prstGeom prst="roundRect">
            <a:avLst/>
          </a:prstGeom>
          <a:noFill/>
          <a:ln w="19050">
            <a:solidFill>
              <a:srgbClr val="E10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圆角 82">
            <a:extLst>
              <a:ext uri="{FF2B5EF4-FFF2-40B4-BE49-F238E27FC236}">
                <a16:creationId xmlns:a16="http://schemas.microsoft.com/office/drawing/2014/main" id="{5F7EE5FA-6459-4821-85E5-A3C6FDD240D9}"/>
              </a:ext>
            </a:extLst>
          </p:cNvPr>
          <p:cNvSpPr/>
          <p:nvPr/>
        </p:nvSpPr>
        <p:spPr>
          <a:xfrm>
            <a:off x="4670073" y="3556904"/>
            <a:ext cx="495829" cy="521639"/>
          </a:xfrm>
          <a:prstGeom prst="roundRect">
            <a:avLst/>
          </a:prstGeom>
          <a:noFill/>
          <a:ln w="19050">
            <a:solidFill>
              <a:srgbClr val="E10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圆角 83">
            <a:extLst>
              <a:ext uri="{FF2B5EF4-FFF2-40B4-BE49-F238E27FC236}">
                <a16:creationId xmlns:a16="http://schemas.microsoft.com/office/drawing/2014/main" id="{AC2022A3-2F44-4341-9A93-EA3BA6968FAA}"/>
              </a:ext>
            </a:extLst>
          </p:cNvPr>
          <p:cNvSpPr/>
          <p:nvPr/>
        </p:nvSpPr>
        <p:spPr>
          <a:xfrm>
            <a:off x="3099861" y="4133437"/>
            <a:ext cx="495829" cy="521639"/>
          </a:xfrm>
          <a:prstGeom prst="roundRect">
            <a:avLst/>
          </a:prstGeom>
          <a:noFill/>
          <a:ln w="19050">
            <a:solidFill>
              <a:srgbClr val="E10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a:extLst>
              <a:ext uri="{FF2B5EF4-FFF2-40B4-BE49-F238E27FC236}">
                <a16:creationId xmlns:a16="http://schemas.microsoft.com/office/drawing/2014/main" id="{B0FA4E12-4055-46D6-B7C4-F6C4C90B7CF8}"/>
              </a:ext>
            </a:extLst>
          </p:cNvPr>
          <p:cNvSpPr txBox="1"/>
          <p:nvPr/>
        </p:nvSpPr>
        <p:spPr>
          <a:xfrm>
            <a:off x="668905" y="1201017"/>
            <a:ext cx="914400" cy="369332"/>
          </a:xfrm>
          <a:prstGeom prst="rect">
            <a:avLst/>
          </a:prstGeom>
          <a:noFill/>
        </p:spPr>
        <p:txBody>
          <a:bodyPr wrap="square" rtlCol="0">
            <a:spAutoFit/>
          </a:bodyPr>
          <a:lstStyle/>
          <a:p>
            <a:r>
              <a:rPr lang="zh-CN" altLang="en-US" b="1">
                <a:solidFill>
                  <a:srgbClr val="E10800"/>
                </a:solidFill>
              </a:rPr>
              <a:t>线性的</a:t>
            </a:r>
          </a:p>
        </p:txBody>
      </p:sp>
      <p:sp>
        <p:nvSpPr>
          <p:cNvPr id="88" name="文本框 87">
            <a:extLst>
              <a:ext uri="{FF2B5EF4-FFF2-40B4-BE49-F238E27FC236}">
                <a16:creationId xmlns:a16="http://schemas.microsoft.com/office/drawing/2014/main" id="{CAC75CC8-0AA0-4ED6-BC7C-EAA0259DD812}"/>
              </a:ext>
            </a:extLst>
          </p:cNvPr>
          <p:cNvSpPr txBox="1"/>
          <p:nvPr/>
        </p:nvSpPr>
        <p:spPr>
          <a:xfrm>
            <a:off x="658514" y="3267540"/>
            <a:ext cx="914400" cy="369332"/>
          </a:xfrm>
          <a:prstGeom prst="rect">
            <a:avLst/>
          </a:prstGeom>
          <a:noFill/>
        </p:spPr>
        <p:txBody>
          <a:bodyPr wrap="square" rtlCol="0">
            <a:spAutoFit/>
          </a:bodyPr>
          <a:lstStyle/>
          <a:p>
            <a:r>
              <a:rPr lang="zh-CN" altLang="en-US" b="1">
                <a:solidFill>
                  <a:srgbClr val="E10800"/>
                </a:solidFill>
              </a:rPr>
              <a:t>线性的</a:t>
            </a:r>
          </a:p>
        </p:txBody>
      </p:sp>
    </p:spTree>
    <p:extLst>
      <p:ext uri="{BB962C8B-B14F-4D97-AF65-F5344CB8AC3E}">
        <p14:creationId xmlns:p14="http://schemas.microsoft.com/office/powerpoint/2010/main" val="399346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18</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基本原理</a:t>
            </a:r>
            <a:endParaRPr lang="en-US" altLang="zh-CN">
              <a:solidFill>
                <a:srgbClr val="00797C"/>
              </a:solidFill>
            </a:endParaRPr>
          </a:p>
        </p:txBody>
      </p:sp>
      <p:grpSp>
        <p:nvGrpSpPr>
          <p:cNvPr id="13" name="组 20">
            <a:extLst>
              <a:ext uri="{FF2B5EF4-FFF2-40B4-BE49-F238E27FC236}">
                <a16:creationId xmlns:a16="http://schemas.microsoft.com/office/drawing/2014/main" id="{78767DD3-983D-4D8C-BABC-8F98C4FBD0BE}"/>
              </a:ext>
            </a:extLst>
          </p:cNvPr>
          <p:cNvGrpSpPr/>
          <p:nvPr/>
        </p:nvGrpSpPr>
        <p:grpSpPr>
          <a:xfrm>
            <a:off x="5715000" y="819150"/>
            <a:ext cx="3201795" cy="2092919"/>
            <a:chOff x="5848553" y="1636713"/>
            <a:chExt cx="3201795" cy="2092919"/>
          </a:xfrm>
        </p:grpSpPr>
        <p:sp>
          <p:nvSpPr>
            <p:cNvPr id="14" name="上弧形箭头 21">
              <a:extLst>
                <a:ext uri="{FF2B5EF4-FFF2-40B4-BE49-F238E27FC236}">
                  <a16:creationId xmlns:a16="http://schemas.microsoft.com/office/drawing/2014/main" id="{C681CA66-7A3C-49EF-ACE1-EB27E16ACE35}"/>
                </a:ext>
              </a:extLst>
            </p:cNvPr>
            <p:cNvSpPr>
              <a:spLocks noChangeArrowheads="1"/>
            </p:cNvSpPr>
            <p:nvPr/>
          </p:nvSpPr>
          <p:spPr bwMode="auto">
            <a:xfrm rot="16029463">
              <a:off x="7804423" y="2483717"/>
              <a:ext cx="1987516" cy="504314"/>
            </a:xfrm>
            <a:prstGeom prst="curvedUpArrow">
              <a:avLst>
                <a:gd name="adj1" fmla="val 24998"/>
                <a:gd name="adj2" fmla="val 49997"/>
                <a:gd name="adj3" fmla="val 25000"/>
              </a:avLst>
            </a:prstGeom>
            <a:solidFill>
              <a:srgbClr val="0000FF"/>
            </a:solidFill>
            <a:ln w="9525">
              <a:solidFill>
                <a:schemeClr val="tx1"/>
              </a:solidFill>
              <a:round/>
              <a:headEnd/>
              <a:tailEnd/>
            </a:ln>
          </p:spPr>
          <p:txBody>
            <a:bodyPr wrap="none" anchor="ctr"/>
            <a:lstStyle/>
            <a:p>
              <a:endParaRPr lang="zh-CN" altLang="en-US" sz="2000">
                <a:solidFill>
                  <a:srgbClr val="000000"/>
                </a:solidFill>
              </a:endParaRPr>
            </a:p>
          </p:txBody>
        </p:sp>
        <p:grpSp>
          <p:nvGrpSpPr>
            <p:cNvPr id="15" name="组 13">
              <a:extLst>
                <a:ext uri="{FF2B5EF4-FFF2-40B4-BE49-F238E27FC236}">
                  <a16:creationId xmlns:a16="http://schemas.microsoft.com/office/drawing/2014/main" id="{DEB70552-0CBA-47FC-B7CD-B87FC924015F}"/>
                </a:ext>
              </a:extLst>
            </p:cNvPr>
            <p:cNvGrpSpPr>
              <a:grpSpLocks/>
            </p:cNvGrpSpPr>
            <p:nvPr/>
          </p:nvGrpSpPr>
          <p:grpSpPr bwMode="auto">
            <a:xfrm>
              <a:off x="5848553" y="1636713"/>
              <a:ext cx="3201795" cy="2092919"/>
              <a:chOff x="5847685" y="1764263"/>
              <a:chExt cx="3203158" cy="2093973"/>
            </a:xfrm>
          </p:grpSpPr>
          <p:sp>
            <p:nvSpPr>
              <p:cNvPr id="16" name="矩形 14">
                <a:extLst>
                  <a:ext uri="{FF2B5EF4-FFF2-40B4-BE49-F238E27FC236}">
                    <a16:creationId xmlns:a16="http://schemas.microsoft.com/office/drawing/2014/main" id="{0D11F506-E8F7-4C19-8F60-0AD9194FD992}"/>
                  </a:ext>
                </a:extLst>
              </p:cNvPr>
              <p:cNvSpPr/>
              <p:nvPr/>
            </p:nvSpPr>
            <p:spPr>
              <a:xfrm>
                <a:off x="5847685" y="1764263"/>
                <a:ext cx="2750641" cy="400311"/>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defRPr/>
                </a:pPr>
                <a:r>
                  <a:rPr lang="zh-CN" altLang="en-US" sz="2000" b="1" dirty="0">
                    <a:solidFill>
                      <a:srgbClr val="0000FF"/>
                    </a:solidFill>
                    <a:latin typeface="Arial" charset="0"/>
                    <a:ea typeface="黑体" charset="0"/>
                    <a:cs typeface="黑体" charset="0"/>
                    <a:sym typeface="Wingdings" charset="0"/>
                  </a:rPr>
                  <a:t>更新三维速度结构模型</a:t>
                </a:r>
                <a:endParaRPr lang="en-US" altLang="zh-CN" sz="2000" b="1" dirty="0">
                  <a:solidFill>
                    <a:srgbClr val="0000FF"/>
                  </a:solidFill>
                  <a:latin typeface="Arial" charset="0"/>
                  <a:ea typeface="宋体" charset="0"/>
                  <a:cs typeface="Arial" charset="0"/>
                  <a:sym typeface="Wingdings" charset="0"/>
                </a:endParaRPr>
              </a:p>
            </p:txBody>
          </p:sp>
          <p:sp>
            <p:nvSpPr>
              <p:cNvPr id="17" name="矩形 15">
                <a:extLst>
                  <a:ext uri="{FF2B5EF4-FFF2-40B4-BE49-F238E27FC236}">
                    <a16:creationId xmlns:a16="http://schemas.microsoft.com/office/drawing/2014/main" id="{EE13B19E-A145-41E6-AF78-A0AF8A78183D}"/>
                  </a:ext>
                </a:extLst>
              </p:cNvPr>
              <p:cNvSpPr/>
              <p:nvPr/>
            </p:nvSpPr>
            <p:spPr>
              <a:xfrm>
                <a:off x="5901254" y="2555236"/>
                <a:ext cx="2622346" cy="400311"/>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defRPr/>
                </a:pPr>
                <a:r>
                  <a:rPr lang="zh-CN" altLang="en-US" sz="2000" b="1" dirty="0">
                    <a:solidFill>
                      <a:srgbClr val="0000FF"/>
                    </a:solidFill>
                    <a:latin typeface="Arial"/>
                    <a:ea typeface="黑体" charset="0"/>
                    <a:cs typeface="Arial"/>
                    <a:sym typeface="Wingdings" charset="0"/>
                  </a:rPr>
                  <a:t>计算</a:t>
                </a:r>
                <a:r>
                  <a:rPr lang="en-US" altLang="zh-CN" sz="2000" b="1" dirty="0">
                    <a:solidFill>
                      <a:srgbClr val="0000FF"/>
                    </a:solidFill>
                    <a:latin typeface="Arial"/>
                    <a:ea typeface="黑体" charset="0"/>
                    <a:cs typeface="Arial"/>
                    <a:sym typeface="Wingdings" charset="0"/>
                  </a:rPr>
                  <a:t>2D</a:t>
                </a:r>
                <a:r>
                  <a:rPr lang="zh-CN" altLang="en-US" sz="2000" b="1" dirty="0">
                    <a:solidFill>
                      <a:srgbClr val="0000FF"/>
                    </a:solidFill>
                    <a:latin typeface="Arial"/>
                    <a:ea typeface="黑体" charset="0"/>
                    <a:cs typeface="Arial"/>
                    <a:sym typeface="Wingdings" charset="0"/>
                  </a:rPr>
                  <a:t>相速度分布图</a:t>
                </a:r>
                <a:r>
                  <a:rPr lang="en-US" altLang="zh-CN" sz="2000" b="1" dirty="0">
                    <a:solidFill>
                      <a:srgbClr val="0000FF"/>
                    </a:solidFill>
                    <a:latin typeface="Arial"/>
                    <a:ea typeface="黑体" charset="0"/>
                    <a:cs typeface="Arial"/>
                    <a:sym typeface="Wingdings" charset="0"/>
                  </a:rPr>
                  <a:t> </a:t>
                </a:r>
              </a:p>
            </p:txBody>
          </p:sp>
          <p:sp>
            <p:nvSpPr>
              <p:cNvPr id="18" name="矩形 16">
                <a:extLst>
                  <a:ext uri="{FF2B5EF4-FFF2-40B4-BE49-F238E27FC236}">
                    <a16:creationId xmlns:a16="http://schemas.microsoft.com/office/drawing/2014/main" id="{8AF24443-C244-4A1A-AAD3-8BBCC67467A1}"/>
                  </a:ext>
                </a:extLst>
              </p:cNvPr>
              <p:cNvSpPr/>
              <p:nvPr/>
            </p:nvSpPr>
            <p:spPr>
              <a:xfrm>
                <a:off x="5847685" y="3333503"/>
                <a:ext cx="2748939" cy="40031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defRPr/>
                </a:pPr>
                <a:r>
                  <a:rPr lang="zh-CN" altLang="en-US" sz="2000" b="1" dirty="0">
                    <a:solidFill>
                      <a:srgbClr val="FF0000"/>
                    </a:solidFill>
                    <a:latin typeface="Arial"/>
                    <a:ea typeface="黑体" charset="0"/>
                    <a:cs typeface="Arial"/>
                  </a:rPr>
                  <a:t>重新计算面波射线路径</a:t>
                </a:r>
              </a:p>
            </p:txBody>
          </p:sp>
          <p:sp>
            <p:nvSpPr>
              <p:cNvPr id="19" name="下箭头 19">
                <a:extLst>
                  <a:ext uri="{FF2B5EF4-FFF2-40B4-BE49-F238E27FC236}">
                    <a16:creationId xmlns:a16="http://schemas.microsoft.com/office/drawing/2014/main" id="{AA0EBEB8-902B-41FA-9BA3-F726F3DEB69D}"/>
                  </a:ext>
                </a:extLst>
              </p:cNvPr>
              <p:cNvSpPr>
                <a:spLocks noChangeArrowheads="1"/>
              </p:cNvSpPr>
              <p:nvPr/>
            </p:nvSpPr>
            <p:spPr bwMode="auto">
              <a:xfrm>
                <a:off x="7081710" y="2146556"/>
                <a:ext cx="461850" cy="422317"/>
              </a:xfrm>
              <a:prstGeom prst="downArrow">
                <a:avLst>
                  <a:gd name="adj1" fmla="val 50000"/>
                  <a:gd name="adj2" fmla="val 50000"/>
                </a:avLst>
              </a:prstGeom>
              <a:solidFill>
                <a:schemeClr val="accent1"/>
              </a:solidFill>
              <a:ln w="9525">
                <a:solidFill>
                  <a:schemeClr val="tx1"/>
                </a:solidFill>
                <a:round/>
                <a:headEnd/>
                <a:tailEnd/>
              </a:ln>
            </p:spPr>
            <p:txBody>
              <a:bodyPr wrap="none" anchor="ctr"/>
              <a:lstStyle/>
              <a:p>
                <a:endParaRPr lang="zh-CN" altLang="en-US" sz="2000">
                  <a:solidFill>
                    <a:srgbClr val="000000"/>
                  </a:solidFill>
                </a:endParaRPr>
              </a:p>
            </p:txBody>
          </p:sp>
          <p:sp>
            <p:nvSpPr>
              <p:cNvPr id="20" name="下箭头 20">
                <a:extLst>
                  <a:ext uri="{FF2B5EF4-FFF2-40B4-BE49-F238E27FC236}">
                    <a16:creationId xmlns:a16="http://schemas.microsoft.com/office/drawing/2014/main" id="{BAA91AC8-C148-4B57-BBEA-DEDF7DE9C9B0}"/>
                  </a:ext>
                </a:extLst>
              </p:cNvPr>
              <p:cNvSpPr>
                <a:spLocks noChangeArrowheads="1"/>
              </p:cNvSpPr>
              <p:nvPr/>
            </p:nvSpPr>
            <p:spPr bwMode="auto">
              <a:xfrm>
                <a:off x="7081710" y="2976556"/>
                <a:ext cx="461850" cy="422317"/>
              </a:xfrm>
              <a:prstGeom prst="downArrow">
                <a:avLst>
                  <a:gd name="adj1" fmla="val 50000"/>
                  <a:gd name="adj2" fmla="val 50000"/>
                </a:avLst>
              </a:prstGeom>
              <a:solidFill>
                <a:schemeClr val="accent1"/>
              </a:solidFill>
              <a:ln w="9525">
                <a:solidFill>
                  <a:schemeClr val="tx1"/>
                </a:solidFill>
                <a:round/>
                <a:headEnd/>
                <a:tailEnd/>
              </a:ln>
            </p:spPr>
            <p:txBody>
              <a:bodyPr wrap="none" anchor="ctr"/>
              <a:lstStyle/>
              <a:p>
                <a:endParaRPr lang="zh-CN" altLang="en-US" sz="2000">
                  <a:solidFill>
                    <a:srgbClr val="000000"/>
                  </a:solidFill>
                </a:endParaRPr>
              </a:p>
            </p:txBody>
          </p:sp>
          <p:sp>
            <p:nvSpPr>
              <p:cNvPr id="22" name="上弧形箭头 21">
                <a:extLst>
                  <a:ext uri="{FF2B5EF4-FFF2-40B4-BE49-F238E27FC236}">
                    <a16:creationId xmlns:a16="http://schemas.microsoft.com/office/drawing/2014/main" id="{7D823A62-03DE-4432-AC9A-96A777E8BA48}"/>
                  </a:ext>
                </a:extLst>
              </p:cNvPr>
              <p:cNvSpPr>
                <a:spLocks noChangeArrowheads="1"/>
              </p:cNvSpPr>
              <p:nvPr/>
            </p:nvSpPr>
            <p:spPr bwMode="auto">
              <a:xfrm rot="-5570537">
                <a:off x="7804320" y="2611713"/>
                <a:ext cx="1988517" cy="504529"/>
              </a:xfrm>
              <a:prstGeom prst="curvedUpArrow">
                <a:avLst>
                  <a:gd name="adj1" fmla="val 24998"/>
                  <a:gd name="adj2" fmla="val 49997"/>
                  <a:gd name="adj3" fmla="val 25000"/>
                </a:avLst>
              </a:prstGeom>
              <a:solidFill>
                <a:srgbClr val="3366FF"/>
              </a:solidFill>
              <a:ln w="9525">
                <a:solidFill>
                  <a:schemeClr val="tx1"/>
                </a:solidFill>
                <a:round/>
                <a:headEnd/>
                <a:tailEnd/>
              </a:ln>
            </p:spPr>
            <p:txBody>
              <a:bodyPr wrap="none" anchor="ctr"/>
              <a:lstStyle/>
              <a:p>
                <a:endParaRPr lang="zh-CN" altLang="en-US" sz="2000">
                  <a:solidFill>
                    <a:srgbClr val="CCFFCC"/>
                  </a:solidFill>
                </a:endParaRPr>
              </a:p>
            </p:txBody>
          </p:sp>
        </p:grpSp>
      </p:grpSp>
      <p:pic>
        <p:nvPicPr>
          <p:cNvPr id="23" name="图片 4">
            <a:extLst>
              <a:ext uri="{FF2B5EF4-FFF2-40B4-BE49-F238E27FC236}">
                <a16:creationId xmlns:a16="http://schemas.microsoft.com/office/drawing/2014/main" id="{F3E7C8F2-B4B9-4898-85FB-F630A3DEFFB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010" t="28494" r="10010" b="25059"/>
          <a:stretch/>
        </p:blipFill>
        <p:spPr bwMode="auto">
          <a:xfrm>
            <a:off x="6087026" y="3095139"/>
            <a:ext cx="2133039" cy="165119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44D5BBE9-312B-48FF-8987-07A3FA860F3F}"/>
              </a:ext>
            </a:extLst>
          </p:cNvPr>
          <p:cNvSpPr/>
          <p:nvPr/>
        </p:nvSpPr>
        <p:spPr>
          <a:xfrm>
            <a:off x="5715000" y="2868210"/>
            <a:ext cx="2877093" cy="261610"/>
          </a:xfrm>
          <a:prstGeom prst="rect">
            <a:avLst/>
          </a:prstGeom>
        </p:spPr>
        <p:txBody>
          <a:bodyPr wrap="square">
            <a:spAutoFit/>
          </a:bodyPr>
          <a:lstStyle/>
          <a:p>
            <a:r>
              <a:rPr lang="zh-CN" altLang="en-US" sz="1050" b="1"/>
              <a:t>快速行进方法 </a:t>
            </a:r>
            <a:r>
              <a:rPr lang="en-US" altLang="zh-CN" sz="1050" b="1"/>
              <a:t>(</a:t>
            </a:r>
            <a:r>
              <a:rPr lang="zh-CN" altLang="en-US" sz="1050" b="1"/>
              <a:t>Rawlinson and Sambridge, 2004</a:t>
            </a:r>
            <a:r>
              <a:rPr lang="en-US" altLang="zh-CN" sz="1050" b="1"/>
              <a:t>)</a:t>
            </a:r>
            <a:endParaRPr lang="zh-CN" altLang="en-US" sz="1050" b="1"/>
          </a:p>
        </p:txBody>
      </p:sp>
      <p:cxnSp>
        <p:nvCxnSpPr>
          <p:cNvPr id="6" name="直接箭头连接符 5">
            <a:extLst>
              <a:ext uri="{FF2B5EF4-FFF2-40B4-BE49-F238E27FC236}">
                <a16:creationId xmlns:a16="http://schemas.microsoft.com/office/drawing/2014/main" id="{12FAE38A-12AA-4747-B8B7-A465F71E39C6}"/>
              </a:ext>
            </a:extLst>
          </p:cNvPr>
          <p:cNvCxnSpPr/>
          <p:nvPr/>
        </p:nvCxnSpPr>
        <p:spPr>
          <a:xfrm flipV="1">
            <a:off x="6934200" y="2724150"/>
            <a:ext cx="76200" cy="171636"/>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AB65B10B-CCDC-4BFA-9915-19960029CA41}"/>
              </a:ext>
            </a:extLst>
          </p:cNvPr>
          <p:cNvSpPr txBox="1"/>
          <p:nvPr/>
        </p:nvSpPr>
        <p:spPr>
          <a:xfrm>
            <a:off x="6096000" y="4722275"/>
            <a:ext cx="2159566" cy="261610"/>
          </a:xfrm>
          <a:prstGeom prst="rect">
            <a:avLst/>
          </a:prstGeom>
          <a:noFill/>
        </p:spPr>
        <p:txBody>
          <a:bodyPr wrap="none" rtlCol="0">
            <a:spAutoFit/>
          </a:bodyPr>
          <a:lstStyle/>
          <a:p>
            <a:r>
              <a:rPr lang="zh-CN" altLang="en-US" sz="1100" b="1"/>
              <a:t>从一给定的速度模型找射线路径</a:t>
            </a:r>
          </a:p>
        </p:txBody>
      </p:sp>
      <p:grpSp>
        <p:nvGrpSpPr>
          <p:cNvPr id="45" name="组 10">
            <a:extLst>
              <a:ext uri="{FF2B5EF4-FFF2-40B4-BE49-F238E27FC236}">
                <a16:creationId xmlns:a16="http://schemas.microsoft.com/office/drawing/2014/main" id="{59D08AC7-5EDD-48AC-9B90-FAEF5E5A59D6}"/>
              </a:ext>
            </a:extLst>
          </p:cNvPr>
          <p:cNvGrpSpPr>
            <a:grpSpLocks/>
          </p:cNvGrpSpPr>
          <p:nvPr/>
        </p:nvGrpSpPr>
        <p:grpSpPr bwMode="auto">
          <a:xfrm>
            <a:off x="228721" y="2952244"/>
            <a:ext cx="1718143" cy="166824"/>
            <a:chOff x="283744" y="6268626"/>
            <a:chExt cx="2467395" cy="310729"/>
          </a:xfrm>
        </p:grpSpPr>
        <p:pic>
          <p:nvPicPr>
            <p:cNvPr id="46" name="图片 8">
              <a:extLst>
                <a:ext uri="{FF2B5EF4-FFF2-40B4-BE49-F238E27FC236}">
                  <a16:creationId xmlns:a16="http://schemas.microsoft.com/office/drawing/2014/main" id="{9D26BC50-F9E2-473A-AF7F-B00B758507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20062" y="6268626"/>
              <a:ext cx="1531077" cy="3107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8" name="右箭头 9">
              <a:extLst>
                <a:ext uri="{FF2B5EF4-FFF2-40B4-BE49-F238E27FC236}">
                  <a16:creationId xmlns:a16="http://schemas.microsoft.com/office/drawing/2014/main" id="{3DA60DAE-1532-4C1A-AFB5-A2990E0DFE28}"/>
                </a:ext>
              </a:extLst>
            </p:cNvPr>
            <p:cNvSpPr>
              <a:spLocks noChangeArrowheads="1"/>
            </p:cNvSpPr>
            <p:nvPr/>
          </p:nvSpPr>
          <p:spPr bwMode="auto">
            <a:xfrm>
              <a:off x="283744" y="6268627"/>
              <a:ext cx="783675" cy="270200"/>
            </a:xfrm>
            <a:prstGeom prst="rightArrow">
              <a:avLst>
                <a:gd name="adj1" fmla="val 50000"/>
                <a:gd name="adj2" fmla="val 50004"/>
              </a:avLst>
            </a:prstGeom>
            <a:solidFill>
              <a:schemeClr val="accent1"/>
            </a:solidFill>
            <a:ln w="9525">
              <a:solidFill>
                <a:schemeClr val="tx1"/>
              </a:solidFill>
              <a:round/>
              <a:headEnd/>
              <a:tailEnd/>
            </a:ln>
          </p:spPr>
          <p:txBody>
            <a:bodyPr wrap="none" anchor="ctr"/>
            <a:lstStyle/>
            <a:p>
              <a:pPr algn="ctr" defTabSz="914400" fontAlgn="base">
                <a:spcBef>
                  <a:spcPct val="0"/>
                </a:spcBef>
                <a:spcAft>
                  <a:spcPct val="0"/>
                </a:spcAft>
              </a:pPr>
              <a:endParaRPr lang="zh-CN" altLang="en-US" sz="2400">
                <a:solidFill>
                  <a:srgbClr val="000000"/>
                </a:solidFill>
                <a:latin typeface="Times New Roman" charset="0"/>
                <a:ea typeface="宋体" charset="0"/>
                <a:cs typeface="Times New Roman" charset="0"/>
              </a:endParaRPr>
            </a:p>
          </p:txBody>
        </p:sp>
      </p:grpSp>
      <p:pic>
        <p:nvPicPr>
          <p:cNvPr id="49" name="图片 48">
            <a:extLst>
              <a:ext uri="{FF2B5EF4-FFF2-40B4-BE49-F238E27FC236}">
                <a16:creationId xmlns:a16="http://schemas.microsoft.com/office/drawing/2014/main" id="{40A10EAA-E87F-4F0D-98B9-CFA58FCE953A}"/>
              </a:ext>
            </a:extLst>
          </p:cNvPr>
          <p:cNvPicPr>
            <a:picLocks noChangeAspect="1"/>
          </p:cNvPicPr>
          <p:nvPr/>
        </p:nvPicPr>
        <p:blipFill>
          <a:blip r:embed="rId6"/>
          <a:stretch>
            <a:fillRect/>
          </a:stretch>
        </p:blipFill>
        <p:spPr>
          <a:xfrm>
            <a:off x="203757" y="1232100"/>
            <a:ext cx="5105400" cy="1371468"/>
          </a:xfrm>
          <a:prstGeom prst="rect">
            <a:avLst/>
          </a:prstGeom>
        </p:spPr>
      </p:pic>
      <p:grpSp>
        <p:nvGrpSpPr>
          <p:cNvPr id="52" name="组 13">
            <a:extLst>
              <a:ext uri="{FF2B5EF4-FFF2-40B4-BE49-F238E27FC236}">
                <a16:creationId xmlns:a16="http://schemas.microsoft.com/office/drawing/2014/main" id="{63610162-66FB-4B54-93C5-31E6E3BCADEB}"/>
              </a:ext>
            </a:extLst>
          </p:cNvPr>
          <p:cNvGrpSpPr>
            <a:grpSpLocks/>
          </p:cNvGrpSpPr>
          <p:nvPr/>
        </p:nvGrpSpPr>
        <p:grpSpPr bwMode="auto">
          <a:xfrm>
            <a:off x="864806" y="3333750"/>
            <a:ext cx="4141251" cy="307676"/>
            <a:chOff x="1559674" y="6268325"/>
            <a:chExt cx="6412633" cy="575863"/>
          </a:xfrm>
          <a:solidFill>
            <a:schemeClr val="bg2"/>
          </a:solidFill>
        </p:grpSpPr>
        <p:graphicFrame>
          <p:nvGraphicFramePr>
            <p:cNvPr id="53" name="对象 11">
              <a:extLst>
                <a:ext uri="{FF2B5EF4-FFF2-40B4-BE49-F238E27FC236}">
                  <a16:creationId xmlns:a16="http://schemas.microsoft.com/office/drawing/2014/main" id="{89131F22-BBFA-421D-BADA-59CB4540BC90}"/>
                </a:ext>
              </a:extLst>
            </p:cNvPr>
            <p:cNvGraphicFramePr>
              <a:graphicFrameLocks noChangeAspect="1"/>
            </p:cNvGraphicFramePr>
            <p:nvPr>
              <p:extLst>
                <p:ext uri="{D42A27DB-BD31-4B8C-83A1-F6EECF244321}">
                  <p14:modId xmlns:p14="http://schemas.microsoft.com/office/powerpoint/2010/main" val="3760444827"/>
                </p:ext>
              </p:extLst>
            </p:nvPr>
          </p:nvGraphicFramePr>
          <p:xfrm>
            <a:off x="4925033" y="6268325"/>
            <a:ext cx="3047274" cy="575863"/>
          </p:xfrm>
          <a:graphic>
            <a:graphicData uri="http://schemas.openxmlformats.org/presentationml/2006/ole">
              <mc:AlternateContent xmlns:mc="http://schemas.openxmlformats.org/markup-compatibility/2006">
                <mc:Choice xmlns:v="urn:schemas-microsoft-com:vml" Requires="v">
                  <p:oleObj spid="_x0000_s5364" name="Equation" r:id="rId7" imgW="1612900" imgH="304800" progId="Equation.DSMT4">
                    <p:embed/>
                  </p:oleObj>
                </mc:Choice>
                <mc:Fallback>
                  <p:oleObj name="Equation" r:id="rId7" imgW="1612900" imgH="304800" progId="Equation.DSMT4">
                    <p:embed/>
                    <p:pic>
                      <p:nvPicPr>
                        <p:cNvPr id="47116" name="对象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25033" y="6268325"/>
                          <a:ext cx="3047274" cy="575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5" name="对象 12">
              <a:extLst>
                <a:ext uri="{FF2B5EF4-FFF2-40B4-BE49-F238E27FC236}">
                  <a16:creationId xmlns:a16="http://schemas.microsoft.com/office/drawing/2014/main" id="{FDC36148-4994-481F-A047-ACB625BA611F}"/>
                </a:ext>
              </a:extLst>
            </p:cNvPr>
            <p:cNvGraphicFramePr>
              <a:graphicFrameLocks noChangeAspect="1"/>
            </p:cNvGraphicFramePr>
            <p:nvPr>
              <p:extLst>
                <p:ext uri="{D42A27DB-BD31-4B8C-83A1-F6EECF244321}">
                  <p14:modId xmlns:p14="http://schemas.microsoft.com/office/powerpoint/2010/main" val="3263786528"/>
                </p:ext>
              </p:extLst>
            </p:nvPr>
          </p:nvGraphicFramePr>
          <p:xfrm>
            <a:off x="1559674" y="6286576"/>
            <a:ext cx="3117972" cy="493492"/>
          </p:xfrm>
          <a:graphic>
            <a:graphicData uri="http://schemas.openxmlformats.org/presentationml/2006/ole">
              <mc:AlternateContent xmlns:mc="http://schemas.openxmlformats.org/markup-compatibility/2006">
                <mc:Choice xmlns:v="urn:schemas-microsoft-com:vml" Requires="v">
                  <p:oleObj spid="_x0000_s5365" name="Equation" r:id="rId9" imgW="1765300" imgH="279400" progId="Equation.DSMT4">
                    <p:embed/>
                  </p:oleObj>
                </mc:Choice>
                <mc:Fallback>
                  <p:oleObj name="Equation" r:id="rId9" imgW="1765300" imgH="279400" progId="Equation.DSMT4">
                    <p:embed/>
                    <p:pic>
                      <p:nvPicPr>
                        <p:cNvPr id="47117" name="对象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59674" y="6286576"/>
                          <a:ext cx="3117972" cy="4934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sp>
        <p:nvSpPr>
          <p:cNvPr id="8" name="椭圆 7">
            <a:extLst>
              <a:ext uri="{FF2B5EF4-FFF2-40B4-BE49-F238E27FC236}">
                <a16:creationId xmlns:a16="http://schemas.microsoft.com/office/drawing/2014/main" id="{262D2D9D-6BA9-489B-B660-0A774DCCA7D2}"/>
              </a:ext>
            </a:extLst>
          </p:cNvPr>
          <p:cNvSpPr/>
          <p:nvPr/>
        </p:nvSpPr>
        <p:spPr>
          <a:xfrm>
            <a:off x="2667000" y="1227948"/>
            <a:ext cx="533400" cy="609600"/>
          </a:xfrm>
          <a:prstGeom prst="ellipse">
            <a:avLst/>
          </a:prstGeom>
          <a:no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id="{586F310C-4827-441E-BFC7-C8D53A2C4D21}"/>
              </a:ext>
            </a:extLst>
          </p:cNvPr>
          <p:cNvSpPr/>
          <p:nvPr/>
        </p:nvSpPr>
        <p:spPr>
          <a:xfrm>
            <a:off x="3974673" y="1227948"/>
            <a:ext cx="533400" cy="609600"/>
          </a:xfrm>
          <a:prstGeom prst="ellipse">
            <a:avLst/>
          </a:prstGeom>
          <a:no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8B5783B8-122E-4B4F-8ACC-C98B65F29CBB}"/>
              </a:ext>
            </a:extLst>
          </p:cNvPr>
          <p:cNvSpPr txBox="1"/>
          <p:nvPr/>
        </p:nvSpPr>
        <p:spPr>
          <a:xfrm>
            <a:off x="2286000" y="947812"/>
            <a:ext cx="3009395" cy="261610"/>
          </a:xfrm>
          <a:prstGeom prst="rect">
            <a:avLst/>
          </a:prstGeom>
          <a:noFill/>
        </p:spPr>
        <p:txBody>
          <a:bodyPr wrap="square" rtlCol="0">
            <a:spAutoFit/>
          </a:bodyPr>
          <a:lstStyle/>
          <a:p>
            <a:r>
              <a:rPr lang="zh-CN" altLang="en-US" sz="1100" b="1">
                <a:solidFill>
                  <a:srgbClr val="E10800"/>
                </a:solidFill>
              </a:rPr>
              <a:t>采用经验关系</a:t>
            </a:r>
            <a:r>
              <a:rPr lang="en-US" altLang="zh-CN" sz="1100" b="1">
                <a:solidFill>
                  <a:srgbClr val="E10800"/>
                </a:solidFill>
              </a:rPr>
              <a:t>brocher law </a:t>
            </a:r>
            <a:r>
              <a:rPr lang="zh-CN" altLang="en-US" sz="1100" b="1">
                <a:solidFill>
                  <a:srgbClr val="E10800"/>
                </a:solidFill>
              </a:rPr>
              <a:t>关联密度、</a:t>
            </a:r>
            <a:r>
              <a:rPr lang="en-US" altLang="zh-CN" sz="1100" b="1">
                <a:solidFill>
                  <a:srgbClr val="E10800"/>
                </a:solidFill>
              </a:rPr>
              <a:t>vp</a:t>
            </a:r>
            <a:r>
              <a:rPr lang="zh-CN" altLang="en-US" sz="1100" b="1">
                <a:solidFill>
                  <a:srgbClr val="E10800"/>
                </a:solidFill>
              </a:rPr>
              <a:t>和</a:t>
            </a:r>
            <a:r>
              <a:rPr lang="en-US" altLang="zh-CN" sz="1100" b="1">
                <a:solidFill>
                  <a:srgbClr val="E10800"/>
                </a:solidFill>
              </a:rPr>
              <a:t>vs</a:t>
            </a:r>
            <a:endParaRPr lang="zh-CN" altLang="en-US" sz="1100" b="1">
              <a:solidFill>
                <a:srgbClr val="E10800"/>
              </a:solidFill>
            </a:endParaRPr>
          </a:p>
        </p:txBody>
      </p:sp>
      <p:sp>
        <p:nvSpPr>
          <p:cNvPr id="12" name="文本框 11">
            <a:extLst>
              <a:ext uri="{FF2B5EF4-FFF2-40B4-BE49-F238E27FC236}">
                <a16:creationId xmlns:a16="http://schemas.microsoft.com/office/drawing/2014/main" id="{556162A9-A5F1-4332-AC23-307194A04CF1}"/>
              </a:ext>
            </a:extLst>
          </p:cNvPr>
          <p:cNvSpPr txBox="1"/>
          <p:nvPr/>
        </p:nvSpPr>
        <p:spPr>
          <a:xfrm>
            <a:off x="0" y="2532250"/>
            <a:ext cx="1793873" cy="307777"/>
          </a:xfrm>
          <a:prstGeom prst="rect">
            <a:avLst/>
          </a:prstGeom>
          <a:noFill/>
        </p:spPr>
        <p:txBody>
          <a:bodyPr wrap="square" rtlCol="0">
            <a:spAutoFit/>
          </a:bodyPr>
          <a:lstStyle/>
          <a:p>
            <a:r>
              <a:rPr lang="zh-CN" altLang="en-US" sz="1400" b="1">
                <a:solidFill>
                  <a:srgbClr val="E10800"/>
                </a:solidFill>
              </a:rPr>
              <a:t>线性套线性还是线性</a:t>
            </a:r>
          </a:p>
        </p:txBody>
      </p:sp>
      <p:sp>
        <p:nvSpPr>
          <p:cNvPr id="24" name="文本框 23">
            <a:extLst>
              <a:ext uri="{FF2B5EF4-FFF2-40B4-BE49-F238E27FC236}">
                <a16:creationId xmlns:a16="http://schemas.microsoft.com/office/drawing/2014/main" id="{BF811ADD-A0A0-4870-B614-985EA4DDE1BE}"/>
              </a:ext>
            </a:extLst>
          </p:cNvPr>
          <p:cNvSpPr txBox="1"/>
          <p:nvPr/>
        </p:nvSpPr>
        <p:spPr>
          <a:xfrm>
            <a:off x="2040996" y="2554019"/>
            <a:ext cx="3106380" cy="369332"/>
          </a:xfrm>
          <a:prstGeom prst="rect">
            <a:avLst/>
          </a:prstGeom>
          <a:noFill/>
        </p:spPr>
        <p:txBody>
          <a:bodyPr wrap="square" rtlCol="0">
            <a:spAutoFit/>
          </a:bodyPr>
          <a:lstStyle/>
          <a:p>
            <a:r>
              <a:rPr lang="zh-CN" altLang="en-US" b="1">
                <a:solidFill>
                  <a:srgbClr val="E10800"/>
                </a:solidFill>
              </a:rPr>
              <a:t>∴ 最小二乘等算法可以求解</a:t>
            </a:r>
          </a:p>
        </p:txBody>
      </p:sp>
      <p:sp>
        <p:nvSpPr>
          <p:cNvPr id="64" name="矩形: 圆角 63">
            <a:extLst>
              <a:ext uri="{FF2B5EF4-FFF2-40B4-BE49-F238E27FC236}">
                <a16:creationId xmlns:a16="http://schemas.microsoft.com/office/drawing/2014/main" id="{F1F0BBF1-69D1-4F88-BF69-2CCDB72422BD}"/>
              </a:ext>
            </a:extLst>
          </p:cNvPr>
          <p:cNvSpPr/>
          <p:nvPr/>
        </p:nvSpPr>
        <p:spPr>
          <a:xfrm>
            <a:off x="2366628" y="3267761"/>
            <a:ext cx="495829" cy="369332"/>
          </a:xfrm>
          <a:prstGeom prst="roundRect">
            <a:avLst/>
          </a:prstGeom>
          <a:noFill/>
          <a:ln w="19050">
            <a:solidFill>
              <a:srgbClr val="E10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DBBBD8B6-06E9-4689-B9BB-B936C572EEF6}"/>
              </a:ext>
            </a:extLst>
          </p:cNvPr>
          <p:cNvSpPr txBox="1"/>
          <p:nvPr/>
        </p:nvSpPr>
        <p:spPr>
          <a:xfrm>
            <a:off x="2756457" y="3617345"/>
            <a:ext cx="1675459" cy="307777"/>
          </a:xfrm>
          <a:prstGeom prst="rect">
            <a:avLst/>
          </a:prstGeom>
          <a:noFill/>
        </p:spPr>
        <p:txBody>
          <a:bodyPr wrap="none" rtlCol="0">
            <a:spAutoFit/>
          </a:bodyPr>
          <a:lstStyle/>
          <a:p>
            <a:r>
              <a:rPr lang="zh-CN" altLang="en-US" sz="1400">
                <a:solidFill>
                  <a:srgbClr val="E10800"/>
                </a:solidFill>
              </a:rPr>
              <a:t>正则项</a:t>
            </a:r>
            <a:r>
              <a:rPr lang="en-US" altLang="zh-CN" sz="1400">
                <a:solidFill>
                  <a:srgbClr val="E10800"/>
                </a:solidFill>
              </a:rPr>
              <a:t>-</a:t>
            </a:r>
            <a:r>
              <a:rPr lang="zh-CN" altLang="en-US" sz="1400">
                <a:solidFill>
                  <a:srgbClr val="E10800"/>
                </a:solidFill>
              </a:rPr>
              <a:t>阻尼与</a:t>
            </a:r>
            <a:r>
              <a:rPr lang="zh-CN" altLang="en-US" sz="1400" b="1">
                <a:solidFill>
                  <a:srgbClr val="E10800"/>
                </a:solidFill>
              </a:rPr>
              <a:t>平滑</a:t>
            </a:r>
          </a:p>
        </p:txBody>
      </p:sp>
      <p:sp>
        <p:nvSpPr>
          <p:cNvPr id="26" name="箭头: 下 25">
            <a:extLst>
              <a:ext uri="{FF2B5EF4-FFF2-40B4-BE49-F238E27FC236}">
                <a16:creationId xmlns:a16="http://schemas.microsoft.com/office/drawing/2014/main" id="{06AAD52C-FFE9-43C5-8F40-2C943933A3BD}"/>
              </a:ext>
            </a:extLst>
          </p:cNvPr>
          <p:cNvSpPr/>
          <p:nvPr/>
        </p:nvSpPr>
        <p:spPr>
          <a:xfrm>
            <a:off x="1236951" y="3661586"/>
            <a:ext cx="228600" cy="6097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a:extLst>
              <a:ext uri="{FF2B5EF4-FFF2-40B4-BE49-F238E27FC236}">
                <a16:creationId xmlns:a16="http://schemas.microsoft.com/office/drawing/2014/main" id="{0F80D8FD-A446-4874-AD59-19702DE4B68F}"/>
              </a:ext>
            </a:extLst>
          </p:cNvPr>
          <p:cNvSpPr txBox="1"/>
          <p:nvPr/>
        </p:nvSpPr>
        <p:spPr>
          <a:xfrm>
            <a:off x="383739" y="4377026"/>
            <a:ext cx="2372718" cy="369332"/>
          </a:xfrm>
          <a:prstGeom prst="rect">
            <a:avLst/>
          </a:prstGeom>
          <a:noFill/>
        </p:spPr>
        <p:txBody>
          <a:bodyPr wrap="square" rtlCol="0">
            <a:spAutoFit/>
          </a:bodyPr>
          <a:lstStyle/>
          <a:p>
            <a:r>
              <a:rPr lang="zh-CN" altLang="en-US" b="1">
                <a:solidFill>
                  <a:srgbClr val="E10800"/>
                </a:solidFill>
              </a:rPr>
              <a:t>各个格点上</a:t>
            </a:r>
            <a:r>
              <a:rPr lang="en-US" altLang="zh-CN" b="1">
                <a:solidFill>
                  <a:srgbClr val="E10800"/>
                </a:solidFill>
              </a:rPr>
              <a:t>vs</a:t>
            </a:r>
            <a:r>
              <a:rPr lang="zh-CN" altLang="en-US" b="1">
                <a:solidFill>
                  <a:srgbClr val="E10800"/>
                </a:solidFill>
              </a:rPr>
              <a:t>扰动量</a:t>
            </a:r>
          </a:p>
        </p:txBody>
      </p:sp>
      <p:cxnSp>
        <p:nvCxnSpPr>
          <p:cNvPr id="66" name="直接箭头连接符 65">
            <a:extLst>
              <a:ext uri="{FF2B5EF4-FFF2-40B4-BE49-F238E27FC236}">
                <a16:creationId xmlns:a16="http://schemas.microsoft.com/office/drawing/2014/main" id="{1F5F0DC0-BDEA-4132-BAC3-EA7BE956B145}"/>
              </a:ext>
            </a:extLst>
          </p:cNvPr>
          <p:cNvCxnSpPr/>
          <p:nvPr/>
        </p:nvCxnSpPr>
        <p:spPr>
          <a:xfrm flipH="1">
            <a:off x="3974673" y="3867150"/>
            <a:ext cx="63927" cy="152400"/>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直接箭头连接符 67">
            <a:extLst>
              <a:ext uri="{FF2B5EF4-FFF2-40B4-BE49-F238E27FC236}">
                <a16:creationId xmlns:a16="http://schemas.microsoft.com/office/drawing/2014/main" id="{BA5E99EC-D8E0-46E0-B16B-384565523D33}"/>
              </a:ext>
            </a:extLst>
          </p:cNvPr>
          <p:cNvCxnSpPr>
            <a:cxnSpLocks/>
          </p:cNvCxnSpPr>
          <p:nvPr/>
        </p:nvCxnSpPr>
        <p:spPr>
          <a:xfrm>
            <a:off x="4127073" y="3864173"/>
            <a:ext cx="88474" cy="152400"/>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71" name="矩形 70">
            <a:extLst>
              <a:ext uri="{FF2B5EF4-FFF2-40B4-BE49-F238E27FC236}">
                <a16:creationId xmlns:a16="http://schemas.microsoft.com/office/drawing/2014/main" id="{D3AFFC23-9DE3-4AF2-854D-C0FFC2C85D05}"/>
              </a:ext>
            </a:extLst>
          </p:cNvPr>
          <p:cNvSpPr/>
          <p:nvPr/>
        </p:nvSpPr>
        <p:spPr>
          <a:xfrm>
            <a:off x="3573252" y="3968683"/>
            <a:ext cx="607859" cy="261610"/>
          </a:xfrm>
          <a:prstGeom prst="rect">
            <a:avLst/>
          </a:prstGeom>
        </p:spPr>
        <p:txBody>
          <a:bodyPr wrap="none">
            <a:spAutoFit/>
          </a:bodyPr>
          <a:lstStyle/>
          <a:p>
            <a:r>
              <a:rPr lang="zh-CN" altLang="en-US" sz="1100" b="1">
                <a:solidFill>
                  <a:srgbClr val="E10800"/>
                </a:solidFill>
              </a:rPr>
              <a:t>水平的</a:t>
            </a:r>
            <a:endParaRPr lang="zh-CN" altLang="en-US" sz="1100"/>
          </a:p>
        </p:txBody>
      </p:sp>
      <p:sp>
        <p:nvSpPr>
          <p:cNvPr id="72" name="矩形 71">
            <a:extLst>
              <a:ext uri="{FF2B5EF4-FFF2-40B4-BE49-F238E27FC236}">
                <a16:creationId xmlns:a16="http://schemas.microsoft.com/office/drawing/2014/main" id="{5094F9DC-2D74-48B7-9B72-257273438A62}"/>
              </a:ext>
            </a:extLst>
          </p:cNvPr>
          <p:cNvSpPr/>
          <p:nvPr/>
        </p:nvSpPr>
        <p:spPr>
          <a:xfrm>
            <a:off x="4081974" y="3975465"/>
            <a:ext cx="607859" cy="261610"/>
          </a:xfrm>
          <a:prstGeom prst="rect">
            <a:avLst/>
          </a:prstGeom>
        </p:spPr>
        <p:txBody>
          <a:bodyPr wrap="none">
            <a:spAutoFit/>
          </a:bodyPr>
          <a:lstStyle/>
          <a:p>
            <a:r>
              <a:rPr lang="zh-CN" altLang="en-US" sz="1100" b="1">
                <a:solidFill>
                  <a:srgbClr val="E10800"/>
                </a:solidFill>
              </a:rPr>
              <a:t>垂直的</a:t>
            </a:r>
            <a:endParaRPr lang="zh-CN" altLang="en-US" sz="1100"/>
          </a:p>
        </p:txBody>
      </p:sp>
    </p:spTree>
    <p:extLst>
      <p:ext uri="{BB962C8B-B14F-4D97-AF65-F5344CB8AC3E}">
        <p14:creationId xmlns:p14="http://schemas.microsoft.com/office/powerpoint/2010/main" val="4082114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19</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例子：蜀山断层</a:t>
            </a:r>
            <a:endParaRPr lang="en-US" altLang="zh-CN">
              <a:solidFill>
                <a:srgbClr val="00797C"/>
              </a:solidFill>
            </a:endParaRPr>
          </a:p>
        </p:txBody>
      </p:sp>
      <p:pic>
        <p:nvPicPr>
          <p:cNvPr id="3" name="图片 2">
            <a:extLst>
              <a:ext uri="{FF2B5EF4-FFF2-40B4-BE49-F238E27FC236}">
                <a16:creationId xmlns:a16="http://schemas.microsoft.com/office/drawing/2014/main" id="{81404416-44A2-4D20-97AC-8E384E38BEF3}"/>
              </a:ext>
            </a:extLst>
          </p:cNvPr>
          <p:cNvPicPr>
            <a:picLocks noChangeAspect="1"/>
          </p:cNvPicPr>
          <p:nvPr/>
        </p:nvPicPr>
        <p:blipFill>
          <a:blip r:embed="rId3"/>
          <a:stretch>
            <a:fillRect/>
          </a:stretch>
        </p:blipFill>
        <p:spPr>
          <a:xfrm>
            <a:off x="1905000" y="666750"/>
            <a:ext cx="5472827" cy="4416538"/>
          </a:xfrm>
          <a:prstGeom prst="rect">
            <a:avLst/>
          </a:prstGeom>
        </p:spPr>
      </p:pic>
      <p:sp>
        <p:nvSpPr>
          <p:cNvPr id="5" name="文本框 4">
            <a:extLst>
              <a:ext uri="{FF2B5EF4-FFF2-40B4-BE49-F238E27FC236}">
                <a16:creationId xmlns:a16="http://schemas.microsoft.com/office/drawing/2014/main" id="{72F8444C-2CD2-40A7-9299-6AEE5120A803}"/>
              </a:ext>
            </a:extLst>
          </p:cNvPr>
          <p:cNvSpPr txBox="1"/>
          <p:nvPr/>
        </p:nvSpPr>
        <p:spPr>
          <a:xfrm>
            <a:off x="457200" y="1581150"/>
            <a:ext cx="1752600" cy="369332"/>
          </a:xfrm>
          <a:prstGeom prst="rect">
            <a:avLst/>
          </a:prstGeom>
          <a:noFill/>
        </p:spPr>
        <p:txBody>
          <a:bodyPr wrap="square" rtlCol="0">
            <a:spAutoFit/>
          </a:bodyPr>
          <a:lstStyle/>
          <a:p>
            <a:r>
              <a:rPr lang="zh-CN" altLang="en-US" b="1">
                <a:solidFill>
                  <a:srgbClr val="E10800"/>
                </a:solidFill>
              </a:rPr>
              <a:t>考虑射线弯曲</a:t>
            </a:r>
          </a:p>
        </p:txBody>
      </p:sp>
      <p:sp>
        <p:nvSpPr>
          <p:cNvPr id="41" name="文本框 40">
            <a:extLst>
              <a:ext uri="{FF2B5EF4-FFF2-40B4-BE49-F238E27FC236}">
                <a16:creationId xmlns:a16="http://schemas.microsoft.com/office/drawing/2014/main" id="{E5AB3855-537C-4EC2-8234-E237BF33595A}"/>
              </a:ext>
            </a:extLst>
          </p:cNvPr>
          <p:cNvSpPr txBox="1"/>
          <p:nvPr/>
        </p:nvSpPr>
        <p:spPr>
          <a:xfrm>
            <a:off x="7133492" y="1657350"/>
            <a:ext cx="1981200" cy="369332"/>
          </a:xfrm>
          <a:prstGeom prst="rect">
            <a:avLst/>
          </a:prstGeom>
          <a:noFill/>
        </p:spPr>
        <p:txBody>
          <a:bodyPr wrap="square" rtlCol="0">
            <a:spAutoFit/>
          </a:bodyPr>
          <a:lstStyle/>
          <a:p>
            <a:r>
              <a:rPr lang="zh-CN" altLang="en-US" b="1">
                <a:solidFill>
                  <a:srgbClr val="E10800"/>
                </a:solidFill>
              </a:rPr>
              <a:t>不考虑射线弯曲</a:t>
            </a:r>
          </a:p>
        </p:txBody>
      </p:sp>
      <p:sp>
        <p:nvSpPr>
          <p:cNvPr id="11" name="矩形 10">
            <a:extLst>
              <a:ext uri="{FF2B5EF4-FFF2-40B4-BE49-F238E27FC236}">
                <a16:creationId xmlns:a16="http://schemas.microsoft.com/office/drawing/2014/main" id="{B1138BA6-9DAA-4B8F-A661-40C72581A7FB}"/>
              </a:ext>
            </a:extLst>
          </p:cNvPr>
          <p:cNvSpPr/>
          <p:nvPr/>
        </p:nvSpPr>
        <p:spPr>
          <a:xfrm>
            <a:off x="4724400" y="2800350"/>
            <a:ext cx="1107996" cy="369332"/>
          </a:xfrm>
          <a:prstGeom prst="rect">
            <a:avLst/>
          </a:prstGeom>
        </p:spPr>
        <p:txBody>
          <a:bodyPr wrap="none">
            <a:spAutoFit/>
          </a:bodyPr>
          <a:lstStyle/>
          <a:p>
            <a:pPr defTabSz="457200" fontAlgn="auto">
              <a:spcBef>
                <a:spcPts val="0"/>
              </a:spcBef>
              <a:spcAft>
                <a:spcPts val="0"/>
              </a:spcAft>
              <a:defRPr/>
            </a:pPr>
            <a:r>
              <a:rPr lang="zh-CN" altLang="en-US" b="1">
                <a:solidFill>
                  <a:srgbClr val="E10800"/>
                </a:solidFill>
                <a:latin typeface="黑体"/>
                <a:ea typeface="黑体"/>
                <a:cs typeface="黑体"/>
              </a:rPr>
              <a:t>蜀山断层</a:t>
            </a:r>
            <a:endParaRPr lang="zh-CN" altLang="en-US" b="1" dirty="0">
              <a:solidFill>
                <a:srgbClr val="E10800"/>
              </a:solidFill>
              <a:ea typeface="宋体"/>
            </a:endParaRPr>
          </a:p>
        </p:txBody>
      </p:sp>
      <p:cxnSp>
        <p:nvCxnSpPr>
          <p:cNvPr id="29" name="直接连接符 28">
            <a:extLst>
              <a:ext uri="{FF2B5EF4-FFF2-40B4-BE49-F238E27FC236}">
                <a16:creationId xmlns:a16="http://schemas.microsoft.com/office/drawing/2014/main" id="{3EDBA9CA-096C-4598-A599-88438238A9D6}"/>
              </a:ext>
            </a:extLst>
          </p:cNvPr>
          <p:cNvCxnSpPr>
            <a:cxnSpLocks/>
          </p:cNvCxnSpPr>
          <p:nvPr/>
        </p:nvCxnSpPr>
        <p:spPr>
          <a:xfrm>
            <a:off x="5867400" y="3105150"/>
            <a:ext cx="0" cy="1371600"/>
          </a:xfrm>
          <a:prstGeom prst="line">
            <a:avLst/>
          </a:prstGeom>
          <a:ln w="28575">
            <a:solidFill>
              <a:srgbClr val="E10800"/>
            </a:solidFill>
            <a:prstDash val="sysDash"/>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688124C7-C911-44C2-A90E-3B0627DECA1A}"/>
              </a:ext>
            </a:extLst>
          </p:cNvPr>
          <p:cNvSpPr txBox="1"/>
          <p:nvPr/>
        </p:nvSpPr>
        <p:spPr>
          <a:xfrm>
            <a:off x="6781800" y="3562350"/>
            <a:ext cx="1828794" cy="369332"/>
          </a:xfrm>
          <a:prstGeom prst="rect">
            <a:avLst/>
          </a:prstGeom>
          <a:noFill/>
        </p:spPr>
        <p:txBody>
          <a:bodyPr wrap="square" rtlCol="0">
            <a:spAutoFit/>
          </a:bodyPr>
          <a:lstStyle/>
          <a:p>
            <a:r>
              <a:rPr lang="zh-CN" altLang="en-US" b="1">
                <a:solidFill>
                  <a:srgbClr val="E10800"/>
                </a:solidFill>
              </a:rPr>
              <a:t>界面很平滑柔和</a:t>
            </a:r>
          </a:p>
        </p:txBody>
      </p:sp>
    </p:spTree>
    <p:extLst>
      <p:ext uri="{BB962C8B-B14F-4D97-AF65-F5344CB8AC3E}">
        <p14:creationId xmlns:p14="http://schemas.microsoft.com/office/powerpoint/2010/main" val="759791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A86FA4FA-5016-4711-8188-5BA2B107426B}"/>
              </a:ext>
            </a:extLst>
          </p:cNvPr>
          <p:cNvPicPr>
            <a:picLocks noChangeAspect="1"/>
          </p:cNvPicPr>
          <p:nvPr/>
        </p:nvPicPr>
        <p:blipFill rotWithShape="1">
          <a:blip r:embed="rId3"/>
          <a:srcRect t="34824"/>
          <a:stretch/>
        </p:blipFill>
        <p:spPr>
          <a:xfrm>
            <a:off x="5072792" y="2236629"/>
            <a:ext cx="1729765" cy="2759075"/>
          </a:xfrm>
          <a:prstGeom prst="rect">
            <a:avLst/>
          </a:prstGeom>
        </p:spPr>
      </p:pic>
      <p:pic>
        <p:nvPicPr>
          <p:cNvPr id="18" name="图片 17">
            <a:extLst>
              <a:ext uri="{FF2B5EF4-FFF2-40B4-BE49-F238E27FC236}">
                <a16:creationId xmlns:a16="http://schemas.microsoft.com/office/drawing/2014/main" id="{8F70274C-DCF7-4FD0-8166-CA046D80A077}"/>
              </a:ext>
            </a:extLst>
          </p:cNvPr>
          <p:cNvPicPr>
            <a:picLocks noChangeAspect="1"/>
          </p:cNvPicPr>
          <p:nvPr/>
        </p:nvPicPr>
        <p:blipFill>
          <a:blip r:embed="rId4"/>
          <a:stretch>
            <a:fillRect/>
          </a:stretch>
        </p:blipFill>
        <p:spPr>
          <a:xfrm>
            <a:off x="6917521" y="2237646"/>
            <a:ext cx="1705214" cy="2755203"/>
          </a:xfrm>
          <a:prstGeom prst="rect">
            <a:avLst/>
          </a:prstGeom>
        </p:spPr>
      </p:pic>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20</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例子：青藏东南缘</a:t>
            </a:r>
            <a:endParaRPr lang="en-US" altLang="zh-CN">
              <a:solidFill>
                <a:srgbClr val="00797C"/>
              </a:solidFill>
            </a:endParaRPr>
          </a:p>
        </p:txBody>
      </p:sp>
      <p:pic>
        <p:nvPicPr>
          <p:cNvPr id="12" name="图片 11">
            <a:extLst>
              <a:ext uri="{FF2B5EF4-FFF2-40B4-BE49-F238E27FC236}">
                <a16:creationId xmlns:a16="http://schemas.microsoft.com/office/drawing/2014/main" id="{589BF222-FD8E-4BD8-AA9F-6F51B83D297B}"/>
              </a:ext>
            </a:extLst>
          </p:cNvPr>
          <p:cNvPicPr>
            <a:picLocks noChangeAspect="1"/>
          </p:cNvPicPr>
          <p:nvPr/>
        </p:nvPicPr>
        <p:blipFill>
          <a:blip r:embed="rId5"/>
          <a:stretch>
            <a:fillRect/>
          </a:stretch>
        </p:blipFill>
        <p:spPr>
          <a:xfrm>
            <a:off x="26796" y="1352550"/>
            <a:ext cx="4409363" cy="2759075"/>
          </a:xfrm>
          <a:prstGeom prst="rect">
            <a:avLst/>
          </a:prstGeom>
        </p:spPr>
      </p:pic>
      <p:sp>
        <p:nvSpPr>
          <p:cNvPr id="13" name="矩形 12">
            <a:extLst>
              <a:ext uri="{FF2B5EF4-FFF2-40B4-BE49-F238E27FC236}">
                <a16:creationId xmlns:a16="http://schemas.microsoft.com/office/drawing/2014/main" id="{7CA84094-6C2E-4407-B085-04D3229E7F5B}"/>
              </a:ext>
            </a:extLst>
          </p:cNvPr>
          <p:cNvSpPr/>
          <p:nvPr/>
        </p:nvSpPr>
        <p:spPr>
          <a:xfrm>
            <a:off x="414548" y="4059377"/>
            <a:ext cx="3531736" cy="646331"/>
          </a:xfrm>
          <a:prstGeom prst="rect">
            <a:avLst/>
          </a:prstGeom>
        </p:spPr>
        <p:txBody>
          <a:bodyPr wrap="none">
            <a:spAutoFit/>
          </a:bodyPr>
          <a:lstStyle/>
          <a:p>
            <a:pPr algn="ctr"/>
            <a:r>
              <a:rPr lang="zh-CN" altLang="en-US" dirty="0">
                <a:latin typeface="SimHei" panose="02010609060101010101" pitchFamily="49" charset="-122"/>
                <a:ea typeface="SimHei" panose="02010609060101010101" pitchFamily="49" charset="-122"/>
              </a:rPr>
              <a:t>～</a:t>
            </a:r>
            <a:r>
              <a:rPr lang="en-US" altLang="zh-CN" dirty="0">
                <a:latin typeface="SimHei" panose="02010609060101010101" pitchFamily="49" charset="-122"/>
                <a:ea typeface="SimHei" panose="02010609060101010101" pitchFamily="49" charset="-122"/>
              </a:rPr>
              <a:t>1</a:t>
            </a:r>
            <a:r>
              <a:rPr lang="zh-CN" altLang="en-US" dirty="0">
                <a:latin typeface="SimHei" panose="02010609060101010101" pitchFamily="49" charset="-122"/>
                <a:ea typeface="SimHei" panose="02010609060101010101" pitchFamily="49" charset="-122"/>
              </a:rPr>
              <a:t>年数据垂直分量的噪声互相关</a:t>
            </a:r>
            <a:endParaRPr lang="en-US" altLang="zh-CN" dirty="0">
              <a:latin typeface="SimHei" panose="02010609060101010101" pitchFamily="49" charset="-122"/>
              <a:ea typeface="SimHei" panose="02010609060101010101" pitchFamily="49" charset="-122"/>
            </a:endParaRPr>
          </a:p>
          <a:p>
            <a:pPr algn="ctr"/>
            <a:r>
              <a:rPr lang="en-US" altLang="zh-CN" dirty="0">
                <a:latin typeface="SimHei" panose="02010609060101010101" pitchFamily="49" charset="-122"/>
                <a:ea typeface="SimHei" panose="02010609060101010101" pitchFamily="49" charset="-122"/>
                <a:sym typeface="Wingdings"/>
              </a:rPr>
              <a:t> Rayleigh </a:t>
            </a:r>
            <a:r>
              <a:rPr lang="zh-CN" altLang="en-US" dirty="0">
                <a:latin typeface="SimHei" panose="02010609060101010101" pitchFamily="49" charset="-122"/>
                <a:ea typeface="SimHei" panose="02010609060101010101" pitchFamily="49" charset="-122"/>
                <a:sym typeface="Wingdings"/>
              </a:rPr>
              <a:t>面波</a:t>
            </a:r>
            <a:endParaRPr lang="zh-CN" altLang="en-US" dirty="0">
              <a:latin typeface="SimHei" panose="02010609060101010101" pitchFamily="49" charset="-122"/>
              <a:ea typeface="SimHei" panose="02010609060101010101" pitchFamily="49" charset="-122"/>
            </a:endParaRPr>
          </a:p>
        </p:txBody>
      </p:sp>
      <p:pic>
        <p:nvPicPr>
          <p:cNvPr id="14" name="图片 13">
            <a:extLst>
              <a:ext uri="{FF2B5EF4-FFF2-40B4-BE49-F238E27FC236}">
                <a16:creationId xmlns:a16="http://schemas.microsoft.com/office/drawing/2014/main" id="{F3846CB0-3381-4B44-97F8-67103899FDF3}"/>
              </a:ext>
            </a:extLst>
          </p:cNvPr>
          <p:cNvPicPr>
            <a:picLocks noChangeAspect="1"/>
          </p:cNvPicPr>
          <p:nvPr/>
        </p:nvPicPr>
        <p:blipFill>
          <a:blip r:embed="rId6"/>
          <a:stretch>
            <a:fillRect/>
          </a:stretch>
        </p:blipFill>
        <p:spPr>
          <a:xfrm>
            <a:off x="4876800" y="666750"/>
            <a:ext cx="3916051" cy="1572035"/>
          </a:xfrm>
          <a:prstGeom prst="rect">
            <a:avLst/>
          </a:prstGeom>
        </p:spPr>
      </p:pic>
      <p:sp>
        <p:nvSpPr>
          <p:cNvPr id="15" name="矩形 14">
            <a:extLst>
              <a:ext uri="{FF2B5EF4-FFF2-40B4-BE49-F238E27FC236}">
                <a16:creationId xmlns:a16="http://schemas.microsoft.com/office/drawing/2014/main" id="{D982126E-8853-4C0C-8E38-649260B9CF9D}"/>
              </a:ext>
            </a:extLst>
          </p:cNvPr>
          <p:cNvSpPr/>
          <p:nvPr/>
        </p:nvSpPr>
        <p:spPr>
          <a:xfrm>
            <a:off x="5181600" y="687056"/>
            <a:ext cx="1620957" cy="307777"/>
          </a:xfrm>
          <a:prstGeom prst="rect">
            <a:avLst/>
          </a:prstGeom>
        </p:spPr>
        <p:txBody>
          <a:bodyPr wrap="none">
            <a:spAutoFit/>
          </a:bodyPr>
          <a:lstStyle/>
          <a:p>
            <a:r>
              <a:rPr lang="zh-CN" altLang="en-US" sz="1400" dirty="0">
                <a:solidFill>
                  <a:srgbClr val="E10800"/>
                </a:solidFill>
                <a:latin typeface="黑体" charset="0"/>
                <a:ea typeface="黑体" charset="0"/>
                <a:cs typeface="黑体" charset="0"/>
              </a:rPr>
              <a:t>三维平滑初始模型</a:t>
            </a:r>
          </a:p>
        </p:txBody>
      </p:sp>
      <p:sp>
        <p:nvSpPr>
          <p:cNvPr id="16" name="矩形 15">
            <a:extLst>
              <a:ext uri="{FF2B5EF4-FFF2-40B4-BE49-F238E27FC236}">
                <a16:creationId xmlns:a16="http://schemas.microsoft.com/office/drawing/2014/main" id="{065016B2-689A-450D-B2CD-91E9B6252AD4}"/>
              </a:ext>
            </a:extLst>
          </p:cNvPr>
          <p:cNvSpPr/>
          <p:nvPr/>
        </p:nvSpPr>
        <p:spPr>
          <a:xfrm>
            <a:off x="7191883" y="693801"/>
            <a:ext cx="1261884" cy="307777"/>
          </a:xfrm>
          <a:prstGeom prst="rect">
            <a:avLst/>
          </a:prstGeom>
        </p:spPr>
        <p:txBody>
          <a:bodyPr wrap="none">
            <a:spAutoFit/>
          </a:bodyPr>
          <a:lstStyle/>
          <a:p>
            <a:r>
              <a:rPr lang="zh-CN" altLang="en-US" sz="1400" dirty="0">
                <a:solidFill>
                  <a:srgbClr val="E10800"/>
                </a:solidFill>
                <a:latin typeface="黑体" charset="0"/>
                <a:ea typeface="黑体" charset="0"/>
                <a:cs typeface="黑体" charset="0"/>
              </a:rPr>
              <a:t>最终三维模型</a:t>
            </a:r>
          </a:p>
        </p:txBody>
      </p:sp>
    </p:spTree>
    <p:extLst>
      <p:ext uri="{BB962C8B-B14F-4D97-AF65-F5344CB8AC3E}">
        <p14:creationId xmlns:p14="http://schemas.microsoft.com/office/powerpoint/2010/main" val="1914995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21</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en-US" altLang="zh-CN">
                <a:solidFill>
                  <a:srgbClr val="00797C"/>
                </a:solidFill>
              </a:rPr>
              <a:t>vs</a:t>
            </a:r>
            <a:r>
              <a:rPr lang="zh-CN" altLang="en-US">
                <a:solidFill>
                  <a:srgbClr val="00797C"/>
                </a:solidFill>
              </a:rPr>
              <a:t>的各向异性</a:t>
            </a:r>
            <a:endParaRPr lang="en-US" altLang="zh-CN">
              <a:solidFill>
                <a:srgbClr val="00797C"/>
              </a:solidFill>
            </a:endParaRPr>
          </a:p>
        </p:txBody>
      </p:sp>
      <p:pic>
        <p:nvPicPr>
          <p:cNvPr id="19" name="Picture 13">
            <a:extLst>
              <a:ext uri="{FF2B5EF4-FFF2-40B4-BE49-F238E27FC236}">
                <a16:creationId xmlns:a16="http://schemas.microsoft.com/office/drawing/2014/main" id="{A35D74D5-8C61-44CC-BC23-B6678D6B88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5752" y="1821770"/>
            <a:ext cx="2387392" cy="3210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3">
            <a:extLst>
              <a:ext uri="{FF2B5EF4-FFF2-40B4-BE49-F238E27FC236}">
                <a16:creationId xmlns:a16="http://schemas.microsoft.com/office/drawing/2014/main" id="{99E8049C-861D-4626-8D24-26E7BD102BD6}"/>
              </a:ext>
            </a:extLst>
          </p:cNvPr>
          <p:cNvSpPr txBox="1">
            <a:spLocks noChangeArrowheads="1"/>
          </p:cNvSpPr>
          <p:nvPr/>
        </p:nvSpPr>
        <p:spPr bwMode="auto">
          <a:xfrm>
            <a:off x="1193302" y="1362657"/>
            <a:ext cx="2533066" cy="400110"/>
          </a:xfrm>
          <a:prstGeom prst="rect">
            <a:avLst/>
          </a:prstGeom>
          <a:solidFill>
            <a:schemeClr val="bg1"/>
          </a:solidFill>
          <a:ln w="9525">
            <a:solidFill>
              <a:srgbClr val="FF0000"/>
            </a:solidFill>
            <a:miter lim="800000"/>
            <a:headEnd/>
            <a:tailEnd/>
          </a:ln>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pPr>
            <a:r>
              <a:rPr kumimoji="1" lang="en-US" altLang="zh-CN" sz="2000" dirty="0">
                <a:solidFill>
                  <a:srgbClr val="FF0000"/>
                </a:solidFill>
                <a:latin typeface="Century Gothic" charset="0"/>
                <a:ea typeface="宋体" charset="-122"/>
              </a:rPr>
              <a:t>HTI </a:t>
            </a:r>
            <a:r>
              <a:rPr kumimoji="1" lang="zh-CN" altLang="en-US" sz="2000" dirty="0">
                <a:solidFill>
                  <a:srgbClr val="FF0000"/>
                </a:solidFill>
                <a:latin typeface="Century Gothic" charset="0"/>
                <a:ea typeface="宋体" charset="-122"/>
              </a:rPr>
              <a:t>介质</a:t>
            </a:r>
            <a:r>
              <a:rPr kumimoji="1" lang="en-US" altLang="zh-CN" sz="2000" dirty="0">
                <a:solidFill>
                  <a:srgbClr val="FF0000"/>
                </a:solidFill>
                <a:latin typeface="Century Gothic" charset="0"/>
                <a:ea typeface="宋体" charset="-122"/>
              </a:rPr>
              <a:t>: </a:t>
            </a:r>
            <a:r>
              <a:rPr kumimoji="1" lang="zh-CN" altLang="en-US" sz="2000" dirty="0">
                <a:solidFill>
                  <a:srgbClr val="FF0000"/>
                </a:solidFill>
                <a:latin typeface="Century Gothic" charset="0"/>
                <a:ea typeface="宋体" charset="-122"/>
              </a:rPr>
              <a:t>水平对称轴</a:t>
            </a:r>
            <a:endParaRPr kumimoji="1" lang="en-US" altLang="zh-CN" sz="2000" dirty="0">
              <a:solidFill>
                <a:srgbClr val="FF0000"/>
              </a:solidFill>
              <a:latin typeface="Century Gothic" charset="0"/>
              <a:ea typeface="宋体" charset="-122"/>
            </a:endParaRPr>
          </a:p>
        </p:txBody>
      </p:sp>
      <p:pic>
        <p:nvPicPr>
          <p:cNvPr id="22" name="Picture 24">
            <a:extLst>
              <a:ext uri="{FF2B5EF4-FFF2-40B4-BE49-F238E27FC236}">
                <a16:creationId xmlns:a16="http://schemas.microsoft.com/office/drawing/2014/main" id="{14F80430-A1EB-4B07-ABAD-3F1C3F76C6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3565" y="1831763"/>
            <a:ext cx="2773570" cy="2060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5">
            <a:extLst>
              <a:ext uri="{FF2B5EF4-FFF2-40B4-BE49-F238E27FC236}">
                <a16:creationId xmlns:a16="http://schemas.microsoft.com/office/drawing/2014/main" id="{B6108C0E-55EE-45AB-B1DC-977086F0CBD4}"/>
              </a:ext>
            </a:extLst>
          </p:cNvPr>
          <p:cNvSpPr txBox="1">
            <a:spLocks noChangeArrowheads="1"/>
          </p:cNvSpPr>
          <p:nvPr/>
        </p:nvSpPr>
        <p:spPr bwMode="auto">
          <a:xfrm>
            <a:off x="5411810" y="1363451"/>
            <a:ext cx="2467342" cy="400110"/>
          </a:xfrm>
          <a:prstGeom prst="rect">
            <a:avLst/>
          </a:prstGeom>
          <a:solidFill>
            <a:schemeClr val="bg1"/>
          </a:solidFill>
          <a:ln w="9525">
            <a:solidFill>
              <a:srgbClr val="FF0000"/>
            </a:solidFill>
            <a:miter lim="800000"/>
            <a:headEnd/>
            <a:tailEnd/>
          </a:ln>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pPr>
            <a:r>
              <a:rPr kumimoji="1" lang="en-US" altLang="zh-CN" sz="2000" dirty="0">
                <a:solidFill>
                  <a:srgbClr val="FF0000"/>
                </a:solidFill>
                <a:latin typeface="Century Gothic" charset="0"/>
                <a:ea typeface="宋体" charset="-122"/>
              </a:rPr>
              <a:t>VTI</a:t>
            </a:r>
            <a:r>
              <a:rPr kumimoji="1" lang="zh-CN" altLang="en-US" sz="2000" dirty="0">
                <a:solidFill>
                  <a:srgbClr val="FF0000"/>
                </a:solidFill>
                <a:latin typeface="Century Gothic" charset="0"/>
                <a:ea typeface="宋体" charset="-122"/>
              </a:rPr>
              <a:t>介质</a:t>
            </a:r>
            <a:r>
              <a:rPr kumimoji="1" lang="en-US" altLang="zh-CN" sz="2000" dirty="0">
                <a:solidFill>
                  <a:srgbClr val="FF0000"/>
                </a:solidFill>
                <a:latin typeface="Century Gothic" charset="0"/>
                <a:ea typeface="宋体" charset="-122"/>
              </a:rPr>
              <a:t>: </a:t>
            </a:r>
            <a:r>
              <a:rPr kumimoji="1" lang="zh-CN" altLang="en-US" sz="2000" dirty="0">
                <a:solidFill>
                  <a:srgbClr val="FF0000"/>
                </a:solidFill>
                <a:latin typeface="Century Gothic" charset="0"/>
                <a:ea typeface="宋体" charset="-122"/>
              </a:rPr>
              <a:t>垂直对称轴</a:t>
            </a:r>
            <a:endParaRPr kumimoji="1" lang="en-US" altLang="zh-CN" sz="2000" dirty="0">
              <a:solidFill>
                <a:srgbClr val="FF0000"/>
              </a:solidFill>
              <a:latin typeface="Century Gothic" charset="0"/>
              <a:ea typeface="宋体" charset="-122"/>
            </a:endParaRPr>
          </a:p>
        </p:txBody>
      </p:sp>
      <p:sp>
        <p:nvSpPr>
          <p:cNvPr id="24" name="Rectangle 26">
            <a:extLst>
              <a:ext uri="{FF2B5EF4-FFF2-40B4-BE49-F238E27FC236}">
                <a16:creationId xmlns:a16="http://schemas.microsoft.com/office/drawing/2014/main" id="{E5942E3F-D6A0-4F09-8152-8818A9A90893}"/>
              </a:ext>
            </a:extLst>
          </p:cNvPr>
          <p:cNvSpPr>
            <a:spLocks noChangeArrowheads="1"/>
          </p:cNvSpPr>
          <p:nvPr/>
        </p:nvSpPr>
        <p:spPr bwMode="auto">
          <a:xfrm>
            <a:off x="5540952" y="833438"/>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pPr>
            <a:r>
              <a:rPr kumimoji="1" lang="zh-CN" altLang="en-US" sz="2800" dirty="0">
                <a:solidFill>
                  <a:srgbClr val="002060"/>
                </a:solidFill>
                <a:latin typeface="SimHei" charset="-122"/>
                <a:ea typeface="SimHei" charset="-122"/>
                <a:cs typeface="SimHei" charset="-122"/>
              </a:rPr>
              <a:t>径向各向异性</a:t>
            </a:r>
            <a:endParaRPr kumimoji="1" lang="en-US" altLang="zh-CN" sz="2800" dirty="0">
              <a:solidFill>
                <a:srgbClr val="002060"/>
              </a:solidFill>
              <a:latin typeface="SimHei" charset="-122"/>
              <a:ea typeface="SimHei" charset="-122"/>
              <a:cs typeface="SimHei" charset="-122"/>
            </a:endParaRPr>
          </a:p>
        </p:txBody>
      </p:sp>
      <p:sp>
        <p:nvSpPr>
          <p:cNvPr id="25" name="Rectangle 26">
            <a:extLst>
              <a:ext uri="{FF2B5EF4-FFF2-40B4-BE49-F238E27FC236}">
                <a16:creationId xmlns:a16="http://schemas.microsoft.com/office/drawing/2014/main" id="{01593D53-9D1C-42CB-9A0D-7B11DE6AD242}"/>
              </a:ext>
            </a:extLst>
          </p:cNvPr>
          <p:cNvSpPr>
            <a:spLocks noChangeArrowheads="1"/>
          </p:cNvSpPr>
          <p:nvPr/>
        </p:nvSpPr>
        <p:spPr bwMode="auto">
          <a:xfrm>
            <a:off x="1238034" y="819150"/>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pPr>
            <a:r>
              <a:rPr kumimoji="1" lang="zh-CN" altLang="en-US" sz="2800" dirty="0">
                <a:solidFill>
                  <a:srgbClr val="002060"/>
                </a:solidFill>
                <a:latin typeface="SimHei" charset="-122"/>
                <a:ea typeface="SimHei" charset="-122"/>
                <a:cs typeface="SimHei" charset="-122"/>
              </a:rPr>
              <a:t>方位各向异性</a:t>
            </a:r>
            <a:endParaRPr kumimoji="1" lang="en-US" altLang="zh-CN" sz="2800" dirty="0">
              <a:solidFill>
                <a:srgbClr val="002060"/>
              </a:solidFill>
              <a:latin typeface="SimHei" charset="-122"/>
              <a:ea typeface="SimHei" charset="-122"/>
              <a:cs typeface="SimHei" charset="-122"/>
            </a:endParaRPr>
          </a:p>
        </p:txBody>
      </p:sp>
      <p:sp>
        <p:nvSpPr>
          <p:cNvPr id="26" name="Rectangle 26">
            <a:extLst>
              <a:ext uri="{FF2B5EF4-FFF2-40B4-BE49-F238E27FC236}">
                <a16:creationId xmlns:a16="http://schemas.microsoft.com/office/drawing/2014/main" id="{425D448C-17E3-4C34-AC6B-9B51160430C9}"/>
              </a:ext>
            </a:extLst>
          </p:cNvPr>
          <p:cNvSpPr>
            <a:spLocks noChangeArrowheads="1"/>
          </p:cNvSpPr>
          <p:nvPr/>
        </p:nvSpPr>
        <p:spPr bwMode="auto">
          <a:xfrm>
            <a:off x="4267200" y="4171950"/>
            <a:ext cx="38816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0"/>
              </a:spcBef>
              <a:buFontTx/>
              <a:buNone/>
            </a:pPr>
            <a:r>
              <a:rPr kumimoji="1" lang="zh-CN" altLang="en-US" sz="1800" dirty="0">
                <a:solidFill>
                  <a:srgbClr val="E10800"/>
                </a:solidFill>
                <a:latin typeface="Arial" charset="0"/>
                <a:ea typeface="Arial" charset="0"/>
                <a:cs typeface="Arial" charset="0"/>
              </a:rPr>
              <a:t>各向异性产生原因</a:t>
            </a:r>
            <a:r>
              <a:rPr kumimoji="1" lang="en-US" altLang="zh-CN" sz="1800" dirty="0">
                <a:solidFill>
                  <a:srgbClr val="E10800"/>
                </a:solidFill>
                <a:latin typeface="Arial" charset="0"/>
                <a:ea typeface="Arial" charset="0"/>
                <a:cs typeface="Arial" charset="0"/>
              </a:rPr>
              <a:t>: </a:t>
            </a:r>
            <a:r>
              <a:rPr kumimoji="1" lang="zh-CN" altLang="en-US" sz="1800" dirty="0">
                <a:solidFill>
                  <a:srgbClr val="E10800"/>
                </a:solidFill>
                <a:latin typeface="Arial" charset="0"/>
                <a:ea typeface="Arial" charset="0"/>
                <a:cs typeface="Arial" charset="0"/>
              </a:rPr>
              <a:t> 裂隙，层状排列等（</a:t>
            </a:r>
            <a:r>
              <a:rPr kumimoji="1" lang="en-US" altLang="zh-CN" sz="1800" dirty="0">
                <a:solidFill>
                  <a:srgbClr val="E10800"/>
                </a:solidFill>
                <a:latin typeface="Arial" charset="0"/>
                <a:ea typeface="Arial" charset="0"/>
                <a:cs typeface="Arial" charset="0"/>
              </a:rPr>
              <a:t>SPO</a:t>
            </a:r>
            <a:r>
              <a:rPr kumimoji="1" lang="zh-CN" altLang="en-US" sz="1800" dirty="0">
                <a:solidFill>
                  <a:srgbClr val="E10800"/>
                </a:solidFill>
                <a:latin typeface="Arial" charset="0"/>
                <a:ea typeface="Arial" charset="0"/>
                <a:cs typeface="Arial" charset="0"/>
              </a:rPr>
              <a:t>）；</a:t>
            </a:r>
            <a:r>
              <a:rPr kumimoji="1" lang="en-US" altLang="zh-CN" sz="1800" dirty="0">
                <a:solidFill>
                  <a:srgbClr val="E10800"/>
                </a:solidFill>
                <a:latin typeface="Arial" charset="0"/>
                <a:ea typeface="Arial" charset="0"/>
                <a:cs typeface="Arial" charset="0"/>
              </a:rPr>
              <a:t> </a:t>
            </a:r>
            <a:r>
              <a:rPr kumimoji="1" lang="zh-CN" altLang="en-US" sz="1800" dirty="0">
                <a:solidFill>
                  <a:srgbClr val="E10800"/>
                </a:solidFill>
                <a:latin typeface="Arial" charset="0"/>
                <a:ea typeface="Arial" charset="0"/>
                <a:cs typeface="Arial" charset="0"/>
              </a:rPr>
              <a:t>晶格定向排列（</a:t>
            </a:r>
            <a:r>
              <a:rPr kumimoji="1" lang="en-US" altLang="zh-CN" sz="1800" dirty="0">
                <a:solidFill>
                  <a:srgbClr val="E10800"/>
                </a:solidFill>
                <a:latin typeface="Arial" charset="0"/>
                <a:ea typeface="Arial" charset="0"/>
                <a:cs typeface="Arial" charset="0"/>
              </a:rPr>
              <a:t>LPO</a:t>
            </a:r>
            <a:r>
              <a:rPr kumimoji="1" lang="zh-CN" altLang="en-US" sz="1800" dirty="0">
                <a:solidFill>
                  <a:srgbClr val="E10800"/>
                </a:solidFill>
                <a:latin typeface="Arial" charset="0"/>
                <a:ea typeface="Arial" charset="0"/>
                <a:cs typeface="Arial" charset="0"/>
              </a:rPr>
              <a:t>）</a:t>
            </a:r>
            <a:endParaRPr kumimoji="1" lang="en-US" altLang="zh-CN" sz="1800" dirty="0">
              <a:solidFill>
                <a:srgbClr val="E10800"/>
              </a:solidFill>
              <a:latin typeface="Arial" charset="0"/>
              <a:ea typeface="Arial" charset="0"/>
              <a:cs typeface="Arial" charset="0"/>
            </a:endParaRPr>
          </a:p>
        </p:txBody>
      </p:sp>
      <p:sp>
        <p:nvSpPr>
          <p:cNvPr id="29" name="Rectangle 1">
            <a:extLst>
              <a:ext uri="{FF2B5EF4-FFF2-40B4-BE49-F238E27FC236}">
                <a16:creationId xmlns:a16="http://schemas.microsoft.com/office/drawing/2014/main" id="{92B47A19-F410-447B-89AA-D2B60BF0AA41}"/>
              </a:ext>
            </a:extLst>
          </p:cNvPr>
          <p:cNvSpPr>
            <a:spLocks noChangeArrowheads="1"/>
          </p:cNvSpPr>
          <p:nvPr/>
        </p:nvSpPr>
        <p:spPr bwMode="auto">
          <a:xfrm>
            <a:off x="6400800" y="1839509"/>
            <a:ext cx="1577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0"/>
              </a:spcBef>
              <a:buFontTx/>
              <a:buNone/>
            </a:pPr>
            <a:r>
              <a:rPr kumimoji="1" lang="en-US" altLang="en-US" sz="2400" b="0" dirty="0" err="1">
                <a:solidFill>
                  <a:srgbClr val="002060"/>
                </a:solidFill>
                <a:latin typeface="Arial" charset="0"/>
                <a:ea typeface="Arial" charset="0"/>
                <a:cs typeface="Arial" charset="0"/>
              </a:rPr>
              <a:t>Vsh</a:t>
            </a:r>
            <a:r>
              <a:rPr kumimoji="1" lang="en-US" altLang="en-US" sz="2400" b="0" dirty="0">
                <a:solidFill>
                  <a:srgbClr val="002060"/>
                </a:solidFill>
                <a:latin typeface="Arial" charset="0"/>
                <a:ea typeface="Arial" charset="0"/>
                <a:cs typeface="Arial" charset="0"/>
              </a:rPr>
              <a:t> &gt; </a:t>
            </a:r>
            <a:r>
              <a:rPr kumimoji="1" lang="en-US" altLang="en-US" sz="2400" b="0" dirty="0" err="1">
                <a:solidFill>
                  <a:srgbClr val="002060"/>
                </a:solidFill>
                <a:latin typeface="Arial" charset="0"/>
                <a:ea typeface="Arial" charset="0"/>
                <a:cs typeface="Arial" charset="0"/>
              </a:rPr>
              <a:t>Vsv</a:t>
            </a:r>
            <a:endParaRPr lang="en-US" altLang="en-US" sz="2400" dirty="0">
              <a:latin typeface="Times New Roman" charset="0"/>
            </a:endParaRPr>
          </a:p>
        </p:txBody>
      </p:sp>
      <p:grpSp>
        <p:nvGrpSpPr>
          <p:cNvPr id="44" name="组合 43">
            <a:extLst>
              <a:ext uri="{FF2B5EF4-FFF2-40B4-BE49-F238E27FC236}">
                <a16:creationId xmlns:a16="http://schemas.microsoft.com/office/drawing/2014/main" id="{49F53EEA-9EE9-4D17-B250-CFB55CB5F7D0}"/>
              </a:ext>
            </a:extLst>
          </p:cNvPr>
          <p:cNvGrpSpPr/>
          <p:nvPr/>
        </p:nvGrpSpPr>
        <p:grpSpPr>
          <a:xfrm>
            <a:off x="76200" y="2038350"/>
            <a:ext cx="1514063" cy="961790"/>
            <a:chOff x="76200" y="2038350"/>
            <a:chExt cx="1514063" cy="961790"/>
          </a:xfrm>
        </p:grpSpPr>
        <p:sp>
          <p:nvSpPr>
            <p:cNvPr id="8" name="平行四边形 7">
              <a:extLst>
                <a:ext uri="{FF2B5EF4-FFF2-40B4-BE49-F238E27FC236}">
                  <a16:creationId xmlns:a16="http://schemas.microsoft.com/office/drawing/2014/main" id="{15A079C1-13C3-4CDD-BB2B-376F708E6635}"/>
                </a:ext>
              </a:extLst>
            </p:cNvPr>
            <p:cNvSpPr/>
            <p:nvPr/>
          </p:nvSpPr>
          <p:spPr>
            <a:xfrm>
              <a:off x="223734" y="2114550"/>
              <a:ext cx="587961" cy="266666"/>
            </a:xfrm>
            <a:prstGeom prst="parallelogram">
              <a:avLst>
                <a:gd name="adj" fmla="val 526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D493AB0D-F557-462C-8905-ABB9F47266B1}"/>
                </a:ext>
              </a:extLst>
            </p:cNvPr>
            <p:cNvSpPr/>
            <p:nvPr/>
          </p:nvSpPr>
          <p:spPr>
            <a:xfrm>
              <a:off x="223734" y="2381216"/>
              <a:ext cx="446156"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a:extLst>
                <a:ext uri="{FF2B5EF4-FFF2-40B4-BE49-F238E27FC236}">
                  <a16:creationId xmlns:a16="http://schemas.microsoft.com/office/drawing/2014/main" id="{F925EA67-F83A-4A27-A17C-00A37F966745}"/>
                </a:ext>
              </a:extLst>
            </p:cNvPr>
            <p:cNvSpPr/>
            <p:nvPr/>
          </p:nvSpPr>
          <p:spPr>
            <a:xfrm rot="17998394">
              <a:off x="498621" y="2310880"/>
              <a:ext cx="485173" cy="120050"/>
            </a:xfrm>
            <a:prstGeom prst="parallelogram">
              <a:avLst>
                <a:gd name="adj" fmla="val 17322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箭头连接符 5">
              <a:extLst>
                <a:ext uri="{FF2B5EF4-FFF2-40B4-BE49-F238E27FC236}">
                  <a16:creationId xmlns:a16="http://schemas.microsoft.com/office/drawing/2014/main" id="{CBCDE416-6399-4E4B-808D-3B2DBA430AF5}"/>
                </a:ext>
              </a:extLst>
            </p:cNvPr>
            <p:cNvCxnSpPr>
              <a:cxnSpLocks/>
            </p:cNvCxnSpPr>
            <p:nvPr/>
          </p:nvCxnSpPr>
          <p:spPr>
            <a:xfrm>
              <a:off x="76200" y="2266950"/>
              <a:ext cx="1014300" cy="0"/>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54131AE6-4A4E-45A6-AD77-80C26EA10FFC}"/>
                </a:ext>
              </a:extLst>
            </p:cNvPr>
            <p:cNvCxnSpPr>
              <a:cxnSpLocks/>
            </p:cNvCxnSpPr>
            <p:nvPr/>
          </p:nvCxnSpPr>
          <p:spPr>
            <a:xfrm flipH="1">
              <a:off x="265344" y="2038350"/>
              <a:ext cx="339873" cy="685800"/>
            </a:xfrm>
            <a:prstGeom prst="straightConnector1">
              <a:avLst/>
            </a:prstGeom>
            <a:ln>
              <a:solidFill>
                <a:srgbClr val="E108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DABD426A-2B52-46CB-8C55-845E4576F51E}"/>
                </a:ext>
              </a:extLst>
            </p:cNvPr>
            <p:cNvSpPr txBox="1"/>
            <p:nvPr/>
          </p:nvSpPr>
          <p:spPr>
            <a:xfrm>
              <a:off x="1063785" y="2099819"/>
              <a:ext cx="526478" cy="369332"/>
            </a:xfrm>
            <a:prstGeom prst="rect">
              <a:avLst/>
            </a:prstGeom>
            <a:noFill/>
          </p:spPr>
          <p:txBody>
            <a:bodyPr wrap="square" rtlCol="0">
              <a:spAutoFit/>
            </a:bodyPr>
            <a:lstStyle/>
            <a:p>
              <a:r>
                <a:rPr lang="en-US" altLang="zh-CN">
                  <a:solidFill>
                    <a:srgbClr val="E10800"/>
                  </a:solidFill>
                </a:rPr>
                <a:t>fast</a:t>
              </a:r>
              <a:endParaRPr lang="zh-CN" altLang="en-US">
                <a:solidFill>
                  <a:srgbClr val="E10800"/>
                </a:solidFill>
              </a:endParaRPr>
            </a:p>
          </p:txBody>
        </p:sp>
        <p:sp>
          <p:nvSpPr>
            <p:cNvPr id="36" name="文本框 35">
              <a:extLst>
                <a:ext uri="{FF2B5EF4-FFF2-40B4-BE49-F238E27FC236}">
                  <a16:creationId xmlns:a16="http://schemas.microsoft.com/office/drawing/2014/main" id="{2D1E94CC-750E-4F80-950F-912D3E5BF68F}"/>
                </a:ext>
              </a:extLst>
            </p:cNvPr>
            <p:cNvSpPr txBox="1"/>
            <p:nvPr/>
          </p:nvSpPr>
          <p:spPr>
            <a:xfrm>
              <a:off x="273170" y="2630808"/>
              <a:ext cx="840051" cy="369332"/>
            </a:xfrm>
            <a:prstGeom prst="rect">
              <a:avLst/>
            </a:prstGeom>
            <a:noFill/>
          </p:spPr>
          <p:txBody>
            <a:bodyPr wrap="square" rtlCol="0">
              <a:spAutoFit/>
            </a:bodyPr>
            <a:lstStyle/>
            <a:p>
              <a:r>
                <a:rPr lang="en-US" altLang="zh-CN">
                  <a:solidFill>
                    <a:srgbClr val="E10800"/>
                  </a:solidFill>
                </a:rPr>
                <a:t>slow</a:t>
              </a:r>
              <a:endParaRPr lang="zh-CN" altLang="en-US">
                <a:solidFill>
                  <a:srgbClr val="E10800"/>
                </a:solidFill>
              </a:endParaRPr>
            </a:p>
          </p:txBody>
        </p:sp>
      </p:grpSp>
      <p:grpSp>
        <p:nvGrpSpPr>
          <p:cNvPr id="56" name="组合 55">
            <a:extLst>
              <a:ext uri="{FF2B5EF4-FFF2-40B4-BE49-F238E27FC236}">
                <a16:creationId xmlns:a16="http://schemas.microsoft.com/office/drawing/2014/main" id="{A46087A7-1BE4-4E18-92D8-927D80974E34}"/>
              </a:ext>
            </a:extLst>
          </p:cNvPr>
          <p:cNvGrpSpPr/>
          <p:nvPr/>
        </p:nvGrpSpPr>
        <p:grpSpPr>
          <a:xfrm>
            <a:off x="3965675" y="1809658"/>
            <a:ext cx="1817146" cy="858015"/>
            <a:chOff x="4013737" y="1755476"/>
            <a:chExt cx="1817146" cy="858015"/>
          </a:xfrm>
        </p:grpSpPr>
        <p:sp>
          <p:nvSpPr>
            <p:cNvPr id="37" name="平行四边形 36">
              <a:extLst>
                <a:ext uri="{FF2B5EF4-FFF2-40B4-BE49-F238E27FC236}">
                  <a16:creationId xmlns:a16="http://schemas.microsoft.com/office/drawing/2014/main" id="{FDEEA9D2-D015-4F54-B451-25EE3784F711}"/>
                </a:ext>
              </a:extLst>
            </p:cNvPr>
            <p:cNvSpPr/>
            <p:nvPr/>
          </p:nvSpPr>
          <p:spPr>
            <a:xfrm>
              <a:off x="4161271" y="2114550"/>
              <a:ext cx="587961" cy="266666"/>
            </a:xfrm>
            <a:prstGeom prst="parallelogram">
              <a:avLst>
                <a:gd name="adj" fmla="val 526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a:extLst>
                <a:ext uri="{FF2B5EF4-FFF2-40B4-BE49-F238E27FC236}">
                  <a16:creationId xmlns:a16="http://schemas.microsoft.com/office/drawing/2014/main" id="{CC604B1C-12AC-478F-8794-4DD1BBE662F1}"/>
                </a:ext>
              </a:extLst>
            </p:cNvPr>
            <p:cNvSpPr/>
            <p:nvPr/>
          </p:nvSpPr>
          <p:spPr>
            <a:xfrm>
              <a:off x="4161271" y="2381216"/>
              <a:ext cx="446156"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平行四边形 38">
              <a:extLst>
                <a:ext uri="{FF2B5EF4-FFF2-40B4-BE49-F238E27FC236}">
                  <a16:creationId xmlns:a16="http://schemas.microsoft.com/office/drawing/2014/main" id="{C10A1334-EEF6-4219-8098-AA9C69EC1D9C}"/>
                </a:ext>
              </a:extLst>
            </p:cNvPr>
            <p:cNvSpPr/>
            <p:nvPr/>
          </p:nvSpPr>
          <p:spPr>
            <a:xfrm rot="17998394">
              <a:off x="4436158" y="2310880"/>
              <a:ext cx="485173" cy="120050"/>
            </a:xfrm>
            <a:prstGeom prst="parallelogram">
              <a:avLst>
                <a:gd name="adj" fmla="val 17322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箭头连接符 39">
              <a:extLst>
                <a:ext uri="{FF2B5EF4-FFF2-40B4-BE49-F238E27FC236}">
                  <a16:creationId xmlns:a16="http://schemas.microsoft.com/office/drawing/2014/main" id="{AE1C99F7-A8FB-4F60-A2E0-EABBEDD46095}"/>
                </a:ext>
              </a:extLst>
            </p:cNvPr>
            <p:cNvCxnSpPr>
              <a:cxnSpLocks/>
            </p:cNvCxnSpPr>
            <p:nvPr/>
          </p:nvCxnSpPr>
          <p:spPr>
            <a:xfrm>
              <a:off x="4013737" y="2266950"/>
              <a:ext cx="1014300" cy="0"/>
            </a:xfrm>
            <a:prstGeom prst="straightConnector1">
              <a:avLst/>
            </a:prstGeom>
            <a:ln>
              <a:solidFill>
                <a:srgbClr val="E108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F1E5133E-2177-4281-87EA-9C14D436543F}"/>
                </a:ext>
              </a:extLst>
            </p:cNvPr>
            <p:cNvCxnSpPr>
              <a:cxnSpLocks/>
            </p:cNvCxnSpPr>
            <p:nvPr/>
          </p:nvCxnSpPr>
          <p:spPr>
            <a:xfrm flipV="1">
              <a:off x="4024828" y="2044124"/>
              <a:ext cx="1003209" cy="930"/>
            </a:xfrm>
            <a:prstGeom prst="straightConnector1">
              <a:avLst/>
            </a:prstGeom>
            <a:ln>
              <a:solidFill>
                <a:srgbClr val="E108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06740FB5-59A7-411D-BCD7-DD352A4D52A9}"/>
                </a:ext>
              </a:extLst>
            </p:cNvPr>
            <p:cNvSpPr txBox="1"/>
            <p:nvPr/>
          </p:nvSpPr>
          <p:spPr>
            <a:xfrm>
              <a:off x="4960178" y="2090377"/>
              <a:ext cx="695991" cy="369332"/>
            </a:xfrm>
            <a:prstGeom prst="rect">
              <a:avLst/>
            </a:prstGeom>
            <a:noFill/>
          </p:spPr>
          <p:txBody>
            <a:bodyPr wrap="square" rtlCol="0">
              <a:spAutoFit/>
            </a:bodyPr>
            <a:lstStyle/>
            <a:p>
              <a:r>
                <a:rPr lang="en-US" altLang="zh-CN">
                  <a:solidFill>
                    <a:srgbClr val="E10800"/>
                  </a:solidFill>
                </a:rPr>
                <a:t>slow</a:t>
              </a:r>
              <a:endParaRPr lang="zh-CN" altLang="en-US">
                <a:solidFill>
                  <a:srgbClr val="E10800"/>
                </a:solidFill>
              </a:endParaRPr>
            </a:p>
          </p:txBody>
        </p:sp>
        <p:sp>
          <p:nvSpPr>
            <p:cNvPr id="43" name="文本框 42">
              <a:extLst>
                <a:ext uri="{FF2B5EF4-FFF2-40B4-BE49-F238E27FC236}">
                  <a16:creationId xmlns:a16="http://schemas.microsoft.com/office/drawing/2014/main" id="{ABF1A2B9-8749-4D3F-81FF-97E5329E7924}"/>
                </a:ext>
              </a:extLst>
            </p:cNvPr>
            <p:cNvSpPr txBox="1"/>
            <p:nvPr/>
          </p:nvSpPr>
          <p:spPr>
            <a:xfrm>
              <a:off x="4990832" y="1755476"/>
              <a:ext cx="840051" cy="369332"/>
            </a:xfrm>
            <a:prstGeom prst="rect">
              <a:avLst/>
            </a:prstGeom>
            <a:noFill/>
          </p:spPr>
          <p:txBody>
            <a:bodyPr wrap="square" rtlCol="0">
              <a:spAutoFit/>
            </a:bodyPr>
            <a:lstStyle/>
            <a:p>
              <a:r>
                <a:rPr lang="en-US" altLang="zh-CN">
                  <a:solidFill>
                    <a:srgbClr val="E10800"/>
                  </a:solidFill>
                </a:rPr>
                <a:t>fast</a:t>
              </a:r>
              <a:endParaRPr lang="zh-CN" altLang="en-US">
                <a:solidFill>
                  <a:srgbClr val="E10800"/>
                </a:solidFill>
              </a:endParaRPr>
            </a:p>
          </p:txBody>
        </p:sp>
        <p:cxnSp>
          <p:nvCxnSpPr>
            <p:cNvPr id="46" name="直接箭头连接符 45">
              <a:extLst>
                <a:ext uri="{FF2B5EF4-FFF2-40B4-BE49-F238E27FC236}">
                  <a16:creationId xmlns:a16="http://schemas.microsoft.com/office/drawing/2014/main" id="{E1CF4A16-BD19-417F-B76A-13BDFBAC1C3F}"/>
                </a:ext>
              </a:extLst>
            </p:cNvPr>
            <p:cNvCxnSpPr>
              <a:cxnSpLocks/>
              <a:stCxn id="37" idx="0"/>
              <a:endCxn id="37" idx="4"/>
            </p:cNvCxnSpPr>
            <p:nvPr/>
          </p:nvCxnSpPr>
          <p:spPr>
            <a:xfrm>
              <a:off x="4455252" y="2114550"/>
              <a:ext cx="0" cy="266666"/>
            </a:xfrm>
            <a:prstGeom prst="straightConnector1">
              <a:avLst/>
            </a:prstGeom>
            <a:ln>
              <a:solidFill>
                <a:srgbClr val="E108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3" name="直接箭头连接符 52">
              <a:extLst>
                <a:ext uri="{FF2B5EF4-FFF2-40B4-BE49-F238E27FC236}">
                  <a16:creationId xmlns:a16="http://schemas.microsoft.com/office/drawing/2014/main" id="{36D25CF8-FF0A-4558-B018-D29667158468}"/>
                </a:ext>
              </a:extLst>
            </p:cNvPr>
            <p:cNvCxnSpPr>
              <a:cxnSpLocks/>
            </p:cNvCxnSpPr>
            <p:nvPr/>
          </p:nvCxnSpPr>
          <p:spPr>
            <a:xfrm flipH="1">
              <a:off x="4362688" y="1839509"/>
              <a:ext cx="158200" cy="375653"/>
            </a:xfrm>
            <a:prstGeom prst="straightConnector1">
              <a:avLst/>
            </a:prstGeom>
            <a:ln>
              <a:solidFill>
                <a:srgbClr val="E10800"/>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228583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22</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水平各向异性一步法</a:t>
            </a:r>
            <a:endParaRPr lang="en-US" altLang="zh-CN">
              <a:solidFill>
                <a:srgbClr val="00797C"/>
              </a:solidFill>
            </a:endParaRPr>
          </a:p>
        </p:txBody>
      </p:sp>
      <p:pic>
        <p:nvPicPr>
          <p:cNvPr id="32" name="Picture 13">
            <a:extLst>
              <a:ext uri="{FF2B5EF4-FFF2-40B4-BE49-F238E27FC236}">
                <a16:creationId xmlns:a16="http://schemas.microsoft.com/office/drawing/2014/main" id="{91E2E342-FC90-42D2-A1B4-C0D342EDE0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38" t="7454" r="5879" b="8481"/>
          <a:stretch/>
        </p:blipFill>
        <p:spPr bwMode="auto">
          <a:xfrm>
            <a:off x="6553200" y="697532"/>
            <a:ext cx="2459987" cy="2436297"/>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33" name="矩形 10">
            <a:extLst>
              <a:ext uri="{FF2B5EF4-FFF2-40B4-BE49-F238E27FC236}">
                <a16:creationId xmlns:a16="http://schemas.microsoft.com/office/drawing/2014/main" id="{9A044368-D561-49A1-8A8C-0B45AC00D0D6}"/>
              </a:ext>
            </a:extLst>
          </p:cNvPr>
          <p:cNvSpPr/>
          <p:nvPr/>
        </p:nvSpPr>
        <p:spPr>
          <a:xfrm>
            <a:off x="400702" y="943224"/>
            <a:ext cx="2117887" cy="400110"/>
          </a:xfrm>
          <a:prstGeom prst="rect">
            <a:avLst/>
          </a:prstGeom>
        </p:spPr>
        <p:txBody>
          <a:bodyPr wrap="none">
            <a:spAutoFit/>
          </a:bodyPr>
          <a:lstStyle/>
          <a:p>
            <a:r>
              <a:rPr kumimoji="1" lang="zh-CN" altLang="en-US" sz="2000" b="1" dirty="0">
                <a:solidFill>
                  <a:srgbClr val="E10800"/>
                </a:solidFill>
                <a:latin typeface="SimHei" charset="-122"/>
                <a:ea typeface="SimHei" charset="-122"/>
                <a:cs typeface="SimHei" charset="-122"/>
              </a:rPr>
              <a:t>瑞利</a:t>
            </a:r>
            <a:r>
              <a:rPr kumimoji="1" lang="zh-CN" altLang="en-US" sz="2000" b="1">
                <a:solidFill>
                  <a:srgbClr val="E10800"/>
                </a:solidFill>
                <a:latin typeface="SimHei" charset="-122"/>
                <a:ea typeface="SimHei" charset="-122"/>
                <a:cs typeface="SimHei" charset="-122"/>
              </a:rPr>
              <a:t>面波相速度</a:t>
            </a:r>
            <a:r>
              <a:rPr kumimoji="1" lang="en-US" altLang="zh-CN" sz="2000" dirty="0">
                <a:solidFill>
                  <a:srgbClr val="E10800"/>
                </a:solidFill>
              </a:rPr>
              <a:t>: </a:t>
            </a:r>
            <a:endParaRPr lang="zh-CN" altLang="en-US" sz="2000" dirty="0">
              <a:solidFill>
                <a:srgbClr val="E10800"/>
              </a:solidFill>
            </a:endParaRPr>
          </a:p>
        </p:txBody>
      </p:sp>
      <p:pic>
        <p:nvPicPr>
          <p:cNvPr id="34" name="图片 12">
            <a:extLst>
              <a:ext uri="{FF2B5EF4-FFF2-40B4-BE49-F238E27FC236}">
                <a16:creationId xmlns:a16="http://schemas.microsoft.com/office/drawing/2014/main" id="{68605510-F905-498D-954F-CA3D66F02DFD}"/>
              </a:ext>
            </a:extLst>
          </p:cNvPr>
          <p:cNvPicPr>
            <a:picLocks noChangeAspect="1"/>
          </p:cNvPicPr>
          <p:nvPr/>
        </p:nvPicPr>
        <p:blipFill>
          <a:blip r:embed="rId4"/>
          <a:stretch>
            <a:fillRect/>
          </a:stretch>
        </p:blipFill>
        <p:spPr>
          <a:xfrm>
            <a:off x="149606" y="1343334"/>
            <a:ext cx="5618272" cy="929120"/>
          </a:xfrm>
          <a:prstGeom prst="rect">
            <a:avLst/>
          </a:prstGeom>
        </p:spPr>
      </p:pic>
      <p:grpSp>
        <p:nvGrpSpPr>
          <p:cNvPr id="47" name="组 18">
            <a:extLst>
              <a:ext uri="{FF2B5EF4-FFF2-40B4-BE49-F238E27FC236}">
                <a16:creationId xmlns:a16="http://schemas.microsoft.com/office/drawing/2014/main" id="{90E4A630-A846-4DED-BEEB-38942B41A40F}"/>
              </a:ext>
            </a:extLst>
          </p:cNvPr>
          <p:cNvGrpSpPr/>
          <p:nvPr/>
        </p:nvGrpSpPr>
        <p:grpSpPr>
          <a:xfrm>
            <a:off x="149606" y="2325649"/>
            <a:ext cx="8519609" cy="2257905"/>
            <a:chOff x="351359" y="2942389"/>
            <a:chExt cx="8519609" cy="2257905"/>
          </a:xfrm>
        </p:grpSpPr>
        <p:pic>
          <p:nvPicPr>
            <p:cNvPr id="48" name="图片 11">
              <a:extLst>
                <a:ext uri="{FF2B5EF4-FFF2-40B4-BE49-F238E27FC236}">
                  <a16:creationId xmlns:a16="http://schemas.microsoft.com/office/drawing/2014/main" id="{9C601EA1-6387-4A18-92D0-D6C490C64BB3}"/>
                </a:ext>
              </a:extLst>
            </p:cNvPr>
            <p:cNvPicPr>
              <a:picLocks noChangeAspect="1"/>
            </p:cNvPicPr>
            <p:nvPr/>
          </p:nvPicPr>
          <p:blipFill>
            <a:blip r:embed="rId5"/>
            <a:stretch>
              <a:fillRect/>
            </a:stretch>
          </p:blipFill>
          <p:spPr>
            <a:xfrm>
              <a:off x="351359" y="2942389"/>
              <a:ext cx="6588857" cy="2257905"/>
            </a:xfrm>
            <a:prstGeom prst="rect">
              <a:avLst/>
            </a:prstGeom>
          </p:spPr>
        </p:pic>
        <p:pic>
          <p:nvPicPr>
            <p:cNvPr id="49" name="图片 17">
              <a:extLst>
                <a:ext uri="{FF2B5EF4-FFF2-40B4-BE49-F238E27FC236}">
                  <a16:creationId xmlns:a16="http://schemas.microsoft.com/office/drawing/2014/main" id="{4C0950CD-A15F-49E6-B98E-593B247125F3}"/>
                </a:ext>
              </a:extLst>
            </p:cNvPr>
            <p:cNvPicPr>
              <a:picLocks noChangeAspect="1"/>
            </p:cNvPicPr>
            <p:nvPr/>
          </p:nvPicPr>
          <p:blipFill>
            <a:blip r:embed="rId6"/>
            <a:stretch>
              <a:fillRect/>
            </a:stretch>
          </p:blipFill>
          <p:spPr>
            <a:xfrm>
              <a:off x="4828467" y="4570832"/>
              <a:ext cx="4042501" cy="518269"/>
            </a:xfrm>
            <a:prstGeom prst="rect">
              <a:avLst/>
            </a:prstGeom>
            <a:ln>
              <a:solidFill>
                <a:srgbClr val="FF0000"/>
              </a:solidFill>
            </a:ln>
          </p:spPr>
        </p:pic>
      </p:grpSp>
      <p:sp>
        <p:nvSpPr>
          <p:cNvPr id="2" name="文本框 1">
            <a:extLst>
              <a:ext uri="{FF2B5EF4-FFF2-40B4-BE49-F238E27FC236}">
                <a16:creationId xmlns:a16="http://schemas.microsoft.com/office/drawing/2014/main" id="{4EFBB068-82FF-4C8B-8AAE-423DA2FED94A}"/>
              </a:ext>
            </a:extLst>
          </p:cNvPr>
          <p:cNvSpPr txBox="1"/>
          <p:nvPr/>
        </p:nvSpPr>
        <p:spPr>
          <a:xfrm>
            <a:off x="575489" y="4583554"/>
            <a:ext cx="3886200" cy="369332"/>
          </a:xfrm>
          <a:prstGeom prst="rect">
            <a:avLst/>
          </a:prstGeom>
          <a:noFill/>
        </p:spPr>
        <p:txBody>
          <a:bodyPr wrap="square" rtlCol="0">
            <a:spAutoFit/>
          </a:bodyPr>
          <a:lstStyle/>
          <a:p>
            <a:r>
              <a:rPr lang="zh-CN" altLang="en-US" b="1">
                <a:solidFill>
                  <a:srgbClr val="E10800"/>
                </a:solidFill>
              </a:rPr>
              <a:t>相速度和深度结构的关系更加复杂</a:t>
            </a:r>
          </a:p>
        </p:txBody>
      </p:sp>
    </p:spTree>
    <p:extLst>
      <p:ext uri="{BB962C8B-B14F-4D97-AF65-F5344CB8AC3E}">
        <p14:creationId xmlns:p14="http://schemas.microsoft.com/office/powerpoint/2010/main" val="145045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23</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例子：云南结果</a:t>
            </a:r>
            <a:endParaRPr lang="en-US" altLang="zh-CN">
              <a:solidFill>
                <a:srgbClr val="00797C"/>
              </a:solidFill>
            </a:endParaRPr>
          </a:p>
        </p:txBody>
      </p:sp>
      <p:pic>
        <p:nvPicPr>
          <p:cNvPr id="3" name="图片 2">
            <a:extLst>
              <a:ext uri="{FF2B5EF4-FFF2-40B4-BE49-F238E27FC236}">
                <a16:creationId xmlns:a16="http://schemas.microsoft.com/office/drawing/2014/main" id="{608E353E-B2DC-4624-B196-A82366E22559}"/>
              </a:ext>
            </a:extLst>
          </p:cNvPr>
          <p:cNvPicPr>
            <a:picLocks noChangeAspect="1"/>
          </p:cNvPicPr>
          <p:nvPr/>
        </p:nvPicPr>
        <p:blipFill>
          <a:blip r:embed="rId3"/>
          <a:stretch>
            <a:fillRect/>
          </a:stretch>
        </p:blipFill>
        <p:spPr>
          <a:xfrm>
            <a:off x="4953000" y="620012"/>
            <a:ext cx="4063869" cy="2897759"/>
          </a:xfrm>
          <a:prstGeom prst="rect">
            <a:avLst/>
          </a:prstGeom>
        </p:spPr>
      </p:pic>
      <p:pic>
        <p:nvPicPr>
          <p:cNvPr id="14" name="Picture 6">
            <a:extLst>
              <a:ext uri="{FF2B5EF4-FFF2-40B4-BE49-F238E27FC236}">
                <a16:creationId xmlns:a16="http://schemas.microsoft.com/office/drawing/2014/main" id="{28439F03-C014-4470-8914-A8E7FBFEBE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8004" y="3634954"/>
            <a:ext cx="3979307" cy="293599"/>
          </a:xfrm>
          <a:prstGeom prst="rect">
            <a:avLst/>
          </a:prstGeom>
        </p:spPr>
      </p:pic>
      <p:cxnSp>
        <p:nvCxnSpPr>
          <p:cNvPr id="15" name="Straight Connector 15">
            <a:extLst>
              <a:ext uri="{FF2B5EF4-FFF2-40B4-BE49-F238E27FC236}">
                <a16:creationId xmlns:a16="http://schemas.microsoft.com/office/drawing/2014/main" id="{692F13E8-5A3E-4974-88EE-A41EECE59E0F}"/>
              </a:ext>
            </a:extLst>
          </p:cNvPr>
          <p:cNvCxnSpPr>
            <a:cxnSpLocks noChangeShapeType="1"/>
          </p:cNvCxnSpPr>
          <p:nvPr/>
        </p:nvCxnSpPr>
        <p:spPr bwMode="auto">
          <a:xfrm>
            <a:off x="5410200" y="3953608"/>
            <a:ext cx="1328182" cy="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cxnSp>
      <p:cxnSp>
        <p:nvCxnSpPr>
          <p:cNvPr id="16" name="Straight Connector 16">
            <a:extLst>
              <a:ext uri="{FF2B5EF4-FFF2-40B4-BE49-F238E27FC236}">
                <a16:creationId xmlns:a16="http://schemas.microsoft.com/office/drawing/2014/main" id="{CED90546-4676-4A46-AFEA-48EFCCC3D9C7}"/>
              </a:ext>
            </a:extLst>
          </p:cNvPr>
          <p:cNvCxnSpPr>
            <a:cxnSpLocks noChangeShapeType="1"/>
          </p:cNvCxnSpPr>
          <p:nvPr/>
        </p:nvCxnSpPr>
        <p:spPr bwMode="auto">
          <a:xfrm>
            <a:off x="6781800" y="3943350"/>
            <a:ext cx="1048782" cy="0"/>
          </a:xfrm>
          <a:prstGeom prst="line">
            <a:avLst/>
          </a:prstGeom>
          <a:noFill/>
          <a:ln w="76200">
            <a:solidFill>
              <a:srgbClr val="002060"/>
            </a:solidFill>
            <a:round/>
            <a:headEnd/>
            <a:tailEnd/>
          </a:ln>
          <a:extLst>
            <a:ext uri="{909E8E84-426E-40DD-AFC4-6F175D3DCCD1}">
              <a14:hiddenFill xmlns:a14="http://schemas.microsoft.com/office/drawing/2010/main">
                <a:noFill/>
              </a14:hiddenFill>
            </a:ext>
          </a:extLst>
        </p:spPr>
      </p:cxnSp>
      <p:cxnSp>
        <p:nvCxnSpPr>
          <p:cNvPr id="17" name="Straight Connector 16">
            <a:extLst>
              <a:ext uri="{FF2B5EF4-FFF2-40B4-BE49-F238E27FC236}">
                <a16:creationId xmlns:a16="http://schemas.microsoft.com/office/drawing/2014/main" id="{8BD51EBD-EC82-4ADA-91F4-DF61F416F511}"/>
              </a:ext>
            </a:extLst>
          </p:cNvPr>
          <p:cNvCxnSpPr>
            <a:cxnSpLocks noChangeShapeType="1"/>
          </p:cNvCxnSpPr>
          <p:nvPr/>
        </p:nvCxnSpPr>
        <p:spPr bwMode="auto">
          <a:xfrm>
            <a:off x="7848600" y="3943350"/>
            <a:ext cx="1015869" cy="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cxnSp>
      <p:cxnSp>
        <p:nvCxnSpPr>
          <p:cNvPr id="24" name="Straight Connector 15">
            <a:extLst>
              <a:ext uri="{FF2B5EF4-FFF2-40B4-BE49-F238E27FC236}">
                <a16:creationId xmlns:a16="http://schemas.microsoft.com/office/drawing/2014/main" id="{C3272156-2A48-4211-B77D-E9F240CAF5D3}"/>
              </a:ext>
            </a:extLst>
          </p:cNvPr>
          <p:cNvCxnSpPr>
            <a:cxnSpLocks noChangeShapeType="1"/>
          </p:cNvCxnSpPr>
          <p:nvPr/>
        </p:nvCxnSpPr>
        <p:spPr bwMode="auto">
          <a:xfrm>
            <a:off x="7924800" y="1581150"/>
            <a:ext cx="457200" cy="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cxnSp>
      <p:cxnSp>
        <p:nvCxnSpPr>
          <p:cNvPr id="27" name="Straight Connector 16">
            <a:extLst>
              <a:ext uri="{FF2B5EF4-FFF2-40B4-BE49-F238E27FC236}">
                <a16:creationId xmlns:a16="http://schemas.microsoft.com/office/drawing/2014/main" id="{99C41FC4-8377-4E64-B317-AAE2ECD6501C}"/>
              </a:ext>
            </a:extLst>
          </p:cNvPr>
          <p:cNvCxnSpPr>
            <a:cxnSpLocks noChangeShapeType="1"/>
          </p:cNvCxnSpPr>
          <p:nvPr/>
        </p:nvCxnSpPr>
        <p:spPr bwMode="auto">
          <a:xfrm>
            <a:off x="8356534" y="2343150"/>
            <a:ext cx="507935" cy="0"/>
          </a:xfrm>
          <a:prstGeom prst="line">
            <a:avLst/>
          </a:prstGeom>
          <a:noFill/>
          <a:ln w="76200">
            <a:solidFill>
              <a:srgbClr val="002060"/>
            </a:solidFill>
            <a:round/>
            <a:headEnd/>
            <a:tailEnd/>
          </a:ln>
          <a:extLst>
            <a:ext uri="{909E8E84-426E-40DD-AFC4-6F175D3DCCD1}">
              <a14:hiddenFill xmlns:a14="http://schemas.microsoft.com/office/drawing/2010/main">
                <a:noFill/>
              </a14:hiddenFill>
            </a:ext>
          </a:extLst>
        </p:spPr>
      </p:cxnSp>
      <p:cxnSp>
        <p:nvCxnSpPr>
          <p:cNvPr id="30" name="Straight Connector 16">
            <a:extLst>
              <a:ext uri="{FF2B5EF4-FFF2-40B4-BE49-F238E27FC236}">
                <a16:creationId xmlns:a16="http://schemas.microsoft.com/office/drawing/2014/main" id="{54514BB4-3118-4F39-B988-E8500DE0B0C3}"/>
              </a:ext>
            </a:extLst>
          </p:cNvPr>
          <p:cNvCxnSpPr>
            <a:cxnSpLocks noChangeShapeType="1"/>
          </p:cNvCxnSpPr>
          <p:nvPr/>
        </p:nvCxnSpPr>
        <p:spPr bwMode="auto">
          <a:xfrm>
            <a:off x="8420001" y="2952750"/>
            <a:ext cx="381000" cy="0"/>
          </a:xfrm>
          <a:prstGeom prst="line">
            <a:avLst/>
          </a:prstGeom>
          <a:noFill/>
          <a:ln w="76200">
            <a:solidFill>
              <a:srgbClr val="008000"/>
            </a:solidFill>
            <a:round/>
            <a:headEnd/>
            <a:tailEnd/>
          </a:ln>
          <a:extLst>
            <a:ext uri="{909E8E84-426E-40DD-AFC4-6F175D3DCCD1}">
              <a14:hiddenFill xmlns:a14="http://schemas.microsoft.com/office/drawing/2010/main">
                <a:noFill/>
              </a14:hiddenFill>
            </a:ext>
          </a:extLst>
        </p:spPr>
      </p:cxnSp>
      <p:sp>
        <p:nvSpPr>
          <p:cNvPr id="22" name="文本框 21">
            <a:extLst>
              <a:ext uri="{FF2B5EF4-FFF2-40B4-BE49-F238E27FC236}">
                <a16:creationId xmlns:a16="http://schemas.microsoft.com/office/drawing/2014/main" id="{0B70EC6F-3652-4B0D-8B8B-8913F3E44E1C}"/>
              </a:ext>
            </a:extLst>
          </p:cNvPr>
          <p:cNvSpPr txBox="1"/>
          <p:nvPr/>
        </p:nvSpPr>
        <p:spPr>
          <a:xfrm>
            <a:off x="5486548" y="4031184"/>
            <a:ext cx="3505200" cy="369332"/>
          </a:xfrm>
          <a:prstGeom prst="rect">
            <a:avLst/>
          </a:prstGeom>
          <a:noFill/>
        </p:spPr>
        <p:txBody>
          <a:bodyPr wrap="square" rtlCol="0">
            <a:spAutoFit/>
          </a:bodyPr>
          <a:lstStyle/>
          <a:p>
            <a:r>
              <a:rPr lang="zh-CN" altLang="en-US" b="1">
                <a:solidFill>
                  <a:srgbClr val="E10800"/>
                </a:solidFill>
              </a:rPr>
              <a:t>参数翻三倍，方程性质无变化</a:t>
            </a:r>
          </a:p>
        </p:txBody>
      </p:sp>
      <p:pic>
        <p:nvPicPr>
          <p:cNvPr id="35" name="Picture 4">
            <a:extLst>
              <a:ext uri="{FF2B5EF4-FFF2-40B4-BE49-F238E27FC236}">
                <a16:creationId xmlns:a16="http://schemas.microsoft.com/office/drawing/2014/main" id="{E3E2A83A-3A88-473D-9D9C-19FE9B3A85D4}"/>
              </a:ext>
            </a:extLst>
          </p:cNvPr>
          <p:cNvPicPr/>
          <p:nvPr/>
        </p:nvPicPr>
        <p:blipFill>
          <a:blip r:embed="rId5"/>
          <a:stretch>
            <a:fillRect/>
          </a:stretch>
        </p:blipFill>
        <p:spPr>
          <a:xfrm>
            <a:off x="780465" y="966938"/>
            <a:ext cx="3410536" cy="3971623"/>
          </a:xfrm>
          <a:prstGeom prst="rect">
            <a:avLst/>
          </a:prstGeom>
        </p:spPr>
      </p:pic>
      <p:sp>
        <p:nvSpPr>
          <p:cNvPr id="36" name="Rectangle 5">
            <a:extLst>
              <a:ext uri="{FF2B5EF4-FFF2-40B4-BE49-F238E27FC236}">
                <a16:creationId xmlns:a16="http://schemas.microsoft.com/office/drawing/2014/main" id="{B896BAAC-6101-4A66-9096-4432222DD8FE}"/>
              </a:ext>
            </a:extLst>
          </p:cNvPr>
          <p:cNvSpPr/>
          <p:nvPr/>
        </p:nvSpPr>
        <p:spPr>
          <a:xfrm>
            <a:off x="-793" y="2343150"/>
            <a:ext cx="951068" cy="1015663"/>
          </a:xfrm>
          <a:prstGeom prst="rect">
            <a:avLst/>
          </a:prstGeom>
        </p:spPr>
        <p:txBody>
          <a:bodyPr wrap="square">
            <a:spAutoFit/>
          </a:bodyPr>
          <a:lstStyle/>
          <a:p>
            <a:pPr algn="ctr"/>
            <a:r>
              <a:rPr kumimoji="1" lang="zh-CN" altLang="en-US" sz="2000" b="1" dirty="0">
                <a:solidFill>
                  <a:srgbClr val="E10800"/>
                </a:solidFill>
                <a:latin typeface="SimHei" charset="-122"/>
                <a:ea typeface="SimHei" charset="-122"/>
                <a:cs typeface="SimHei" charset="-122"/>
              </a:rPr>
              <a:t>本研究</a:t>
            </a:r>
            <a:r>
              <a:rPr kumimoji="1" lang="zh-CN" altLang="en-US" sz="2000" b="1">
                <a:solidFill>
                  <a:srgbClr val="E10800"/>
                </a:solidFill>
                <a:latin typeface="SimHei" charset="-122"/>
                <a:ea typeface="SimHei" charset="-122"/>
                <a:cs typeface="SimHei" charset="-122"/>
              </a:rPr>
              <a:t>得到的模型</a:t>
            </a:r>
            <a:endParaRPr lang="en-US" sz="2000" dirty="0">
              <a:solidFill>
                <a:srgbClr val="E10800"/>
              </a:solidFill>
            </a:endParaRPr>
          </a:p>
        </p:txBody>
      </p:sp>
      <p:sp>
        <p:nvSpPr>
          <p:cNvPr id="37" name="Rectangle 6">
            <a:extLst>
              <a:ext uri="{FF2B5EF4-FFF2-40B4-BE49-F238E27FC236}">
                <a16:creationId xmlns:a16="http://schemas.microsoft.com/office/drawing/2014/main" id="{F7CD6ECD-E80B-4E5D-8657-8B80757702B3}"/>
              </a:ext>
            </a:extLst>
          </p:cNvPr>
          <p:cNvSpPr/>
          <p:nvPr/>
        </p:nvSpPr>
        <p:spPr>
          <a:xfrm>
            <a:off x="4096467" y="2035373"/>
            <a:ext cx="951068" cy="1631216"/>
          </a:xfrm>
          <a:prstGeom prst="rect">
            <a:avLst/>
          </a:prstGeom>
        </p:spPr>
        <p:txBody>
          <a:bodyPr wrap="square">
            <a:spAutoFit/>
          </a:bodyPr>
          <a:lstStyle/>
          <a:p>
            <a:pPr algn="ctr"/>
            <a:r>
              <a:rPr kumimoji="1" lang="en-US" altLang="zh-CN" sz="2000" b="1" dirty="0">
                <a:solidFill>
                  <a:srgbClr val="E10800"/>
                </a:solidFill>
                <a:latin typeface="SimHei" charset="-122"/>
                <a:ea typeface="SimHei" charset="-122"/>
                <a:cs typeface="SimHei" charset="-122"/>
              </a:rPr>
              <a:t>Shen et al (2016)</a:t>
            </a:r>
            <a:r>
              <a:rPr kumimoji="1" lang="zh-CN" altLang="en-US" sz="2000" b="1" dirty="0">
                <a:solidFill>
                  <a:srgbClr val="E10800"/>
                </a:solidFill>
                <a:latin typeface="SimHei" charset="-122"/>
                <a:ea typeface="SimHei" charset="-122"/>
                <a:cs typeface="SimHei" charset="-122"/>
              </a:rPr>
              <a:t>得到的模型</a:t>
            </a:r>
            <a:endParaRPr lang="en-US" sz="2000" dirty="0">
              <a:solidFill>
                <a:srgbClr val="E10800"/>
              </a:solidFill>
            </a:endParaRPr>
          </a:p>
        </p:txBody>
      </p:sp>
    </p:spTree>
    <p:extLst>
      <p:ext uri="{BB962C8B-B14F-4D97-AF65-F5344CB8AC3E}">
        <p14:creationId xmlns:p14="http://schemas.microsoft.com/office/powerpoint/2010/main" val="28165978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24</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径向各向异性反演</a:t>
            </a:r>
            <a:endParaRPr lang="en-US" altLang="zh-CN">
              <a:solidFill>
                <a:srgbClr val="00797C"/>
              </a:solidFill>
            </a:endParaRPr>
          </a:p>
        </p:txBody>
      </p:sp>
      <p:pic>
        <p:nvPicPr>
          <p:cNvPr id="18" name="Picture 4">
            <a:extLst>
              <a:ext uri="{FF2B5EF4-FFF2-40B4-BE49-F238E27FC236}">
                <a16:creationId xmlns:a16="http://schemas.microsoft.com/office/drawing/2014/main" id="{A0F7D06E-A35F-4251-AEC0-7B6E2DEA01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793864"/>
            <a:ext cx="3473787" cy="163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13">
            <a:extLst>
              <a:ext uri="{FF2B5EF4-FFF2-40B4-BE49-F238E27FC236}">
                <a16:creationId xmlns:a16="http://schemas.microsoft.com/office/drawing/2014/main" id="{DCE38BC0-34CC-48A2-97E5-894B4554DB70}"/>
              </a:ext>
            </a:extLst>
          </p:cNvPr>
          <p:cNvSpPr>
            <a:spLocks noChangeArrowheads="1"/>
          </p:cNvSpPr>
          <p:nvPr/>
        </p:nvSpPr>
        <p:spPr bwMode="auto">
          <a:xfrm>
            <a:off x="3524849" y="3545353"/>
            <a:ext cx="340076" cy="122510"/>
          </a:xfrm>
          <a:prstGeom prst="downArrow">
            <a:avLst>
              <a:gd name="adj1" fmla="val 50000"/>
              <a:gd name="adj2" fmla="val 29029"/>
            </a:avLst>
          </a:prstGeom>
          <a:solidFill>
            <a:srgbClr val="CCFFFF"/>
          </a:solidFill>
          <a:ln w="9525">
            <a:solidFill>
              <a:schemeClr val="tx1"/>
            </a:solidFill>
            <a:miter lim="800000"/>
            <a:headEnd/>
            <a:tailEnd/>
          </a:ln>
        </p:spPr>
        <p:txBody>
          <a:bodyPr wrap="none" anchor="ctr"/>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endParaRPr kumimoji="0" lang="zh-CN" altLang="en-US" sz="1200"/>
          </a:p>
        </p:txBody>
      </p:sp>
      <p:sp>
        <p:nvSpPr>
          <p:cNvPr id="20" name="Rectangle 4">
            <a:extLst>
              <a:ext uri="{FF2B5EF4-FFF2-40B4-BE49-F238E27FC236}">
                <a16:creationId xmlns:a16="http://schemas.microsoft.com/office/drawing/2014/main" id="{671F2D62-EAA4-44D8-9282-E4B7569788F9}"/>
              </a:ext>
            </a:extLst>
          </p:cNvPr>
          <p:cNvSpPr>
            <a:spLocks noChangeArrowheads="1"/>
          </p:cNvSpPr>
          <p:nvPr/>
        </p:nvSpPr>
        <p:spPr bwMode="auto">
          <a:xfrm>
            <a:off x="3048000" y="3752524"/>
            <a:ext cx="1332902" cy="226943"/>
          </a:xfrm>
          <a:prstGeom prst="rect">
            <a:avLst/>
          </a:prstGeom>
          <a:solidFill>
            <a:srgbClr val="CCFFFF"/>
          </a:solidFill>
          <a:ln w="19050">
            <a:solidFill>
              <a:schemeClr val="tx1"/>
            </a:solidFill>
            <a:miter lim="800000"/>
            <a:headEnd/>
            <a:tailEnd/>
          </a:ln>
        </p:spPr>
        <p:txBody>
          <a:bodyPr wrap="none" anchor="ctr"/>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r>
              <a:rPr kumimoji="0" lang="en-US" altLang="zh-CN" sz="1600" b="1" dirty="0"/>
              <a:t>3-D V</a:t>
            </a:r>
            <a:r>
              <a:rPr kumimoji="0" lang="en-US" altLang="zh-CN" sz="1600" b="1" baseline="-25000" dirty="0"/>
              <a:t>SV</a:t>
            </a:r>
          </a:p>
        </p:txBody>
      </p:sp>
      <p:sp>
        <p:nvSpPr>
          <p:cNvPr id="23" name="AutoShape 13">
            <a:extLst>
              <a:ext uri="{FF2B5EF4-FFF2-40B4-BE49-F238E27FC236}">
                <a16:creationId xmlns:a16="http://schemas.microsoft.com/office/drawing/2014/main" id="{3335EF8E-4595-49C4-A430-D9D8F5217ADE}"/>
              </a:ext>
            </a:extLst>
          </p:cNvPr>
          <p:cNvSpPr>
            <a:spLocks noChangeArrowheads="1"/>
          </p:cNvSpPr>
          <p:nvPr/>
        </p:nvSpPr>
        <p:spPr bwMode="auto">
          <a:xfrm>
            <a:off x="5426504" y="3527056"/>
            <a:ext cx="340077" cy="127040"/>
          </a:xfrm>
          <a:prstGeom prst="downArrow">
            <a:avLst>
              <a:gd name="adj1" fmla="val 50000"/>
              <a:gd name="adj2" fmla="val 29029"/>
            </a:avLst>
          </a:prstGeom>
          <a:solidFill>
            <a:srgbClr val="CCFFFF"/>
          </a:solidFill>
          <a:ln w="9525">
            <a:solidFill>
              <a:schemeClr val="tx1"/>
            </a:solidFill>
            <a:miter lim="800000"/>
            <a:headEnd/>
            <a:tailEnd/>
          </a:ln>
        </p:spPr>
        <p:txBody>
          <a:bodyPr wrap="none" anchor="ctr"/>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endParaRPr kumimoji="0" lang="zh-CN" altLang="en-US" sz="1200"/>
          </a:p>
        </p:txBody>
      </p:sp>
      <p:sp>
        <p:nvSpPr>
          <p:cNvPr id="25" name="Rectangle 4">
            <a:extLst>
              <a:ext uri="{FF2B5EF4-FFF2-40B4-BE49-F238E27FC236}">
                <a16:creationId xmlns:a16="http://schemas.microsoft.com/office/drawing/2014/main" id="{DCBDEFD6-660E-4FDC-B3FB-645A5C386506}"/>
              </a:ext>
            </a:extLst>
          </p:cNvPr>
          <p:cNvSpPr>
            <a:spLocks noChangeArrowheads="1"/>
          </p:cNvSpPr>
          <p:nvPr/>
        </p:nvSpPr>
        <p:spPr bwMode="auto">
          <a:xfrm>
            <a:off x="4970532" y="3756416"/>
            <a:ext cx="1332902" cy="234155"/>
          </a:xfrm>
          <a:prstGeom prst="rect">
            <a:avLst/>
          </a:prstGeom>
          <a:solidFill>
            <a:srgbClr val="CCFFFF"/>
          </a:solidFill>
          <a:ln w="19050">
            <a:solidFill>
              <a:schemeClr val="tx1"/>
            </a:solidFill>
            <a:miter lim="800000"/>
            <a:headEnd/>
            <a:tailEnd/>
          </a:ln>
        </p:spPr>
        <p:txBody>
          <a:bodyPr wrap="none" anchor="ctr"/>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r>
              <a:rPr kumimoji="0" lang="en-US" altLang="zh-CN" sz="1600" b="1" dirty="0"/>
              <a:t>3-D V</a:t>
            </a:r>
            <a:r>
              <a:rPr kumimoji="0" lang="en-US" altLang="zh-CN" sz="1600" b="1" baseline="-25000" dirty="0"/>
              <a:t>SH</a:t>
            </a:r>
          </a:p>
        </p:txBody>
      </p:sp>
      <p:sp>
        <p:nvSpPr>
          <p:cNvPr id="26" name="AutoShape 13">
            <a:extLst>
              <a:ext uri="{FF2B5EF4-FFF2-40B4-BE49-F238E27FC236}">
                <a16:creationId xmlns:a16="http://schemas.microsoft.com/office/drawing/2014/main" id="{86E9146D-6659-4271-8D64-119EF775AB4D}"/>
              </a:ext>
            </a:extLst>
          </p:cNvPr>
          <p:cNvSpPr>
            <a:spLocks noChangeArrowheads="1"/>
          </p:cNvSpPr>
          <p:nvPr/>
        </p:nvSpPr>
        <p:spPr bwMode="auto">
          <a:xfrm rot="-1987826">
            <a:off x="3603159" y="4124090"/>
            <a:ext cx="340076" cy="199296"/>
          </a:xfrm>
          <a:prstGeom prst="downArrow">
            <a:avLst>
              <a:gd name="adj1" fmla="val 50000"/>
              <a:gd name="adj2" fmla="val 29029"/>
            </a:avLst>
          </a:prstGeom>
          <a:solidFill>
            <a:srgbClr val="CCFFFF"/>
          </a:solidFill>
          <a:ln w="9525">
            <a:solidFill>
              <a:schemeClr val="tx1"/>
            </a:solidFill>
            <a:miter lim="800000"/>
            <a:headEnd/>
            <a:tailEnd/>
          </a:ln>
        </p:spPr>
        <p:txBody>
          <a:bodyPr wrap="none" anchor="ctr"/>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endParaRPr kumimoji="0" lang="zh-CN" altLang="en-US" sz="1200"/>
          </a:p>
        </p:txBody>
      </p:sp>
      <p:sp>
        <p:nvSpPr>
          <p:cNvPr id="29" name="AutoShape 13">
            <a:extLst>
              <a:ext uri="{FF2B5EF4-FFF2-40B4-BE49-F238E27FC236}">
                <a16:creationId xmlns:a16="http://schemas.microsoft.com/office/drawing/2014/main" id="{31B4E224-FE8D-41C1-A3DA-FA48D23BD203}"/>
              </a:ext>
            </a:extLst>
          </p:cNvPr>
          <p:cNvSpPr>
            <a:spLocks noChangeArrowheads="1"/>
          </p:cNvSpPr>
          <p:nvPr/>
        </p:nvSpPr>
        <p:spPr bwMode="auto">
          <a:xfrm rot="1476777">
            <a:off x="5449113" y="4107849"/>
            <a:ext cx="340076" cy="227265"/>
          </a:xfrm>
          <a:prstGeom prst="downArrow">
            <a:avLst>
              <a:gd name="adj1" fmla="val 50000"/>
              <a:gd name="adj2" fmla="val 29029"/>
            </a:avLst>
          </a:prstGeom>
          <a:solidFill>
            <a:srgbClr val="CCFFFF"/>
          </a:solidFill>
          <a:ln w="9525">
            <a:solidFill>
              <a:schemeClr val="tx1"/>
            </a:solidFill>
            <a:miter lim="800000"/>
            <a:headEnd/>
            <a:tailEnd/>
          </a:ln>
        </p:spPr>
        <p:txBody>
          <a:bodyPr wrap="none" anchor="ctr"/>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endParaRPr kumimoji="0" lang="zh-CN" altLang="en-US" sz="1200"/>
          </a:p>
        </p:txBody>
      </p:sp>
      <p:sp>
        <p:nvSpPr>
          <p:cNvPr id="31" name="Rectangle 4">
            <a:extLst>
              <a:ext uri="{FF2B5EF4-FFF2-40B4-BE49-F238E27FC236}">
                <a16:creationId xmlns:a16="http://schemas.microsoft.com/office/drawing/2014/main" id="{52F3EADD-2077-4EA3-9656-777F565E522B}"/>
              </a:ext>
            </a:extLst>
          </p:cNvPr>
          <p:cNvSpPr>
            <a:spLocks noChangeArrowheads="1"/>
          </p:cNvSpPr>
          <p:nvPr/>
        </p:nvSpPr>
        <p:spPr bwMode="auto">
          <a:xfrm>
            <a:off x="3694887" y="4417033"/>
            <a:ext cx="2130152" cy="298417"/>
          </a:xfrm>
          <a:prstGeom prst="rect">
            <a:avLst/>
          </a:prstGeom>
          <a:solidFill>
            <a:srgbClr val="CCFFFF"/>
          </a:solidFill>
          <a:ln w="19050">
            <a:solidFill>
              <a:schemeClr val="tx1"/>
            </a:solidFill>
            <a:miter lim="800000"/>
            <a:headEnd/>
            <a:tailEnd/>
          </a:ln>
        </p:spPr>
        <p:txBody>
          <a:bodyPr wrap="none" anchor="ctr"/>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r>
              <a:rPr kumimoji="0" lang="en-US" altLang="zh-CN" sz="1600" b="1"/>
              <a:t>Radial Anisotropy</a:t>
            </a:r>
            <a:endParaRPr kumimoji="0" lang="en-US" altLang="zh-CN" sz="1600" b="1" baseline="-25000"/>
          </a:p>
        </p:txBody>
      </p:sp>
      <p:pic>
        <p:nvPicPr>
          <p:cNvPr id="32" name="Picture 16">
            <a:extLst>
              <a:ext uri="{FF2B5EF4-FFF2-40B4-BE49-F238E27FC236}">
                <a16:creationId xmlns:a16="http://schemas.microsoft.com/office/drawing/2014/main" id="{36854AB3-150B-43E9-92D5-FF5A892155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7627" y="4768882"/>
            <a:ext cx="1544671" cy="335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矩形 1">
            <a:extLst>
              <a:ext uri="{FF2B5EF4-FFF2-40B4-BE49-F238E27FC236}">
                <a16:creationId xmlns:a16="http://schemas.microsoft.com/office/drawing/2014/main" id="{A311AB33-0FD1-4415-BEE6-EE2F6A94BFA6}"/>
              </a:ext>
            </a:extLst>
          </p:cNvPr>
          <p:cNvSpPr>
            <a:spLocks noChangeArrowheads="1"/>
          </p:cNvSpPr>
          <p:nvPr/>
        </p:nvSpPr>
        <p:spPr bwMode="auto">
          <a:xfrm>
            <a:off x="1524000" y="1235643"/>
            <a:ext cx="11597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r>
              <a:rPr kumimoji="0" lang="en-US" altLang="zh-CN" sz="1600" b="1"/>
              <a:t>Z-Z CFs: </a:t>
            </a:r>
          </a:p>
          <a:p>
            <a:pPr algn="ctr" eaLnBrk="1" hangingPunct="1">
              <a:spcBef>
                <a:spcPct val="0"/>
              </a:spcBef>
              <a:spcAft>
                <a:spcPct val="0"/>
              </a:spcAft>
              <a:buClrTx/>
              <a:buFontTx/>
              <a:buNone/>
            </a:pPr>
            <a:r>
              <a:rPr kumimoji="0" lang="en-US" altLang="zh-CN" sz="1600" b="1" dirty="0"/>
              <a:t>Rayleigh</a:t>
            </a:r>
          </a:p>
          <a:p>
            <a:pPr algn="ctr" eaLnBrk="1" hangingPunct="1">
              <a:spcBef>
                <a:spcPct val="0"/>
              </a:spcBef>
              <a:spcAft>
                <a:spcPct val="0"/>
              </a:spcAft>
              <a:buClrTx/>
              <a:buFontTx/>
              <a:buNone/>
            </a:pPr>
            <a:r>
              <a:rPr kumimoji="0" lang="en-US" altLang="zh-CN" sz="1600" b="1" dirty="0"/>
              <a:t>waves</a:t>
            </a:r>
            <a:endParaRPr kumimoji="0" lang="zh-CN" altLang="en-US" sz="1600" dirty="0">
              <a:latin typeface="Times New Roman" charset="0"/>
            </a:endParaRPr>
          </a:p>
        </p:txBody>
      </p:sp>
      <p:sp>
        <p:nvSpPr>
          <p:cNvPr id="34" name="矩形 12">
            <a:extLst>
              <a:ext uri="{FF2B5EF4-FFF2-40B4-BE49-F238E27FC236}">
                <a16:creationId xmlns:a16="http://schemas.microsoft.com/office/drawing/2014/main" id="{2C9E0719-0EEB-4D82-BA29-948F33A292DF}"/>
              </a:ext>
            </a:extLst>
          </p:cNvPr>
          <p:cNvSpPr>
            <a:spLocks noChangeArrowheads="1"/>
          </p:cNvSpPr>
          <p:nvPr/>
        </p:nvSpPr>
        <p:spPr bwMode="auto">
          <a:xfrm>
            <a:off x="6407040" y="1307612"/>
            <a:ext cx="9953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r>
              <a:rPr kumimoji="0" lang="en-US" altLang="zh-CN" sz="1600" b="1"/>
              <a:t>T-T CFs:</a:t>
            </a:r>
          </a:p>
          <a:p>
            <a:pPr algn="ctr" eaLnBrk="1" hangingPunct="1">
              <a:spcBef>
                <a:spcPct val="0"/>
              </a:spcBef>
              <a:spcAft>
                <a:spcPct val="0"/>
              </a:spcAft>
              <a:buClrTx/>
              <a:buFontTx/>
              <a:buNone/>
            </a:pPr>
            <a:r>
              <a:rPr kumimoji="0" lang="en-US" altLang="zh-CN" sz="1600" b="1" dirty="0"/>
              <a:t>Love </a:t>
            </a:r>
          </a:p>
          <a:p>
            <a:pPr algn="ctr" eaLnBrk="1" hangingPunct="1">
              <a:spcBef>
                <a:spcPct val="0"/>
              </a:spcBef>
              <a:spcAft>
                <a:spcPct val="0"/>
              </a:spcAft>
              <a:buClrTx/>
              <a:buFontTx/>
              <a:buNone/>
            </a:pPr>
            <a:r>
              <a:rPr kumimoji="0" lang="en-US" altLang="zh-CN" sz="1600" b="1" dirty="0"/>
              <a:t>waves</a:t>
            </a:r>
            <a:endParaRPr kumimoji="0" lang="zh-CN" altLang="en-US" sz="1600" dirty="0">
              <a:latin typeface="Times New Roman" charset="0"/>
            </a:endParaRPr>
          </a:p>
        </p:txBody>
      </p:sp>
      <p:sp>
        <p:nvSpPr>
          <p:cNvPr id="38" name="Rectangle 4">
            <a:extLst>
              <a:ext uri="{FF2B5EF4-FFF2-40B4-BE49-F238E27FC236}">
                <a16:creationId xmlns:a16="http://schemas.microsoft.com/office/drawing/2014/main" id="{9F397C64-8E4F-47EF-A0F7-50ADD8BF711E}"/>
              </a:ext>
            </a:extLst>
          </p:cNvPr>
          <p:cNvSpPr>
            <a:spLocks noChangeArrowheads="1"/>
          </p:cNvSpPr>
          <p:nvPr/>
        </p:nvSpPr>
        <p:spPr bwMode="auto">
          <a:xfrm>
            <a:off x="2899441" y="2498968"/>
            <a:ext cx="1747515" cy="334634"/>
          </a:xfrm>
          <a:prstGeom prst="rect">
            <a:avLst/>
          </a:prstGeom>
          <a:solidFill>
            <a:srgbClr val="CCFFFF"/>
          </a:solidFill>
          <a:ln w="19050">
            <a:solidFill>
              <a:schemeClr val="tx1"/>
            </a:solidFill>
            <a:miter lim="800000"/>
            <a:headEnd/>
            <a:tailEnd/>
          </a:ln>
        </p:spPr>
        <p:txBody>
          <a:bodyPr wrap="none" anchor="t"/>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r>
              <a:rPr kumimoji="0" lang="en-US" altLang="zh-CN" sz="1600" b="1" baseline="-25000" dirty="0"/>
              <a:t>Rayleigh</a:t>
            </a:r>
            <a:r>
              <a:rPr kumimoji="0" lang="zh-CN" altLang="en-US" sz="1600" b="1" baseline="-25000" dirty="0"/>
              <a:t> </a:t>
            </a:r>
            <a:r>
              <a:rPr kumimoji="0" lang="en-US" altLang="zh-CN" sz="1600" b="1" baseline="-25000" dirty="0"/>
              <a:t>Dispersion</a:t>
            </a:r>
          </a:p>
        </p:txBody>
      </p:sp>
      <p:sp>
        <p:nvSpPr>
          <p:cNvPr id="39" name="Rectangle 4">
            <a:extLst>
              <a:ext uri="{FF2B5EF4-FFF2-40B4-BE49-F238E27FC236}">
                <a16:creationId xmlns:a16="http://schemas.microsoft.com/office/drawing/2014/main" id="{D4D80CA4-27C5-4C2F-B0DB-AEC67AE245E8}"/>
              </a:ext>
            </a:extLst>
          </p:cNvPr>
          <p:cNvSpPr>
            <a:spLocks noChangeArrowheads="1"/>
          </p:cNvSpPr>
          <p:nvPr/>
        </p:nvSpPr>
        <p:spPr bwMode="auto">
          <a:xfrm>
            <a:off x="4722786" y="2483804"/>
            <a:ext cx="1747515" cy="334634"/>
          </a:xfrm>
          <a:prstGeom prst="rect">
            <a:avLst/>
          </a:prstGeom>
          <a:solidFill>
            <a:srgbClr val="CCFFFF"/>
          </a:solidFill>
          <a:ln w="19050">
            <a:solidFill>
              <a:schemeClr val="tx1"/>
            </a:solidFill>
            <a:miter lim="800000"/>
            <a:headEnd/>
            <a:tailEnd/>
          </a:ln>
        </p:spPr>
        <p:txBody>
          <a:bodyPr wrap="none" anchor="t"/>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r>
              <a:rPr kumimoji="0" lang="en-US" altLang="zh-CN" sz="1600" b="1" baseline="-25000" dirty="0"/>
              <a:t>Love</a:t>
            </a:r>
            <a:r>
              <a:rPr kumimoji="0" lang="zh-CN" altLang="en-US" sz="1600" b="1" baseline="-25000" dirty="0"/>
              <a:t> </a:t>
            </a:r>
            <a:r>
              <a:rPr kumimoji="0" lang="en-US" altLang="zh-CN" sz="1600" b="1" baseline="-25000" dirty="0"/>
              <a:t>Dispersion</a:t>
            </a:r>
          </a:p>
        </p:txBody>
      </p:sp>
      <p:sp>
        <p:nvSpPr>
          <p:cNvPr id="40" name="Rectangle 4">
            <a:extLst>
              <a:ext uri="{FF2B5EF4-FFF2-40B4-BE49-F238E27FC236}">
                <a16:creationId xmlns:a16="http://schemas.microsoft.com/office/drawing/2014/main" id="{EEEA81E0-5F8E-4B72-94F0-B0E066A0C302}"/>
              </a:ext>
            </a:extLst>
          </p:cNvPr>
          <p:cNvSpPr>
            <a:spLocks noChangeArrowheads="1"/>
          </p:cNvSpPr>
          <p:nvPr/>
        </p:nvSpPr>
        <p:spPr bwMode="auto">
          <a:xfrm>
            <a:off x="2899440" y="3136541"/>
            <a:ext cx="1747515" cy="334634"/>
          </a:xfrm>
          <a:prstGeom prst="rect">
            <a:avLst/>
          </a:prstGeom>
          <a:solidFill>
            <a:srgbClr val="CCFFFF"/>
          </a:solidFill>
          <a:ln w="19050">
            <a:solidFill>
              <a:schemeClr val="tx1"/>
            </a:solidFill>
            <a:miter lim="800000"/>
            <a:headEnd/>
            <a:tailEnd/>
          </a:ln>
        </p:spPr>
        <p:txBody>
          <a:bodyPr wrap="none" anchor="t"/>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r>
              <a:rPr kumimoji="0" lang="en-US" altLang="zh-CN" sz="1600" b="1" baseline="-25000" dirty="0"/>
              <a:t>2-D</a:t>
            </a:r>
            <a:r>
              <a:rPr kumimoji="0" lang="zh-CN" altLang="en-US" sz="1600" b="1" baseline="-25000" dirty="0"/>
              <a:t> </a:t>
            </a:r>
            <a:r>
              <a:rPr kumimoji="0" lang="en-US" altLang="zh-CN" sz="1600" b="1" baseline="-25000" dirty="0"/>
              <a:t>Rayleigh c/g map</a:t>
            </a:r>
          </a:p>
        </p:txBody>
      </p:sp>
      <p:sp>
        <p:nvSpPr>
          <p:cNvPr id="41" name="AutoShape 13">
            <a:extLst>
              <a:ext uri="{FF2B5EF4-FFF2-40B4-BE49-F238E27FC236}">
                <a16:creationId xmlns:a16="http://schemas.microsoft.com/office/drawing/2014/main" id="{4940DD63-28A4-4525-BF51-BB74F5BFFE0E}"/>
              </a:ext>
            </a:extLst>
          </p:cNvPr>
          <p:cNvSpPr>
            <a:spLocks noChangeArrowheads="1"/>
          </p:cNvSpPr>
          <p:nvPr/>
        </p:nvSpPr>
        <p:spPr bwMode="auto">
          <a:xfrm>
            <a:off x="3524849" y="2900823"/>
            <a:ext cx="340076" cy="122510"/>
          </a:xfrm>
          <a:prstGeom prst="downArrow">
            <a:avLst>
              <a:gd name="adj1" fmla="val 50000"/>
              <a:gd name="adj2" fmla="val 29029"/>
            </a:avLst>
          </a:prstGeom>
          <a:solidFill>
            <a:srgbClr val="CCFFFF"/>
          </a:solidFill>
          <a:ln w="9525">
            <a:solidFill>
              <a:schemeClr val="tx1"/>
            </a:solidFill>
            <a:miter lim="800000"/>
            <a:headEnd/>
            <a:tailEnd/>
          </a:ln>
        </p:spPr>
        <p:txBody>
          <a:bodyPr wrap="none" anchor="ctr"/>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endParaRPr kumimoji="0" lang="zh-CN" altLang="en-US" sz="1200"/>
          </a:p>
        </p:txBody>
      </p:sp>
      <p:sp>
        <p:nvSpPr>
          <p:cNvPr id="42" name="AutoShape 13">
            <a:extLst>
              <a:ext uri="{FF2B5EF4-FFF2-40B4-BE49-F238E27FC236}">
                <a16:creationId xmlns:a16="http://schemas.microsoft.com/office/drawing/2014/main" id="{3E5042E6-89D6-4768-A758-B8994BA8CE5F}"/>
              </a:ext>
            </a:extLst>
          </p:cNvPr>
          <p:cNvSpPr>
            <a:spLocks noChangeArrowheads="1"/>
          </p:cNvSpPr>
          <p:nvPr/>
        </p:nvSpPr>
        <p:spPr bwMode="auto">
          <a:xfrm>
            <a:off x="5411685" y="2900823"/>
            <a:ext cx="340076" cy="122510"/>
          </a:xfrm>
          <a:prstGeom prst="downArrow">
            <a:avLst>
              <a:gd name="adj1" fmla="val 50000"/>
              <a:gd name="adj2" fmla="val 29029"/>
            </a:avLst>
          </a:prstGeom>
          <a:solidFill>
            <a:srgbClr val="CCFFFF"/>
          </a:solidFill>
          <a:ln w="9525">
            <a:solidFill>
              <a:schemeClr val="tx1"/>
            </a:solidFill>
            <a:miter lim="800000"/>
            <a:headEnd/>
            <a:tailEnd/>
          </a:ln>
        </p:spPr>
        <p:txBody>
          <a:bodyPr wrap="none" anchor="ctr"/>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endParaRPr kumimoji="0" lang="zh-CN" altLang="en-US" sz="1200"/>
          </a:p>
        </p:txBody>
      </p:sp>
      <p:sp>
        <p:nvSpPr>
          <p:cNvPr id="43" name="Rectangle 4">
            <a:extLst>
              <a:ext uri="{FF2B5EF4-FFF2-40B4-BE49-F238E27FC236}">
                <a16:creationId xmlns:a16="http://schemas.microsoft.com/office/drawing/2014/main" id="{006864D5-C185-43A2-B573-5961129D7E4A}"/>
              </a:ext>
            </a:extLst>
          </p:cNvPr>
          <p:cNvSpPr>
            <a:spLocks noChangeArrowheads="1"/>
          </p:cNvSpPr>
          <p:nvPr/>
        </p:nvSpPr>
        <p:spPr bwMode="auto">
          <a:xfrm>
            <a:off x="4745395" y="3132989"/>
            <a:ext cx="1747515" cy="334634"/>
          </a:xfrm>
          <a:prstGeom prst="rect">
            <a:avLst/>
          </a:prstGeom>
          <a:solidFill>
            <a:srgbClr val="CCFFFF"/>
          </a:solidFill>
          <a:ln w="19050">
            <a:solidFill>
              <a:schemeClr val="tx1"/>
            </a:solidFill>
            <a:miter lim="800000"/>
            <a:headEnd/>
            <a:tailEnd/>
          </a:ln>
        </p:spPr>
        <p:txBody>
          <a:bodyPr wrap="none" anchor="t"/>
          <a:lstStyle>
            <a:lvl1pPr>
              <a:spcBef>
                <a:spcPct val="20000"/>
              </a:spcBef>
              <a:spcAft>
                <a:spcPct val="20000"/>
              </a:spcAft>
              <a:buClr>
                <a:schemeClr val="tx1"/>
              </a:buClr>
              <a:buChar char="•"/>
              <a:defRPr kumimoji="1" sz="2000">
                <a:solidFill>
                  <a:schemeClr val="tx1"/>
                </a:solidFill>
                <a:latin typeface="Century Gothic" charset="0"/>
                <a:ea typeface="宋体" charset="-122"/>
                <a:cs typeface="Times New Roman" charset="0"/>
              </a:defRPr>
            </a:lvl1pPr>
            <a:lvl2pPr marL="742950" indent="-285750">
              <a:spcBef>
                <a:spcPct val="20000"/>
              </a:spcBef>
              <a:spcAft>
                <a:spcPct val="20000"/>
              </a:spcAft>
              <a:buClr>
                <a:schemeClr val="tx1"/>
              </a:buClr>
              <a:buChar char="•"/>
              <a:defRPr kumimoji="1">
                <a:solidFill>
                  <a:schemeClr val="tx1"/>
                </a:solidFill>
                <a:latin typeface="Century Gothic" charset="0"/>
                <a:ea typeface="Times New Roman" charset="0"/>
                <a:cs typeface="Times New Roman" charset="0"/>
              </a:defRPr>
            </a:lvl2pPr>
            <a:lvl3pPr marL="1143000" indent="-228600">
              <a:spcBef>
                <a:spcPct val="20000"/>
              </a:spcBef>
              <a:spcAft>
                <a:spcPct val="20000"/>
              </a:spcAft>
              <a:buClr>
                <a:schemeClr val="tx1"/>
              </a:buClr>
              <a:buChar char="•"/>
              <a:defRPr kumimoji="1" sz="1600">
                <a:solidFill>
                  <a:schemeClr val="tx1"/>
                </a:solidFill>
                <a:latin typeface="Century Gothic" charset="0"/>
                <a:ea typeface="Times New Roman" charset="0"/>
                <a:cs typeface="Times New Roman" charset="0"/>
              </a:defRPr>
            </a:lvl3pPr>
            <a:lvl4pPr marL="1600200" indent="-228600">
              <a:spcBef>
                <a:spcPct val="20000"/>
              </a:spcBef>
              <a:spcAft>
                <a:spcPct val="20000"/>
              </a:spcAft>
              <a:buClr>
                <a:schemeClr val="tx1"/>
              </a:buClr>
              <a:buChar char="•"/>
              <a:defRPr kumimoji="1" sz="1400">
                <a:solidFill>
                  <a:schemeClr val="tx1"/>
                </a:solidFill>
                <a:latin typeface="Century Gothic" charset="0"/>
                <a:ea typeface="Times New Roman" charset="0"/>
                <a:cs typeface="Times New Roman" charset="0"/>
              </a:defRPr>
            </a:lvl4pPr>
            <a:lvl5pPr marL="2057400" indent="-22860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5pPr>
            <a:lvl6pPr marL="25146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6pPr>
            <a:lvl7pPr marL="29718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7pPr>
            <a:lvl8pPr marL="34290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8pPr>
            <a:lvl9pPr marL="3886200" indent="-228600" eaLnBrk="0" fontAlgn="base" hangingPunct="0">
              <a:spcBef>
                <a:spcPct val="20000"/>
              </a:spcBef>
              <a:spcAft>
                <a:spcPct val="20000"/>
              </a:spcAft>
              <a:buClr>
                <a:schemeClr val="tx1"/>
              </a:buClr>
              <a:buChar char="•"/>
              <a:defRPr kumimoji="1" sz="1200">
                <a:solidFill>
                  <a:schemeClr val="tx1"/>
                </a:solidFill>
                <a:latin typeface="Century Gothic" charset="0"/>
                <a:ea typeface="Times New Roman" charset="0"/>
                <a:cs typeface="Times New Roman" charset="0"/>
              </a:defRPr>
            </a:lvl9pPr>
          </a:lstStyle>
          <a:p>
            <a:pPr algn="ctr" eaLnBrk="1" hangingPunct="1">
              <a:spcBef>
                <a:spcPct val="0"/>
              </a:spcBef>
              <a:spcAft>
                <a:spcPct val="0"/>
              </a:spcAft>
              <a:buClrTx/>
              <a:buFontTx/>
              <a:buNone/>
            </a:pPr>
            <a:r>
              <a:rPr kumimoji="0" lang="en-US" altLang="zh-CN" sz="1600" b="1" baseline="-25000" dirty="0"/>
              <a:t>2-D</a:t>
            </a:r>
            <a:r>
              <a:rPr kumimoji="0" lang="zh-CN" altLang="en-US" sz="1600" b="1" baseline="-25000" dirty="0"/>
              <a:t> </a:t>
            </a:r>
            <a:r>
              <a:rPr kumimoji="0" lang="en-US" altLang="zh-CN" sz="1600" b="1" baseline="-25000" dirty="0"/>
              <a:t>Love c/g map</a:t>
            </a:r>
          </a:p>
        </p:txBody>
      </p:sp>
      <p:sp>
        <p:nvSpPr>
          <p:cNvPr id="2" name="文本框 1">
            <a:extLst>
              <a:ext uri="{FF2B5EF4-FFF2-40B4-BE49-F238E27FC236}">
                <a16:creationId xmlns:a16="http://schemas.microsoft.com/office/drawing/2014/main" id="{62C806C3-A56A-4C10-BFD7-630DDD147CC6}"/>
              </a:ext>
            </a:extLst>
          </p:cNvPr>
          <p:cNvSpPr txBox="1"/>
          <p:nvPr/>
        </p:nvSpPr>
        <p:spPr>
          <a:xfrm>
            <a:off x="617135" y="971550"/>
            <a:ext cx="2056566" cy="338554"/>
          </a:xfrm>
          <a:prstGeom prst="rect">
            <a:avLst/>
          </a:prstGeom>
          <a:noFill/>
        </p:spPr>
        <p:txBody>
          <a:bodyPr wrap="square" rtlCol="0">
            <a:spAutoFit/>
          </a:bodyPr>
          <a:lstStyle/>
          <a:p>
            <a:r>
              <a:rPr lang="zh-CN" altLang="en-US" sz="1600" b="1">
                <a:solidFill>
                  <a:srgbClr val="E10800"/>
                </a:solidFill>
              </a:rPr>
              <a:t>垂直方向分量互相关</a:t>
            </a:r>
          </a:p>
        </p:txBody>
      </p:sp>
      <p:sp>
        <p:nvSpPr>
          <p:cNvPr id="44" name="文本框 43">
            <a:extLst>
              <a:ext uri="{FF2B5EF4-FFF2-40B4-BE49-F238E27FC236}">
                <a16:creationId xmlns:a16="http://schemas.microsoft.com/office/drawing/2014/main" id="{AD9A0160-1E1F-42AF-AC62-A675284DD40B}"/>
              </a:ext>
            </a:extLst>
          </p:cNvPr>
          <p:cNvSpPr txBox="1"/>
          <p:nvPr/>
        </p:nvSpPr>
        <p:spPr>
          <a:xfrm>
            <a:off x="6383335" y="1004494"/>
            <a:ext cx="2038044" cy="338554"/>
          </a:xfrm>
          <a:prstGeom prst="rect">
            <a:avLst/>
          </a:prstGeom>
          <a:noFill/>
        </p:spPr>
        <p:txBody>
          <a:bodyPr wrap="square" rtlCol="0">
            <a:spAutoFit/>
          </a:bodyPr>
          <a:lstStyle/>
          <a:p>
            <a:r>
              <a:rPr lang="zh-CN" altLang="en-US" sz="1600" b="1">
                <a:solidFill>
                  <a:srgbClr val="E10800"/>
                </a:solidFill>
              </a:rPr>
              <a:t>水平切向分量互相关</a:t>
            </a: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15CAA024-7BBE-4243-B935-D797AFDC12F3}"/>
                  </a:ext>
                </a:extLst>
              </p:cNvPr>
              <p:cNvSpPr txBox="1"/>
              <p:nvPr/>
            </p:nvSpPr>
            <p:spPr>
              <a:xfrm>
                <a:off x="228600" y="4395471"/>
                <a:ext cx="3048000" cy="369332"/>
              </a:xfrm>
              <a:prstGeom prst="rect">
                <a:avLst/>
              </a:prstGeom>
              <a:noFill/>
            </p:spPr>
            <p:txBody>
              <a:bodyPr wrap="square" rtlCol="0">
                <a:spAutoFit/>
              </a:bodyPr>
              <a:lstStyle/>
              <a:p>
                <a:r>
                  <a:rPr lang="zh-CN" altLang="en-US" b="1">
                    <a:solidFill>
                      <a:srgbClr val="E10800"/>
                    </a:solidFill>
                  </a:rPr>
                  <a:t>反演</a:t>
                </a:r>
                <a14:m>
                  <m:oMath xmlns:m="http://schemas.openxmlformats.org/officeDocument/2006/math">
                    <m:sSub>
                      <m:sSubPr>
                        <m:ctrlPr>
                          <a:rPr lang="en-US" altLang="zh-CN" b="1" i="1" smtClean="0">
                            <a:solidFill>
                              <a:srgbClr val="E10800"/>
                            </a:solidFill>
                            <a:latin typeface="Cambria Math" panose="02040503050406030204" pitchFamily="18" charset="0"/>
                          </a:rPr>
                        </m:ctrlPr>
                      </m:sSubPr>
                      <m:e>
                        <m:r>
                          <a:rPr lang="en-US" altLang="zh-CN" b="1" i="1" smtClean="0">
                            <a:solidFill>
                              <a:srgbClr val="E10800"/>
                            </a:solidFill>
                            <a:latin typeface="Cambria Math" panose="02040503050406030204" pitchFamily="18" charset="0"/>
                          </a:rPr>
                          <m:t>𝒗</m:t>
                        </m:r>
                      </m:e>
                      <m:sub>
                        <m:r>
                          <a:rPr lang="en-US" altLang="zh-CN" b="1" i="1" smtClean="0">
                            <a:solidFill>
                              <a:srgbClr val="E10800"/>
                            </a:solidFill>
                            <a:latin typeface="Cambria Math" panose="02040503050406030204" pitchFamily="18" charset="0"/>
                          </a:rPr>
                          <m:t>𝑺𝑽</m:t>
                        </m:r>
                      </m:sub>
                    </m:sSub>
                  </m:oMath>
                </a14:m>
                <a:r>
                  <a:rPr lang="zh-CN" altLang="en-US" b="1">
                    <a:solidFill>
                      <a:srgbClr val="E10800"/>
                    </a:solidFill>
                  </a:rPr>
                  <a:t>和</a:t>
                </a:r>
                <a14:m>
                  <m:oMath xmlns:m="http://schemas.openxmlformats.org/officeDocument/2006/math">
                    <m:sSub>
                      <m:sSubPr>
                        <m:ctrlPr>
                          <a:rPr lang="en-US" altLang="zh-CN" b="1" i="1">
                            <a:solidFill>
                              <a:srgbClr val="E10800"/>
                            </a:solidFill>
                            <a:latin typeface="Cambria Math" panose="02040503050406030204" pitchFamily="18" charset="0"/>
                          </a:rPr>
                        </m:ctrlPr>
                      </m:sSubPr>
                      <m:e>
                        <m:r>
                          <a:rPr lang="en-US" altLang="zh-CN" b="1" i="1">
                            <a:solidFill>
                              <a:srgbClr val="E10800"/>
                            </a:solidFill>
                            <a:latin typeface="Cambria Math" panose="02040503050406030204" pitchFamily="18" charset="0"/>
                          </a:rPr>
                          <m:t>𝒗</m:t>
                        </m:r>
                      </m:e>
                      <m:sub>
                        <m:r>
                          <a:rPr lang="en-US" altLang="zh-CN" b="1" i="1">
                            <a:solidFill>
                              <a:srgbClr val="E10800"/>
                            </a:solidFill>
                            <a:latin typeface="Cambria Math" panose="02040503050406030204" pitchFamily="18" charset="0"/>
                          </a:rPr>
                          <m:t>𝑺</m:t>
                        </m:r>
                        <m:r>
                          <a:rPr lang="en-US" altLang="zh-CN" b="1" i="1" smtClean="0">
                            <a:solidFill>
                              <a:srgbClr val="E10800"/>
                            </a:solidFill>
                            <a:latin typeface="Cambria Math" panose="02040503050406030204" pitchFamily="18" charset="0"/>
                          </a:rPr>
                          <m:t>𝑯</m:t>
                        </m:r>
                      </m:sub>
                    </m:sSub>
                  </m:oMath>
                </a14:m>
                <a:r>
                  <a:rPr lang="zh-CN" altLang="en-US" b="1">
                    <a:solidFill>
                      <a:srgbClr val="E10800"/>
                    </a:solidFill>
                  </a:rPr>
                  <a:t>并不相互干扰</a:t>
                </a:r>
              </a:p>
            </p:txBody>
          </p:sp>
        </mc:Choice>
        <mc:Fallback xmlns="">
          <p:sp>
            <p:nvSpPr>
              <p:cNvPr id="5" name="文本框 4">
                <a:extLst>
                  <a:ext uri="{FF2B5EF4-FFF2-40B4-BE49-F238E27FC236}">
                    <a16:creationId xmlns:a16="http://schemas.microsoft.com/office/drawing/2014/main" id="{15CAA024-7BBE-4243-B935-D797AFDC12F3}"/>
                  </a:ext>
                </a:extLst>
              </p:cNvPr>
              <p:cNvSpPr txBox="1">
                <a:spLocks noRot="1" noChangeAspect="1" noMove="1" noResize="1" noEditPoints="1" noAdjustHandles="1" noChangeArrowheads="1" noChangeShapeType="1" noTextEdit="1"/>
              </p:cNvSpPr>
              <p:nvPr/>
            </p:nvSpPr>
            <p:spPr>
              <a:xfrm>
                <a:off x="228600" y="4395471"/>
                <a:ext cx="3048000" cy="369332"/>
              </a:xfrm>
              <a:prstGeom prst="rect">
                <a:avLst/>
              </a:prstGeom>
              <a:blipFill>
                <a:blip r:embed="rId5"/>
                <a:stretch>
                  <a:fillRect l="-1800" t="-13115" b="-1967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059094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25</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深度分辨差异</a:t>
            </a:r>
            <a:endParaRPr lang="en-US" altLang="zh-CN">
              <a:solidFill>
                <a:srgbClr val="00797C"/>
              </a:solidFill>
            </a:endParaRPr>
          </a:p>
        </p:txBody>
      </p:sp>
      <p:pic>
        <p:nvPicPr>
          <p:cNvPr id="27" name="Picture 3">
            <a:extLst>
              <a:ext uri="{FF2B5EF4-FFF2-40B4-BE49-F238E27FC236}">
                <a16:creationId xmlns:a16="http://schemas.microsoft.com/office/drawing/2014/main" id="{67F5B396-05BA-4E9E-B423-ED2EBBC7C077}"/>
              </a:ext>
            </a:extLst>
          </p:cNvPr>
          <p:cNvPicPr>
            <a:picLocks noChangeAspect="1"/>
          </p:cNvPicPr>
          <p:nvPr/>
        </p:nvPicPr>
        <p:blipFill>
          <a:blip r:embed="rId3"/>
          <a:stretch>
            <a:fillRect/>
          </a:stretch>
        </p:blipFill>
        <p:spPr>
          <a:xfrm>
            <a:off x="4267200" y="760647"/>
            <a:ext cx="4655756" cy="1818011"/>
          </a:xfrm>
          <a:prstGeom prst="rect">
            <a:avLst/>
          </a:prstGeom>
        </p:spPr>
      </p:pic>
      <p:sp>
        <p:nvSpPr>
          <p:cNvPr id="30" name="Rectangle 5">
            <a:extLst>
              <a:ext uri="{FF2B5EF4-FFF2-40B4-BE49-F238E27FC236}">
                <a16:creationId xmlns:a16="http://schemas.microsoft.com/office/drawing/2014/main" id="{89BD0227-6C38-44DA-A3FB-20466084C6C1}"/>
              </a:ext>
            </a:extLst>
          </p:cNvPr>
          <p:cNvSpPr/>
          <p:nvPr/>
        </p:nvSpPr>
        <p:spPr>
          <a:xfrm>
            <a:off x="6172200" y="2495550"/>
            <a:ext cx="1120820" cy="369332"/>
          </a:xfrm>
          <a:prstGeom prst="rect">
            <a:avLst/>
          </a:prstGeom>
        </p:spPr>
        <p:txBody>
          <a:bodyPr wrap="none">
            <a:spAutoFit/>
          </a:bodyPr>
          <a:lstStyle/>
          <a:p>
            <a:r>
              <a:rPr lang="en-US" altLang="zh-CN" b="1" dirty="0">
                <a:latin typeface="SimHei" charset="-122"/>
                <a:ea typeface="SimHei" charset="-122"/>
              </a:rPr>
              <a:t>Rayleigh</a:t>
            </a:r>
            <a:endParaRPr lang="en-US" dirty="0"/>
          </a:p>
        </p:txBody>
      </p:sp>
      <p:sp>
        <p:nvSpPr>
          <p:cNvPr id="35" name="Rectangle 6">
            <a:extLst>
              <a:ext uri="{FF2B5EF4-FFF2-40B4-BE49-F238E27FC236}">
                <a16:creationId xmlns:a16="http://schemas.microsoft.com/office/drawing/2014/main" id="{9F242A4D-8722-4C84-A220-310D5DD7140A}"/>
              </a:ext>
            </a:extLst>
          </p:cNvPr>
          <p:cNvSpPr/>
          <p:nvPr/>
        </p:nvSpPr>
        <p:spPr>
          <a:xfrm>
            <a:off x="7957248" y="2496652"/>
            <a:ext cx="652743" cy="369332"/>
          </a:xfrm>
          <a:prstGeom prst="rect">
            <a:avLst/>
          </a:prstGeom>
        </p:spPr>
        <p:txBody>
          <a:bodyPr wrap="none">
            <a:spAutoFit/>
          </a:bodyPr>
          <a:lstStyle/>
          <a:p>
            <a:r>
              <a:rPr lang="en-US" altLang="zh-CN" b="1" dirty="0">
                <a:latin typeface="SimHei" charset="-122"/>
                <a:ea typeface="SimHei" charset="-122"/>
              </a:rPr>
              <a:t>Love</a:t>
            </a:r>
            <a:endParaRPr lang="en-US" dirty="0"/>
          </a:p>
        </p:txBody>
      </p:sp>
      <p:sp>
        <p:nvSpPr>
          <p:cNvPr id="36" name="Rectangle 7">
            <a:extLst>
              <a:ext uri="{FF2B5EF4-FFF2-40B4-BE49-F238E27FC236}">
                <a16:creationId xmlns:a16="http://schemas.microsoft.com/office/drawing/2014/main" id="{CC5BDCEA-95A3-45CE-9E68-516F5FFE4309}"/>
              </a:ext>
            </a:extLst>
          </p:cNvPr>
          <p:cNvSpPr/>
          <p:nvPr/>
        </p:nvSpPr>
        <p:spPr>
          <a:xfrm>
            <a:off x="4495800" y="2893484"/>
            <a:ext cx="4343400" cy="276999"/>
          </a:xfrm>
          <a:prstGeom prst="rect">
            <a:avLst/>
          </a:prstGeom>
        </p:spPr>
        <p:txBody>
          <a:bodyPr wrap="square">
            <a:spAutoFit/>
          </a:bodyPr>
          <a:lstStyle/>
          <a:p>
            <a:r>
              <a:rPr lang="zh-CN" altLang="en-US" sz="1200" b="1" dirty="0">
                <a:solidFill>
                  <a:srgbClr val="E10800"/>
                </a:solidFill>
                <a:latin typeface="SimHei" charset="-122"/>
                <a:ea typeface="SimHei" charset="-122"/>
              </a:rPr>
              <a:t>相同周期的</a:t>
            </a:r>
            <a:r>
              <a:rPr lang="en-US" altLang="zh-CN" sz="1200" b="1" dirty="0">
                <a:solidFill>
                  <a:srgbClr val="E10800"/>
                </a:solidFill>
                <a:latin typeface="SimHei" charset="-122"/>
                <a:ea typeface="SimHei" charset="-122"/>
              </a:rPr>
              <a:t>Rayleigh</a:t>
            </a:r>
            <a:r>
              <a:rPr lang="zh-CN" altLang="en-US" sz="1200" b="1" dirty="0">
                <a:solidFill>
                  <a:srgbClr val="E10800"/>
                </a:solidFill>
                <a:latin typeface="SimHei" charset="-122"/>
                <a:ea typeface="SimHei" charset="-122"/>
              </a:rPr>
              <a:t>波敏感深度更深，</a:t>
            </a:r>
            <a:r>
              <a:rPr lang="en-US" altLang="zh-CN" sz="1200" b="1" dirty="0" err="1">
                <a:solidFill>
                  <a:srgbClr val="E10800"/>
                </a:solidFill>
                <a:latin typeface="SimHei" charset="-122"/>
                <a:ea typeface="SimHei" charset="-122"/>
              </a:rPr>
              <a:t>Vsv</a:t>
            </a:r>
            <a:r>
              <a:rPr lang="zh-CN" altLang="en-US" sz="1200" b="1" dirty="0">
                <a:solidFill>
                  <a:srgbClr val="E10800"/>
                </a:solidFill>
                <a:latin typeface="SimHei" charset="-122"/>
                <a:ea typeface="SimHei" charset="-122"/>
              </a:rPr>
              <a:t>比</a:t>
            </a:r>
            <a:r>
              <a:rPr lang="en-US" altLang="zh-CN" sz="1200" b="1" dirty="0" err="1">
                <a:solidFill>
                  <a:srgbClr val="E10800"/>
                </a:solidFill>
                <a:latin typeface="SimHei" charset="-122"/>
                <a:ea typeface="SimHei" charset="-122"/>
              </a:rPr>
              <a:t>Vsh</a:t>
            </a:r>
            <a:r>
              <a:rPr lang="zh-CN" altLang="en-US" sz="1200" b="1" dirty="0">
                <a:solidFill>
                  <a:srgbClr val="E10800"/>
                </a:solidFill>
                <a:latin typeface="SimHei" charset="-122"/>
                <a:ea typeface="SimHei" charset="-122"/>
              </a:rPr>
              <a:t>分辨深度更深</a:t>
            </a:r>
            <a:endParaRPr lang="en-US" sz="1200" dirty="0">
              <a:solidFill>
                <a:srgbClr val="E10800"/>
              </a:solidFill>
            </a:endParaRPr>
          </a:p>
        </p:txBody>
      </p:sp>
      <p:pic>
        <p:nvPicPr>
          <p:cNvPr id="37" name="Picture 4">
            <a:extLst>
              <a:ext uri="{FF2B5EF4-FFF2-40B4-BE49-F238E27FC236}">
                <a16:creationId xmlns:a16="http://schemas.microsoft.com/office/drawing/2014/main" id="{F5FAA51A-F7A0-4925-821C-B53FB472E7D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4069" y="1063391"/>
            <a:ext cx="2884730" cy="749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Rectangle 5">
            <a:extLst>
              <a:ext uri="{FF2B5EF4-FFF2-40B4-BE49-F238E27FC236}">
                <a16:creationId xmlns:a16="http://schemas.microsoft.com/office/drawing/2014/main" id="{9CCA5F8E-6CD9-447A-A116-EFF3B16D57BB}"/>
              </a:ext>
            </a:extLst>
          </p:cNvPr>
          <p:cNvSpPr>
            <a:spLocks noChangeArrowheads="1"/>
          </p:cNvSpPr>
          <p:nvPr/>
        </p:nvSpPr>
        <p:spPr bwMode="auto">
          <a:xfrm>
            <a:off x="0" y="971550"/>
            <a:ext cx="15109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0"/>
              </a:spcBef>
              <a:buFontTx/>
              <a:buNone/>
            </a:pPr>
            <a:r>
              <a:rPr kumimoji="1" lang="en-US" altLang="en-US" sz="1800">
                <a:solidFill>
                  <a:srgbClr val="0033CC"/>
                </a:solidFill>
                <a:latin typeface="Arial" charset="0"/>
                <a:ea typeface="Arial" charset="0"/>
                <a:cs typeface="Arial" charset="0"/>
              </a:rPr>
              <a:t>Rayleigh</a:t>
            </a:r>
            <a:endParaRPr lang="en-US" altLang="en-US" sz="1800">
              <a:solidFill>
                <a:srgbClr val="0033CC"/>
              </a:solidFill>
              <a:latin typeface="Times New Roman" charset="0"/>
            </a:endParaRPr>
          </a:p>
        </p:txBody>
      </p:sp>
      <p:sp>
        <p:nvSpPr>
          <p:cNvPr id="46" name="Rectangle 6">
            <a:extLst>
              <a:ext uri="{FF2B5EF4-FFF2-40B4-BE49-F238E27FC236}">
                <a16:creationId xmlns:a16="http://schemas.microsoft.com/office/drawing/2014/main" id="{EDF09995-9441-44D6-A73E-27B7B6D28040}"/>
              </a:ext>
            </a:extLst>
          </p:cNvPr>
          <p:cNvSpPr>
            <a:spLocks noChangeArrowheads="1"/>
          </p:cNvSpPr>
          <p:nvPr/>
        </p:nvSpPr>
        <p:spPr bwMode="auto">
          <a:xfrm>
            <a:off x="1" y="1547813"/>
            <a:ext cx="1237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0"/>
              </a:spcBef>
              <a:buFontTx/>
              <a:buNone/>
            </a:pPr>
            <a:r>
              <a:rPr kumimoji="1" lang="en-US" altLang="en-US" sz="1800">
                <a:solidFill>
                  <a:srgbClr val="0033CC"/>
                </a:solidFill>
                <a:latin typeface="Arial" charset="0"/>
                <a:ea typeface="Arial" charset="0"/>
                <a:cs typeface="Arial" charset="0"/>
              </a:rPr>
              <a:t>Love</a:t>
            </a:r>
            <a:endParaRPr lang="en-US" altLang="en-US" sz="1800">
              <a:solidFill>
                <a:srgbClr val="0033CC"/>
              </a:solidFill>
              <a:latin typeface="Times New Roman" charset="0"/>
            </a:endParaRPr>
          </a:p>
        </p:txBody>
      </p:sp>
      <p:pic>
        <p:nvPicPr>
          <p:cNvPr id="47" name="Picture 7">
            <a:extLst>
              <a:ext uri="{FF2B5EF4-FFF2-40B4-BE49-F238E27FC236}">
                <a16:creationId xmlns:a16="http://schemas.microsoft.com/office/drawing/2014/main" id="{F631FA7E-45E8-4BD4-8C26-A058B1CFC01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750163"/>
            <a:ext cx="1920294" cy="49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Right Arrow 8">
            <a:extLst>
              <a:ext uri="{FF2B5EF4-FFF2-40B4-BE49-F238E27FC236}">
                <a16:creationId xmlns:a16="http://schemas.microsoft.com/office/drawing/2014/main" id="{88CCF180-8A12-436C-96DC-FD2A46E6125A}"/>
              </a:ext>
            </a:extLst>
          </p:cNvPr>
          <p:cNvSpPr>
            <a:spLocks noChangeArrowheads="1"/>
          </p:cNvSpPr>
          <p:nvPr/>
        </p:nvSpPr>
        <p:spPr bwMode="auto">
          <a:xfrm>
            <a:off x="132884" y="2958403"/>
            <a:ext cx="401125" cy="155400"/>
          </a:xfrm>
          <a:prstGeom prst="rightArrow">
            <a:avLst>
              <a:gd name="adj1" fmla="val 50000"/>
              <a:gd name="adj2" fmla="val 49885"/>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pPr>
            <a:endParaRPr lang="en-US" altLang="en-US" sz="2400">
              <a:solidFill>
                <a:srgbClr val="FFFFFF"/>
              </a:solidFill>
            </a:endParaRPr>
          </a:p>
        </p:txBody>
      </p:sp>
      <p:sp>
        <p:nvSpPr>
          <p:cNvPr id="49" name="Rectangle 9">
            <a:extLst>
              <a:ext uri="{FF2B5EF4-FFF2-40B4-BE49-F238E27FC236}">
                <a16:creationId xmlns:a16="http://schemas.microsoft.com/office/drawing/2014/main" id="{7030A907-A8FB-48B0-91C2-76E4EA6CB6BF}"/>
              </a:ext>
            </a:extLst>
          </p:cNvPr>
          <p:cNvSpPr>
            <a:spLocks noChangeArrowheads="1"/>
          </p:cNvSpPr>
          <p:nvPr/>
        </p:nvSpPr>
        <p:spPr bwMode="auto">
          <a:xfrm>
            <a:off x="-28470" y="2061664"/>
            <a:ext cx="54551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0"/>
              </a:spcBef>
              <a:buFontTx/>
              <a:buNone/>
            </a:pPr>
            <a:r>
              <a:rPr kumimoji="1" lang="en-US" altLang="en-US" sz="1600" dirty="0">
                <a:latin typeface="SimHei" charset="-122"/>
                <a:ea typeface="SimHei" charset="-122"/>
                <a:cs typeface="SimHei" charset="-122"/>
              </a:rPr>
              <a:t>3-D </a:t>
            </a:r>
            <a:r>
              <a:rPr kumimoji="1" lang="zh-CN" altLang="en-US" sz="1600" dirty="0">
                <a:latin typeface="SimHei" charset="-122"/>
                <a:ea typeface="SimHei" charset="-122"/>
                <a:cs typeface="SimHei" charset="-122"/>
              </a:rPr>
              <a:t>直接反演方法</a:t>
            </a:r>
            <a:r>
              <a:rPr kumimoji="1" lang="en-US" altLang="en-US" sz="1600" dirty="0">
                <a:latin typeface="SimHei" charset="-122"/>
                <a:ea typeface="SimHei" charset="-122"/>
                <a:cs typeface="SimHei" charset="-122"/>
              </a:rPr>
              <a:t>: </a:t>
            </a:r>
            <a:r>
              <a:rPr kumimoji="1" lang="zh-CN" altLang="en-US" sz="1600" dirty="0">
                <a:latin typeface="SimHei" charset="-122"/>
                <a:ea typeface="SimHei" charset="-122"/>
                <a:cs typeface="SimHei" charset="-122"/>
              </a:rPr>
              <a:t>空间平滑直接加在：</a:t>
            </a:r>
            <a:r>
              <a:rPr kumimoji="1" lang="en-US" altLang="en-US" sz="1600" dirty="0">
                <a:latin typeface="SimHei" charset="-122"/>
                <a:ea typeface="SimHei" charset="-122"/>
                <a:cs typeface="SimHei" charset="-122"/>
              </a:rPr>
              <a:t> </a:t>
            </a:r>
            <a:endParaRPr lang="en-US" altLang="en-US" sz="1600" dirty="0">
              <a:latin typeface="SimHei" charset="-122"/>
              <a:ea typeface="SimHei" charset="-122"/>
              <a:cs typeface="SimHei" charset="-122"/>
            </a:endParaRPr>
          </a:p>
        </p:txBody>
      </p:sp>
      <p:pic>
        <p:nvPicPr>
          <p:cNvPr id="50" name="Picture 10">
            <a:extLst>
              <a:ext uri="{FF2B5EF4-FFF2-40B4-BE49-F238E27FC236}">
                <a16:creationId xmlns:a16="http://schemas.microsoft.com/office/drawing/2014/main" id="{8E819B6F-13BA-453C-BC1D-4E1BAAFC55D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1116" y="2409638"/>
            <a:ext cx="486432" cy="246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1">
            <a:extLst>
              <a:ext uri="{FF2B5EF4-FFF2-40B4-BE49-F238E27FC236}">
                <a16:creationId xmlns:a16="http://schemas.microsoft.com/office/drawing/2014/main" id="{0C3A7CBA-40D7-4503-A9F9-7A08BD789CB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00135" y="2430931"/>
            <a:ext cx="470037" cy="190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Rectangle 12">
            <a:extLst>
              <a:ext uri="{FF2B5EF4-FFF2-40B4-BE49-F238E27FC236}">
                <a16:creationId xmlns:a16="http://schemas.microsoft.com/office/drawing/2014/main" id="{AF10DCCE-22E5-4111-BDCE-3B331D894C61}"/>
              </a:ext>
            </a:extLst>
          </p:cNvPr>
          <p:cNvSpPr>
            <a:spLocks noChangeArrowheads="1"/>
          </p:cNvSpPr>
          <p:nvPr/>
        </p:nvSpPr>
        <p:spPr bwMode="auto">
          <a:xfrm>
            <a:off x="1932397" y="3926276"/>
            <a:ext cx="52792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0"/>
              </a:spcBef>
              <a:buFontTx/>
              <a:buNone/>
            </a:pPr>
            <a:r>
              <a:rPr kumimoji="1" lang="zh-CN" altLang="en-US" sz="1600" dirty="0">
                <a:latin typeface="SimHei" charset="-122"/>
                <a:ea typeface="SimHei" charset="-122"/>
                <a:cs typeface="SimHei" charset="-122"/>
              </a:rPr>
              <a:t>径向各向异性</a:t>
            </a:r>
            <a:r>
              <a:rPr kumimoji="1" lang="en-US" altLang="en-US" sz="1600" dirty="0">
                <a:latin typeface="SimHei" charset="-122"/>
                <a:ea typeface="SimHei" charset="-122"/>
                <a:cs typeface="SimHei" charset="-122"/>
              </a:rPr>
              <a:t>: </a:t>
            </a:r>
            <a:r>
              <a:rPr kumimoji="1" lang="zh-CN" altLang="en-US" sz="1600" dirty="0">
                <a:latin typeface="SimHei" charset="-122"/>
                <a:ea typeface="SimHei" charset="-122"/>
                <a:cs typeface="SimHei" charset="-122"/>
              </a:rPr>
              <a:t>直接相除获得 </a:t>
            </a:r>
            <a:r>
              <a:rPr kumimoji="1" lang="en-US" altLang="en-US" sz="1600" dirty="0">
                <a:latin typeface="SimHei" charset="-122"/>
                <a:ea typeface="SimHei" charset="-122"/>
                <a:cs typeface="SimHei" charset="-122"/>
                <a:sym typeface="Wingdings" charset="2"/>
              </a:rPr>
              <a:t></a:t>
            </a:r>
            <a:r>
              <a:rPr kumimoji="1" lang="en-US" altLang="en-US" sz="1600" dirty="0">
                <a:latin typeface="SimHei" charset="-122"/>
                <a:ea typeface="SimHei" charset="-122"/>
                <a:cs typeface="SimHei" charset="-122"/>
              </a:rPr>
              <a:t> </a:t>
            </a:r>
            <a:r>
              <a:rPr kumimoji="1" lang="zh-CN" altLang="en-US" sz="1600" dirty="0">
                <a:latin typeface="SimHei" charset="-122"/>
                <a:ea typeface="SimHei" charset="-122"/>
                <a:cs typeface="SimHei" charset="-122"/>
              </a:rPr>
              <a:t>可能产生较大的误差</a:t>
            </a:r>
            <a:endParaRPr kumimoji="1" lang="en-US" altLang="zh-CN" sz="1600" dirty="0">
              <a:latin typeface="SimHei" charset="-122"/>
              <a:ea typeface="SimHei" charset="-122"/>
              <a:cs typeface="SimHei" charset="-122"/>
            </a:endParaRPr>
          </a:p>
          <a:p>
            <a:pPr algn="ctr">
              <a:spcBef>
                <a:spcPct val="0"/>
              </a:spcBef>
              <a:buFontTx/>
              <a:buNone/>
            </a:pPr>
            <a:r>
              <a:rPr kumimoji="1" lang="zh-CN" altLang="en-US" sz="1600" dirty="0">
                <a:solidFill>
                  <a:srgbClr val="0432FF"/>
                </a:solidFill>
                <a:latin typeface="SimHei" charset="-122"/>
                <a:ea typeface="SimHei" charset="-122"/>
                <a:cs typeface="SimHei" charset="-122"/>
              </a:rPr>
              <a:t>（尤其是在比较深的深度范围，</a:t>
            </a:r>
            <a:r>
              <a:rPr kumimoji="1" lang="en-US" altLang="zh-CN" sz="1600" dirty="0" err="1">
                <a:solidFill>
                  <a:srgbClr val="0432FF"/>
                </a:solidFill>
                <a:latin typeface="SimHei" charset="-122"/>
                <a:ea typeface="SimHei" charset="-122"/>
                <a:cs typeface="SimHei" charset="-122"/>
              </a:rPr>
              <a:t>Vsh</a:t>
            </a:r>
            <a:r>
              <a:rPr kumimoji="1" lang="zh-CN" altLang="en-US" sz="1600" dirty="0">
                <a:solidFill>
                  <a:srgbClr val="0432FF"/>
                </a:solidFill>
                <a:latin typeface="SimHei" charset="-122"/>
                <a:ea typeface="SimHei" charset="-122"/>
                <a:cs typeface="SimHei" charset="-122"/>
              </a:rPr>
              <a:t>分辨率差）</a:t>
            </a:r>
            <a:endParaRPr lang="en-US" altLang="en-US" sz="1600" dirty="0">
              <a:solidFill>
                <a:srgbClr val="0432FF"/>
              </a:solidFill>
              <a:latin typeface="SimHei" charset="-122"/>
              <a:ea typeface="SimHei" charset="-122"/>
              <a:cs typeface="SimHei" charset="-122"/>
            </a:endParaRPr>
          </a:p>
        </p:txBody>
      </p:sp>
      <p:pic>
        <p:nvPicPr>
          <p:cNvPr id="53" name="Picture 5">
            <a:extLst>
              <a:ext uri="{FF2B5EF4-FFF2-40B4-BE49-F238E27FC236}">
                <a16:creationId xmlns:a16="http://schemas.microsoft.com/office/drawing/2014/main" id="{049D5281-68AD-4EAB-B00E-B385C693488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66227" y="2785508"/>
            <a:ext cx="944731" cy="444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Rectangle 1">
            <a:extLst>
              <a:ext uri="{FF2B5EF4-FFF2-40B4-BE49-F238E27FC236}">
                <a16:creationId xmlns:a16="http://schemas.microsoft.com/office/drawing/2014/main" id="{1BA05032-7442-4CED-97EB-5AE26B90021B}"/>
              </a:ext>
            </a:extLst>
          </p:cNvPr>
          <p:cNvSpPr>
            <a:spLocks noChangeArrowheads="1"/>
          </p:cNvSpPr>
          <p:nvPr/>
        </p:nvSpPr>
        <p:spPr bwMode="auto">
          <a:xfrm>
            <a:off x="1663402" y="2768970"/>
            <a:ext cx="2228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0"/>
              </a:spcBef>
              <a:buFontTx/>
              <a:buNone/>
            </a:pPr>
            <a:r>
              <a:rPr kumimoji="1" lang="en-US" altLang="zh-CN" sz="2400" dirty="0">
                <a:latin typeface="Arial" charset="0"/>
                <a:ea typeface="Arial" charset="0"/>
                <a:cs typeface="Arial" charset="0"/>
              </a:rPr>
              <a:t>&amp;</a:t>
            </a:r>
            <a:endParaRPr lang="en-US" altLang="en-US" sz="2400" dirty="0">
              <a:latin typeface="Times New Roman" charset="0"/>
            </a:endParaRPr>
          </a:p>
        </p:txBody>
      </p:sp>
      <p:sp>
        <p:nvSpPr>
          <p:cNvPr id="3" name="箭头: 右 2">
            <a:extLst>
              <a:ext uri="{FF2B5EF4-FFF2-40B4-BE49-F238E27FC236}">
                <a16:creationId xmlns:a16="http://schemas.microsoft.com/office/drawing/2014/main" id="{E19DA73B-4BF7-47DD-8565-4149364E4DCC}"/>
              </a:ext>
            </a:extLst>
          </p:cNvPr>
          <p:cNvSpPr/>
          <p:nvPr/>
        </p:nvSpPr>
        <p:spPr>
          <a:xfrm rot="2580163">
            <a:off x="1427015" y="3298184"/>
            <a:ext cx="718452" cy="584132"/>
          </a:xfrm>
          <a:prstGeom prst="rightArrow">
            <a:avLst>
              <a:gd name="adj1" fmla="val 29937"/>
              <a:gd name="adj2" fmla="val 50000"/>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33029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26</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径向各向异性反演</a:t>
            </a:r>
            <a:endParaRPr lang="en-US" altLang="zh-CN">
              <a:solidFill>
                <a:srgbClr val="00797C"/>
              </a:solidFill>
            </a:endParaRPr>
          </a:p>
        </p:txBody>
      </p:sp>
      <p:pic>
        <p:nvPicPr>
          <p:cNvPr id="22" name="Picture 5">
            <a:extLst>
              <a:ext uri="{FF2B5EF4-FFF2-40B4-BE49-F238E27FC236}">
                <a16:creationId xmlns:a16="http://schemas.microsoft.com/office/drawing/2014/main" id="{54387814-C383-4A5A-A71C-466F7808472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971550"/>
            <a:ext cx="1283944" cy="604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6">
            <a:extLst>
              <a:ext uri="{FF2B5EF4-FFF2-40B4-BE49-F238E27FC236}">
                <a16:creationId xmlns:a16="http://schemas.microsoft.com/office/drawing/2014/main" id="{9B508770-8F3C-4440-91E0-4B6B9506C56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1036919"/>
            <a:ext cx="3936932" cy="47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13">
            <a:extLst>
              <a:ext uri="{FF2B5EF4-FFF2-40B4-BE49-F238E27FC236}">
                <a16:creationId xmlns:a16="http://schemas.microsoft.com/office/drawing/2014/main" id="{F0390ACC-6B2C-41F5-801A-08B03459C0CC}"/>
              </a:ext>
            </a:extLst>
          </p:cNvPr>
          <p:cNvGrpSpPr>
            <a:grpSpLocks/>
          </p:cNvGrpSpPr>
          <p:nvPr/>
        </p:nvGrpSpPr>
        <p:grpSpPr bwMode="auto">
          <a:xfrm>
            <a:off x="2133600" y="1733904"/>
            <a:ext cx="4570998" cy="1922398"/>
            <a:chOff x="1419443" y="2046724"/>
            <a:chExt cx="7220831" cy="3080349"/>
          </a:xfrm>
        </p:grpSpPr>
        <p:pic>
          <p:nvPicPr>
            <p:cNvPr id="25" name="Picture 7">
              <a:extLst>
                <a:ext uri="{FF2B5EF4-FFF2-40B4-BE49-F238E27FC236}">
                  <a16:creationId xmlns:a16="http://schemas.microsoft.com/office/drawing/2014/main" id="{FA11B183-E7E9-414F-811B-D70CB94E9C0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53022" y="3601574"/>
              <a:ext cx="7187252" cy="1525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8">
              <a:extLst>
                <a:ext uri="{FF2B5EF4-FFF2-40B4-BE49-F238E27FC236}">
                  <a16:creationId xmlns:a16="http://schemas.microsoft.com/office/drawing/2014/main" id="{9622546E-1425-4C24-846A-C6AAD4C7779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19443" y="2046724"/>
              <a:ext cx="6208499" cy="1612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Down Arrow 9">
              <a:extLst>
                <a:ext uri="{FF2B5EF4-FFF2-40B4-BE49-F238E27FC236}">
                  <a16:creationId xmlns:a16="http://schemas.microsoft.com/office/drawing/2014/main" id="{37F10560-76C0-4926-8F21-7EC87419E1F4}"/>
                </a:ext>
              </a:extLst>
            </p:cNvPr>
            <p:cNvSpPr>
              <a:spLocks noChangeArrowheads="1"/>
            </p:cNvSpPr>
            <p:nvPr/>
          </p:nvSpPr>
          <p:spPr bwMode="auto">
            <a:xfrm>
              <a:off x="4295897" y="3535164"/>
              <a:ext cx="600501" cy="361482"/>
            </a:xfrm>
            <a:prstGeom prst="downArrow">
              <a:avLst>
                <a:gd name="adj1" fmla="val 50000"/>
                <a:gd name="adj2" fmla="val 50000"/>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pPr>
              <a:endParaRPr lang="en-US" altLang="en-US" sz="2400">
                <a:solidFill>
                  <a:srgbClr val="FFFFFF"/>
                </a:solidFill>
              </a:endParaRPr>
            </a:p>
          </p:txBody>
        </p:sp>
      </p:grpSp>
      <p:sp>
        <p:nvSpPr>
          <p:cNvPr id="31" name="Right Arrow 12">
            <a:extLst>
              <a:ext uri="{FF2B5EF4-FFF2-40B4-BE49-F238E27FC236}">
                <a16:creationId xmlns:a16="http://schemas.microsoft.com/office/drawing/2014/main" id="{3B6ADF1D-A4D5-4A85-8C0D-7A1CA8436C9D}"/>
              </a:ext>
            </a:extLst>
          </p:cNvPr>
          <p:cNvSpPr>
            <a:spLocks noChangeArrowheads="1"/>
          </p:cNvSpPr>
          <p:nvPr/>
        </p:nvSpPr>
        <p:spPr bwMode="auto">
          <a:xfrm>
            <a:off x="3027996" y="1188304"/>
            <a:ext cx="316524" cy="178518"/>
          </a:xfrm>
          <a:prstGeom prst="rightArrow">
            <a:avLst>
              <a:gd name="adj1" fmla="val 50000"/>
              <a:gd name="adj2" fmla="val 49978"/>
            </a:avLst>
          </a:prstGeom>
          <a:gradFill rotWithShape="1">
            <a:gsLst>
              <a:gs pos="0">
                <a:srgbClr val="9BC1FF"/>
              </a:gs>
              <a:gs pos="100000">
                <a:srgbClr val="3F80CD"/>
              </a:gs>
            </a:gsLst>
            <a:lin ang="5400000"/>
          </a:gradFill>
          <a:ln w="9525">
            <a:solidFill>
              <a:srgbClr val="4A7EBB"/>
            </a:solidFill>
            <a:miter lim="800000"/>
            <a:headEnd/>
            <a:tailEnd/>
          </a:ln>
          <a:effectLst>
            <a:outerShdw blurRad="40000"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pPr>
            <a:endParaRPr lang="en-US" altLang="en-US" sz="2400">
              <a:solidFill>
                <a:srgbClr val="FFFFFF"/>
              </a:solidFill>
            </a:endParaRPr>
          </a:p>
        </p:txBody>
      </p:sp>
      <p:grpSp>
        <p:nvGrpSpPr>
          <p:cNvPr id="32" name="Group 21">
            <a:extLst>
              <a:ext uri="{FF2B5EF4-FFF2-40B4-BE49-F238E27FC236}">
                <a16:creationId xmlns:a16="http://schemas.microsoft.com/office/drawing/2014/main" id="{66D797B2-3EE4-4ADC-B216-CEDF03856F67}"/>
              </a:ext>
            </a:extLst>
          </p:cNvPr>
          <p:cNvGrpSpPr>
            <a:grpSpLocks/>
          </p:cNvGrpSpPr>
          <p:nvPr/>
        </p:nvGrpSpPr>
        <p:grpSpPr bwMode="auto">
          <a:xfrm>
            <a:off x="2190863" y="3759589"/>
            <a:ext cx="4041358" cy="328098"/>
            <a:chOff x="1560342" y="5090920"/>
            <a:chExt cx="6384522" cy="603476"/>
          </a:xfrm>
        </p:grpSpPr>
        <p:sp>
          <p:nvSpPr>
            <p:cNvPr id="33" name="Rectangle 14">
              <a:extLst>
                <a:ext uri="{FF2B5EF4-FFF2-40B4-BE49-F238E27FC236}">
                  <a16:creationId xmlns:a16="http://schemas.microsoft.com/office/drawing/2014/main" id="{174F40B5-200B-427D-A4EF-AF09CFEDACD6}"/>
                </a:ext>
              </a:extLst>
            </p:cNvPr>
            <p:cNvSpPr>
              <a:spLocks noChangeArrowheads="1"/>
            </p:cNvSpPr>
            <p:nvPr/>
          </p:nvSpPr>
          <p:spPr bwMode="auto">
            <a:xfrm>
              <a:off x="1560342" y="5128297"/>
              <a:ext cx="5964352" cy="56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0"/>
                </a:spcBef>
                <a:buFontTx/>
                <a:buNone/>
              </a:pPr>
              <a:r>
                <a:rPr kumimoji="1" lang="zh-CN" altLang="en-US" sz="1400" dirty="0">
                  <a:latin typeface="SimHei" charset="-122"/>
                  <a:ea typeface="SimHei" charset="-122"/>
                  <a:cs typeface="SimHei" charset="-122"/>
                </a:rPr>
                <a:t>空间平滑直接加在各向异性参数上</a:t>
              </a:r>
              <a:r>
                <a:rPr kumimoji="1" lang="zh-CN" altLang="en-US" sz="1400">
                  <a:latin typeface="SimHei" charset="-122"/>
                  <a:ea typeface="SimHei" charset="-122"/>
                  <a:cs typeface="SimHei" charset="-122"/>
                </a:rPr>
                <a:t>，更为稳定</a:t>
              </a:r>
              <a:endParaRPr lang="en-US" altLang="en-US" sz="1400" dirty="0">
                <a:latin typeface="SimHei" charset="-122"/>
                <a:ea typeface="SimHei" charset="-122"/>
                <a:cs typeface="SimHei" charset="-122"/>
              </a:endParaRPr>
            </a:p>
          </p:txBody>
        </p:sp>
        <p:sp>
          <p:nvSpPr>
            <p:cNvPr id="34" name="Bent-Up Arrow 16">
              <a:extLst>
                <a:ext uri="{FF2B5EF4-FFF2-40B4-BE49-F238E27FC236}">
                  <a16:creationId xmlns:a16="http://schemas.microsoft.com/office/drawing/2014/main" id="{8D062798-E908-45C3-A247-CCE12BD20374}"/>
                </a:ext>
              </a:extLst>
            </p:cNvPr>
            <p:cNvSpPr>
              <a:spLocks/>
            </p:cNvSpPr>
            <p:nvPr/>
          </p:nvSpPr>
          <p:spPr bwMode="auto">
            <a:xfrm>
              <a:off x="7412601" y="5090920"/>
              <a:ext cx="532263" cy="439745"/>
            </a:xfrm>
            <a:custGeom>
              <a:avLst/>
              <a:gdLst>
                <a:gd name="T0" fmla="*/ 0 w 532263"/>
                <a:gd name="T1" fmla="*/ 329810 h 439746"/>
                <a:gd name="T2" fmla="*/ 367358 w 532263"/>
                <a:gd name="T3" fmla="*/ 329810 h 439746"/>
                <a:gd name="T4" fmla="*/ 367358 w 532263"/>
                <a:gd name="T5" fmla="*/ 109937 h 439746"/>
                <a:gd name="T6" fmla="*/ 312390 w 532263"/>
                <a:gd name="T7" fmla="*/ 109937 h 439746"/>
                <a:gd name="T8" fmla="*/ 422327 w 532263"/>
                <a:gd name="T9" fmla="*/ 0 h 439746"/>
                <a:gd name="T10" fmla="*/ 532263 w 532263"/>
                <a:gd name="T11" fmla="*/ 109937 h 439746"/>
                <a:gd name="T12" fmla="*/ 477295 w 532263"/>
                <a:gd name="T13" fmla="*/ 109937 h 439746"/>
                <a:gd name="T14" fmla="*/ 477295 w 532263"/>
                <a:gd name="T15" fmla="*/ 439746 h 439746"/>
                <a:gd name="T16" fmla="*/ 0 w 532263"/>
                <a:gd name="T17" fmla="*/ 439746 h 439746"/>
                <a:gd name="T18" fmla="*/ 0 w 532263"/>
                <a:gd name="T19" fmla="*/ 329810 h 4397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32263" h="439746">
                  <a:moveTo>
                    <a:pt x="0" y="329810"/>
                  </a:moveTo>
                  <a:lnTo>
                    <a:pt x="367358" y="329810"/>
                  </a:lnTo>
                  <a:lnTo>
                    <a:pt x="367358" y="109937"/>
                  </a:lnTo>
                  <a:lnTo>
                    <a:pt x="312390" y="109937"/>
                  </a:lnTo>
                  <a:lnTo>
                    <a:pt x="422327" y="0"/>
                  </a:lnTo>
                  <a:lnTo>
                    <a:pt x="532263" y="109937"/>
                  </a:lnTo>
                  <a:lnTo>
                    <a:pt x="477295" y="109937"/>
                  </a:lnTo>
                  <a:lnTo>
                    <a:pt x="477295" y="439746"/>
                  </a:lnTo>
                  <a:lnTo>
                    <a:pt x="0" y="439746"/>
                  </a:lnTo>
                  <a:lnTo>
                    <a:pt x="0" y="329810"/>
                  </a:lnTo>
                  <a:close/>
                </a:path>
              </a:pathLst>
            </a:custGeom>
            <a:gradFill rotWithShape="1">
              <a:gsLst>
                <a:gs pos="0">
                  <a:srgbClr val="D99694"/>
                </a:gs>
                <a:gs pos="52000">
                  <a:srgbClr val="C25552"/>
                </a:gs>
                <a:gs pos="100000">
                  <a:srgbClr val="85312F"/>
                </a:gs>
              </a:gsLst>
              <a:lin ang="5400000" scaled="1"/>
            </a:gradFill>
            <a:ln w="9525" cap="flat" cmpd="sng">
              <a:solidFill>
                <a:srgbClr val="4A7EBB"/>
              </a:solidFill>
              <a:prstDash val="solid"/>
              <a:round/>
              <a:headEnd/>
              <a:tailEnd/>
            </a:ln>
            <a:effectLst>
              <a:outerShdw blurRad="40000" dist="23000" dir="5400000" rotWithShape="0">
                <a:srgbClr val="000000">
                  <a:alpha val="34998"/>
                </a:srgbClr>
              </a:outerShdw>
            </a:effectLst>
          </p:spPr>
          <p:txBody>
            <a:bodyPr anchor="ctr"/>
            <a:lstStyle/>
            <a:p>
              <a:endParaRPr lang="en-US"/>
            </a:p>
          </p:txBody>
        </p:sp>
      </p:grpSp>
      <p:grpSp>
        <p:nvGrpSpPr>
          <p:cNvPr id="38" name="Group 20">
            <a:extLst>
              <a:ext uri="{FF2B5EF4-FFF2-40B4-BE49-F238E27FC236}">
                <a16:creationId xmlns:a16="http://schemas.microsoft.com/office/drawing/2014/main" id="{22B4017A-8294-4B93-A4BF-46D1237A321C}"/>
              </a:ext>
            </a:extLst>
          </p:cNvPr>
          <p:cNvGrpSpPr>
            <a:grpSpLocks/>
          </p:cNvGrpSpPr>
          <p:nvPr/>
        </p:nvGrpSpPr>
        <p:grpSpPr bwMode="auto">
          <a:xfrm>
            <a:off x="2133600" y="4233276"/>
            <a:ext cx="4664446" cy="518304"/>
            <a:chOff x="1206115" y="5652696"/>
            <a:chExt cx="7368565" cy="954251"/>
          </a:xfrm>
        </p:grpSpPr>
        <p:pic>
          <p:nvPicPr>
            <p:cNvPr id="39" name="Picture 17">
              <a:extLst>
                <a:ext uri="{FF2B5EF4-FFF2-40B4-BE49-F238E27FC236}">
                  <a16:creationId xmlns:a16="http://schemas.microsoft.com/office/drawing/2014/main" id="{3CF79CE4-5363-4396-98F0-3B1F16362CA2}"/>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579387" y="5684073"/>
              <a:ext cx="2995293" cy="92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8">
              <a:extLst>
                <a:ext uri="{FF2B5EF4-FFF2-40B4-BE49-F238E27FC236}">
                  <a16:creationId xmlns:a16="http://schemas.microsoft.com/office/drawing/2014/main" id="{0262D4F5-7EC1-4781-89A8-F880D710E64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206115" y="5652696"/>
              <a:ext cx="3671442" cy="95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Left-Right Arrow 19">
              <a:extLst>
                <a:ext uri="{FF2B5EF4-FFF2-40B4-BE49-F238E27FC236}">
                  <a16:creationId xmlns:a16="http://schemas.microsoft.com/office/drawing/2014/main" id="{869E44DB-42D2-4721-BAD6-72BE7F8D0642}"/>
                </a:ext>
              </a:extLst>
            </p:cNvPr>
            <p:cNvSpPr>
              <a:spLocks noChangeArrowheads="1"/>
            </p:cNvSpPr>
            <p:nvPr/>
          </p:nvSpPr>
          <p:spPr bwMode="auto">
            <a:xfrm>
              <a:off x="4938689" y="6005016"/>
              <a:ext cx="640698" cy="294894"/>
            </a:xfrm>
            <a:prstGeom prst="leftRightArrow">
              <a:avLst>
                <a:gd name="adj1" fmla="val 56981"/>
                <a:gd name="adj2" fmla="val 50001"/>
              </a:avLst>
            </a:prstGeom>
            <a:gradFill rotWithShape="1">
              <a:gsLst>
                <a:gs pos="0">
                  <a:srgbClr val="C3D69B"/>
                </a:gs>
                <a:gs pos="52000">
                  <a:srgbClr val="9EBD5E"/>
                </a:gs>
                <a:gs pos="100000">
                  <a:srgbClr val="6A8336"/>
                </a:gs>
              </a:gsLst>
              <a:lin ang="5400000" scaled="1"/>
            </a:gradFill>
            <a:ln w="9525">
              <a:solidFill>
                <a:srgbClr val="4A7EBB"/>
              </a:solidFill>
              <a:miter lim="800000"/>
              <a:headEnd/>
              <a:tailEnd/>
            </a:ln>
            <a:effectLst>
              <a:outerShdw blurRad="40000" dist="23000" dir="5400000" rotWithShape="0">
                <a:srgbClr val="000000">
                  <a:alpha val="34998"/>
                </a:srgbClr>
              </a:outerShdw>
            </a:effectLst>
          </p:spPr>
          <p:txBody>
            <a:bodyPr anchor="ct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pPr>
              <a:endParaRPr lang="en-US" altLang="en-US" sz="2400">
                <a:solidFill>
                  <a:srgbClr val="FFFFFF"/>
                </a:solidFill>
              </a:endParaRPr>
            </a:p>
          </p:txBody>
        </p:sp>
      </p:grpSp>
    </p:spTree>
    <p:extLst>
      <p:ext uri="{BB962C8B-B14F-4D97-AF65-F5344CB8AC3E}">
        <p14:creationId xmlns:p14="http://schemas.microsoft.com/office/powerpoint/2010/main" val="381741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5">
            <a:extLst>
              <a:ext uri="{FF2B5EF4-FFF2-40B4-BE49-F238E27FC236}">
                <a16:creationId xmlns:a16="http://schemas.microsoft.com/office/drawing/2014/main" id="{A8FC8B0C-7426-4314-BE9B-C38118372BD9}"/>
              </a:ext>
            </a:extLst>
          </p:cNvPr>
          <p:cNvGrpSpPr>
            <a:grpSpLocks/>
          </p:cNvGrpSpPr>
          <p:nvPr/>
        </p:nvGrpSpPr>
        <p:grpSpPr bwMode="auto">
          <a:xfrm>
            <a:off x="763356" y="577154"/>
            <a:ext cx="7675266" cy="2153302"/>
            <a:chOff x="1615" y="1321719"/>
            <a:chExt cx="9144000" cy="2565511"/>
          </a:xfrm>
        </p:grpSpPr>
        <p:pic>
          <p:nvPicPr>
            <p:cNvPr id="27" name="Picture 4">
              <a:extLst>
                <a:ext uri="{FF2B5EF4-FFF2-40B4-BE49-F238E27FC236}">
                  <a16:creationId xmlns:a16="http://schemas.microsoft.com/office/drawing/2014/main" id="{23E67EA6-1973-44DE-B16A-10A0E7C105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5" y="1568881"/>
              <a:ext cx="9144000" cy="2318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8">
              <a:extLst>
                <a:ext uri="{FF2B5EF4-FFF2-40B4-BE49-F238E27FC236}">
                  <a16:creationId xmlns:a16="http://schemas.microsoft.com/office/drawing/2014/main" id="{F6DA3AD1-92F5-416A-9E81-11208EA39C0C}"/>
                </a:ext>
              </a:extLst>
            </p:cNvPr>
            <p:cNvSpPr>
              <a:spLocks noChangeArrowheads="1"/>
            </p:cNvSpPr>
            <p:nvPr/>
          </p:nvSpPr>
          <p:spPr bwMode="auto">
            <a:xfrm>
              <a:off x="2905010" y="1321719"/>
              <a:ext cx="2939491" cy="440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0"/>
                </a:spcBef>
                <a:buFontTx/>
                <a:buNone/>
              </a:pPr>
              <a:r>
                <a:rPr lang="en-US" altLang="en-US" sz="1800" dirty="0">
                  <a:latin typeface="Times New Roman" charset="0"/>
                </a:rPr>
                <a:t>Direct </a:t>
              </a:r>
              <a:r>
                <a:rPr lang="en-US" altLang="en-US" sz="1800">
                  <a:latin typeface="Times New Roman" charset="0"/>
                </a:rPr>
                <a:t>division approach</a:t>
              </a:r>
              <a:endParaRPr lang="en-US" altLang="en-US" sz="1800" dirty="0">
                <a:latin typeface="Times New Roman" charset="0"/>
              </a:endParaRPr>
            </a:p>
          </p:txBody>
        </p:sp>
      </p:grpSp>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27</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检测板测试对比</a:t>
            </a:r>
            <a:endParaRPr lang="en-US" altLang="zh-CN">
              <a:solidFill>
                <a:srgbClr val="00797C"/>
              </a:solidFill>
            </a:endParaRPr>
          </a:p>
        </p:txBody>
      </p:sp>
      <p:grpSp>
        <p:nvGrpSpPr>
          <p:cNvPr id="37" name="Group 14">
            <a:extLst>
              <a:ext uri="{FF2B5EF4-FFF2-40B4-BE49-F238E27FC236}">
                <a16:creationId xmlns:a16="http://schemas.microsoft.com/office/drawing/2014/main" id="{6CA750E1-CF9E-40CB-8D3C-B03A929D169F}"/>
              </a:ext>
            </a:extLst>
          </p:cNvPr>
          <p:cNvGrpSpPr>
            <a:grpSpLocks/>
          </p:cNvGrpSpPr>
          <p:nvPr/>
        </p:nvGrpSpPr>
        <p:grpSpPr bwMode="auto">
          <a:xfrm>
            <a:off x="837953" y="2568574"/>
            <a:ext cx="7523360" cy="2181322"/>
            <a:chOff x="88114" y="3951366"/>
            <a:chExt cx="8964538" cy="2600245"/>
          </a:xfrm>
        </p:grpSpPr>
        <p:pic>
          <p:nvPicPr>
            <p:cNvPr id="42" name="Picture 5">
              <a:extLst>
                <a:ext uri="{FF2B5EF4-FFF2-40B4-BE49-F238E27FC236}">
                  <a16:creationId xmlns:a16="http://schemas.microsoft.com/office/drawing/2014/main" id="{A3F634F3-5022-44CC-9B66-CEA42AA561F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8360" y="4431073"/>
              <a:ext cx="2967280" cy="212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6">
              <a:extLst>
                <a:ext uri="{FF2B5EF4-FFF2-40B4-BE49-F238E27FC236}">
                  <a16:creationId xmlns:a16="http://schemas.microsoft.com/office/drawing/2014/main" id="{3658A2FD-5EA6-41D2-955F-677E914181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114" y="4401622"/>
              <a:ext cx="2974643" cy="214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7">
              <a:extLst>
                <a:ext uri="{FF2B5EF4-FFF2-40B4-BE49-F238E27FC236}">
                  <a16:creationId xmlns:a16="http://schemas.microsoft.com/office/drawing/2014/main" id="{546FA8A7-68DC-45E0-84D8-82A66CFB43A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22187" y="4401622"/>
              <a:ext cx="2930465" cy="210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Rectangle 9">
              <a:extLst>
                <a:ext uri="{FF2B5EF4-FFF2-40B4-BE49-F238E27FC236}">
                  <a16:creationId xmlns:a16="http://schemas.microsoft.com/office/drawing/2014/main" id="{F501872F-B784-4D93-8A6F-8AD55762D2C4}"/>
                </a:ext>
              </a:extLst>
            </p:cNvPr>
            <p:cNvSpPr>
              <a:spLocks noChangeArrowheads="1"/>
            </p:cNvSpPr>
            <p:nvPr/>
          </p:nvSpPr>
          <p:spPr bwMode="auto">
            <a:xfrm>
              <a:off x="2392256" y="3951366"/>
              <a:ext cx="3734578" cy="4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spcBef>
                  <a:spcPct val="0"/>
                </a:spcBef>
                <a:buFontTx/>
                <a:buNone/>
              </a:pPr>
              <a:r>
                <a:rPr lang="en-US" altLang="en-US" sz="1800">
                  <a:latin typeface="Times New Roman" charset="0"/>
                </a:rPr>
                <a:t>Direct inversion for radial aniso</a:t>
              </a:r>
            </a:p>
          </p:txBody>
        </p:sp>
      </p:grpSp>
      <p:sp>
        <p:nvSpPr>
          <p:cNvPr id="48" name="矩形 3">
            <a:extLst>
              <a:ext uri="{FF2B5EF4-FFF2-40B4-BE49-F238E27FC236}">
                <a16:creationId xmlns:a16="http://schemas.microsoft.com/office/drawing/2014/main" id="{193A64A8-07EB-4378-A47B-B44FA60A7BC5}"/>
              </a:ext>
            </a:extLst>
          </p:cNvPr>
          <p:cNvSpPr>
            <a:spLocks noChangeArrowheads="1"/>
          </p:cNvSpPr>
          <p:nvPr/>
        </p:nvSpPr>
        <p:spPr bwMode="auto">
          <a:xfrm>
            <a:off x="5334000" y="4685601"/>
            <a:ext cx="33379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pPr>
            <a:r>
              <a:rPr lang="en-US" altLang="zh-CN" sz="1600">
                <a:solidFill>
                  <a:srgbClr val="0000FF"/>
                </a:solidFill>
                <a:latin typeface="Times New Roman" charset="0"/>
              </a:rPr>
              <a:t>Hu, Yao, Huang (JGR</a:t>
            </a:r>
            <a:r>
              <a:rPr lang="zh-CN" altLang="en-US" sz="1600">
                <a:solidFill>
                  <a:srgbClr val="0000FF"/>
                </a:solidFill>
                <a:latin typeface="Times New Roman" charset="0"/>
              </a:rPr>
              <a:t>，</a:t>
            </a:r>
            <a:r>
              <a:rPr lang="en-US" altLang="zh-CN" sz="1600">
                <a:solidFill>
                  <a:srgbClr val="0000FF"/>
                </a:solidFill>
                <a:latin typeface="Times New Roman" charset="0"/>
              </a:rPr>
              <a:t>2020)</a:t>
            </a:r>
            <a:endParaRPr lang="zh-CN" altLang="en-US" sz="1600">
              <a:solidFill>
                <a:srgbClr val="0000FF"/>
              </a:solidFill>
              <a:latin typeface="Times New Roman" charset="0"/>
            </a:endParaRPr>
          </a:p>
        </p:txBody>
      </p:sp>
      <p:pic>
        <p:nvPicPr>
          <p:cNvPr id="49" name="Picture 16">
            <a:extLst>
              <a:ext uri="{FF2B5EF4-FFF2-40B4-BE49-F238E27FC236}">
                <a16:creationId xmlns:a16="http://schemas.microsoft.com/office/drawing/2014/main" id="{AE6AD581-5A61-450B-B6BD-AAC25BB8CBF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131" y="2630547"/>
            <a:ext cx="1524000" cy="33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1731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28</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06278"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例子：青藏高原东南部</a:t>
            </a:r>
            <a:endParaRPr lang="en-US" altLang="zh-CN">
              <a:solidFill>
                <a:srgbClr val="00797C"/>
              </a:solidFill>
            </a:endParaRPr>
          </a:p>
        </p:txBody>
      </p:sp>
      <p:pic>
        <p:nvPicPr>
          <p:cNvPr id="16" name="Picture 3">
            <a:extLst>
              <a:ext uri="{FF2B5EF4-FFF2-40B4-BE49-F238E27FC236}">
                <a16:creationId xmlns:a16="http://schemas.microsoft.com/office/drawing/2014/main" id="{85D71DC7-D9E2-48F2-9FA4-92DA871AB8D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1000" y="767058"/>
            <a:ext cx="3962400" cy="4274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3">
            <a:extLst>
              <a:ext uri="{FF2B5EF4-FFF2-40B4-BE49-F238E27FC236}">
                <a16:creationId xmlns:a16="http://schemas.microsoft.com/office/drawing/2014/main" id="{8442A33F-15C3-49A1-8D50-0B2D686C8CF4}"/>
              </a:ext>
            </a:extLst>
          </p:cNvPr>
          <p:cNvSpPr>
            <a:spLocks noChangeArrowheads="1"/>
          </p:cNvSpPr>
          <p:nvPr/>
        </p:nvSpPr>
        <p:spPr bwMode="auto">
          <a:xfrm>
            <a:off x="8001000" y="4171950"/>
            <a:ext cx="1219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pPr>
            <a:r>
              <a:rPr lang="en-US" altLang="zh-CN" sz="1200">
                <a:solidFill>
                  <a:srgbClr val="0000FF"/>
                </a:solidFill>
                <a:latin typeface="Times New Roman" charset="0"/>
              </a:rPr>
              <a:t>Hu, Yao, Huang </a:t>
            </a:r>
          </a:p>
          <a:p>
            <a:pPr algn="ctr">
              <a:spcBef>
                <a:spcPct val="0"/>
              </a:spcBef>
              <a:buFontTx/>
              <a:buNone/>
            </a:pPr>
            <a:r>
              <a:rPr lang="en-US" altLang="zh-CN" sz="1200">
                <a:solidFill>
                  <a:srgbClr val="0000FF"/>
                </a:solidFill>
                <a:latin typeface="Times New Roman" charset="0"/>
              </a:rPr>
              <a:t>(JGR</a:t>
            </a:r>
            <a:r>
              <a:rPr lang="zh-CN" altLang="en-US" sz="1200">
                <a:solidFill>
                  <a:srgbClr val="0000FF"/>
                </a:solidFill>
                <a:latin typeface="Times New Roman" charset="0"/>
              </a:rPr>
              <a:t>，</a:t>
            </a:r>
            <a:r>
              <a:rPr lang="en-US" altLang="zh-CN" sz="1200">
                <a:solidFill>
                  <a:srgbClr val="0000FF"/>
                </a:solidFill>
                <a:latin typeface="Times New Roman" charset="0"/>
              </a:rPr>
              <a:t>2020)</a:t>
            </a:r>
            <a:endParaRPr lang="zh-CN" altLang="en-US" sz="1200">
              <a:solidFill>
                <a:srgbClr val="0000FF"/>
              </a:solidFill>
              <a:latin typeface="Times New Roman" charset="0"/>
            </a:endParaRPr>
          </a:p>
        </p:txBody>
      </p:sp>
      <p:pic>
        <p:nvPicPr>
          <p:cNvPr id="19" name="Picture 5">
            <a:extLst>
              <a:ext uri="{FF2B5EF4-FFF2-40B4-BE49-F238E27FC236}">
                <a16:creationId xmlns:a16="http://schemas.microsoft.com/office/drawing/2014/main" id="{B266601D-C456-43E0-A432-1AADF5509AB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1200150"/>
            <a:ext cx="2301768" cy="161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a:extLst>
              <a:ext uri="{FF2B5EF4-FFF2-40B4-BE49-F238E27FC236}">
                <a16:creationId xmlns:a16="http://schemas.microsoft.com/office/drawing/2014/main" id="{3CC5BD89-717C-42EE-BDF1-A15FAB68C6B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3181350"/>
            <a:ext cx="4241800" cy="16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C89C8ABD-2495-4984-8ADE-68FD9721FA1B}"/>
              </a:ext>
            </a:extLst>
          </p:cNvPr>
          <p:cNvSpPr/>
          <p:nvPr/>
        </p:nvSpPr>
        <p:spPr>
          <a:xfrm>
            <a:off x="306839" y="2752896"/>
            <a:ext cx="1890261" cy="307777"/>
          </a:xfrm>
          <a:prstGeom prst="rect">
            <a:avLst/>
          </a:prstGeom>
        </p:spPr>
        <p:txBody>
          <a:bodyPr wrap="none">
            <a:spAutoFit/>
          </a:bodyPr>
          <a:lstStyle/>
          <a:p>
            <a:pPr algn="ctr">
              <a:spcBef>
                <a:spcPct val="0"/>
              </a:spcBef>
              <a:buFontTx/>
              <a:buNone/>
            </a:pPr>
            <a:r>
              <a:rPr kumimoji="1" lang="en-US" altLang="zh-CN" sz="1400">
                <a:latin typeface="SimHei" charset="-122"/>
                <a:ea typeface="SimHei" charset="-122"/>
                <a:cs typeface="SimHei" charset="-122"/>
              </a:rPr>
              <a:t>49 </a:t>
            </a:r>
            <a:r>
              <a:rPr kumimoji="1" lang="zh-CN" altLang="en-US" sz="1400">
                <a:latin typeface="SimHei" charset="-122"/>
                <a:ea typeface="SimHei" charset="-122"/>
                <a:cs typeface="SimHei" charset="-122"/>
              </a:rPr>
              <a:t>个台站噪声互相关</a:t>
            </a:r>
            <a:endParaRPr kumimoji="1" lang="en-US" altLang="zh-CN" sz="1400" dirty="0">
              <a:latin typeface="SimHei" charset="-122"/>
              <a:ea typeface="SimHei" charset="-122"/>
              <a:cs typeface="SimHei" charset="-122"/>
            </a:endParaRPr>
          </a:p>
        </p:txBody>
      </p:sp>
      <p:sp>
        <p:nvSpPr>
          <p:cNvPr id="23" name="Rectangle 4">
            <a:extLst>
              <a:ext uri="{FF2B5EF4-FFF2-40B4-BE49-F238E27FC236}">
                <a16:creationId xmlns:a16="http://schemas.microsoft.com/office/drawing/2014/main" id="{BC9BB5A4-B2EB-419C-9A38-3A3EC1A0F317}"/>
              </a:ext>
            </a:extLst>
          </p:cNvPr>
          <p:cNvSpPr>
            <a:spLocks noChangeArrowheads="1"/>
          </p:cNvSpPr>
          <p:nvPr/>
        </p:nvSpPr>
        <p:spPr bwMode="auto">
          <a:xfrm>
            <a:off x="2455176" y="1581150"/>
            <a:ext cx="18628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charset="0"/>
              </a:defRPr>
            </a:lvl1pPr>
            <a:lvl2pPr marL="742950" indent="-285750">
              <a:spcBef>
                <a:spcPct val="20000"/>
              </a:spcBef>
              <a:buFont typeface="Arial" charset="0"/>
              <a:buChar char="–"/>
              <a:defRPr sz="2800">
                <a:solidFill>
                  <a:schemeClr val="tx1"/>
                </a:solidFill>
                <a:latin typeface="Calibri" charset="0"/>
              </a:defRPr>
            </a:lvl2pPr>
            <a:lvl3pPr marL="1143000" indent="-228600">
              <a:spcBef>
                <a:spcPct val="20000"/>
              </a:spcBef>
              <a:buFont typeface="Arial" charset="0"/>
              <a:buChar char="•"/>
              <a:defRPr sz="2400">
                <a:solidFill>
                  <a:schemeClr val="tx1"/>
                </a:solidFill>
                <a:latin typeface="Calibri" charset="0"/>
              </a:defRPr>
            </a:lvl3pPr>
            <a:lvl4pPr marL="1600200" indent="-228600">
              <a:spcBef>
                <a:spcPct val="20000"/>
              </a:spcBef>
              <a:buFont typeface="Arial" charset="0"/>
              <a:buChar char="–"/>
              <a:defRPr sz="2000">
                <a:solidFill>
                  <a:schemeClr val="tx1"/>
                </a:solidFill>
                <a:latin typeface="Calibri" charset="0"/>
              </a:defRPr>
            </a:lvl4pPr>
            <a:lvl5pPr marL="2057400" indent="-228600">
              <a:spcBef>
                <a:spcPct val="20000"/>
              </a:spcBef>
              <a:buFont typeface="Arial" charset="0"/>
              <a:buChar char="»"/>
              <a:defRPr sz="2000">
                <a:solidFill>
                  <a:schemeClr val="tx1"/>
                </a:solidFill>
                <a:latin typeface="Calibri"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defRPr>
            </a:lvl9pPr>
          </a:lstStyle>
          <a:p>
            <a:pPr algn="ctr">
              <a:spcBef>
                <a:spcPct val="0"/>
              </a:spcBef>
              <a:buFontTx/>
              <a:buNone/>
            </a:pPr>
            <a:r>
              <a:rPr lang="zh-CN" altLang="en-US" sz="1800" b="1" dirty="0">
                <a:solidFill>
                  <a:srgbClr val="E10800"/>
                </a:solidFill>
                <a:latin typeface="SimHei" charset="-122"/>
                <a:ea typeface="SimHei" charset="-122"/>
                <a:cs typeface="SimHei" charset="-122"/>
              </a:rPr>
              <a:t>中上地壳</a:t>
            </a:r>
            <a:r>
              <a:rPr kumimoji="1" lang="en-US" altLang="zh-CN" sz="1800" b="1">
                <a:solidFill>
                  <a:srgbClr val="E10800"/>
                </a:solidFill>
                <a:latin typeface="SimHei" charset="-122"/>
                <a:ea typeface="SimHei" charset="-122"/>
                <a:cs typeface="SimHei" charset="-122"/>
              </a:rPr>
              <a:t>3-D </a:t>
            </a:r>
          </a:p>
          <a:p>
            <a:pPr algn="ctr">
              <a:spcBef>
                <a:spcPct val="0"/>
              </a:spcBef>
              <a:buFontTx/>
              <a:buNone/>
            </a:pPr>
            <a:r>
              <a:rPr kumimoji="1" lang="zh-CN" altLang="en-US" sz="1800" b="1">
                <a:solidFill>
                  <a:srgbClr val="E10800"/>
                </a:solidFill>
                <a:latin typeface="SimHei" charset="-122"/>
                <a:ea typeface="SimHei" charset="-122"/>
                <a:cs typeface="SimHei" charset="-122"/>
              </a:rPr>
              <a:t>径向</a:t>
            </a:r>
            <a:r>
              <a:rPr kumimoji="1" lang="zh-CN" altLang="en-US" sz="1800" b="1" dirty="0">
                <a:solidFill>
                  <a:srgbClr val="E10800"/>
                </a:solidFill>
                <a:latin typeface="SimHei" charset="-122"/>
                <a:ea typeface="SimHei" charset="-122"/>
                <a:cs typeface="SimHei" charset="-122"/>
              </a:rPr>
              <a:t>各向异性</a:t>
            </a:r>
            <a:endParaRPr lang="en-US" altLang="en-US" sz="1800" b="1" dirty="0">
              <a:solidFill>
                <a:srgbClr val="E10800"/>
              </a:solidFill>
              <a:latin typeface="SimHei" charset="-122"/>
              <a:ea typeface="SimHei" charset="-122"/>
              <a:cs typeface="SimHei" charset="-122"/>
            </a:endParaRPr>
          </a:p>
        </p:txBody>
      </p:sp>
    </p:spTree>
    <p:extLst>
      <p:ext uri="{BB962C8B-B14F-4D97-AF65-F5344CB8AC3E}">
        <p14:creationId xmlns:p14="http://schemas.microsoft.com/office/powerpoint/2010/main" val="103099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153400" y="4767263"/>
            <a:ext cx="533400" cy="273844"/>
          </a:xfrm>
        </p:spPr>
        <p:txBody>
          <a:bodyPr/>
          <a:lstStyle/>
          <a:p>
            <a:fld id="{B6F15528-21DE-4FAA-801E-634DDDAF4B2B}" type="slidenum">
              <a:rPr lang="en-US" smtClean="0"/>
              <a:pPr/>
              <a:t>29</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82477" cy="584775"/>
          </a:xfrm>
          <a:prstGeom prst="rect">
            <a:avLst/>
          </a:prstGeom>
          <a:noFill/>
        </p:spPr>
        <p:txBody>
          <a:bodyPr wrap="square" rtlCol="0">
            <a:spAutoFit/>
          </a:bodyPr>
          <a:lstStyle/>
          <a:p>
            <a:r>
              <a:rPr lang="zh-CN" altLang="en-US" sz="3200" b="1">
                <a:cs typeface="Times New Roman" panose="02020603050405020304" pitchFamily="18" charset="0"/>
              </a:rPr>
              <a:t>面波一步反演法</a:t>
            </a:r>
            <a:endParaRPr lang="zh-CN" altLang="en-US" sz="3200" b="1" dirty="0">
              <a:cs typeface="Times New Roman" panose="02020603050405020304" pitchFamily="18" charset="0"/>
            </a:endParaRPr>
          </a:p>
        </p:txBody>
      </p:sp>
      <p:sp>
        <p:nvSpPr>
          <p:cNvPr id="6" name="文本框 5">
            <a:extLst>
              <a:ext uri="{FF2B5EF4-FFF2-40B4-BE49-F238E27FC236}">
                <a16:creationId xmlns:a16="http://schemas.microsoft.com/office/drawing/2014/main" id="{BAB97879-C422-450E-B862-A1261A6EE080}"/>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关于程序</a:t>
            </a:r>
            <a:r>
              <a:rPr lang="en-US" altLang="zh-CN">
                <a:solidFill>
                  <a:srgbClr val="00797C"/>
                </a:solidFill>
              </a:rPr>
              <a:t>DSurfTomo</a:t>
            </a:r>
          </a:p>
        </p:txBody>
      </p:sp>
      <p:sp>
        <p:nvSpPr>
          <p:cNvPr id="2" name="文本框 1">
            <a:extLst>
              <a:ext uri="{FF2B5EF4-FFF2-40B4-BE49-F238E27FC236}">
                <a16:creationId xmlns:a16="http://schemas.microsoft.com/office/drawing/2014/main" id="{4D2058BC-5123-4A23-804F-2D692B839B9A}"/>
              </a:ext>
            </a:extLst>
          </p:cNvPr>
          <p:cNvSpPr txBox="1"/>
          <p:nvPr/>
        </p:nvSpPr>
        <p:spPr>
          <a:xfrm>
            <a:off x="228600" y="983219"/>
            <a:ext cx="8686800" cy="338554"/>
          </a:xfrm>
          <a:prstGeom prst="rect">
            <a:avLst/>
          </a:prstGeom>
          <a:noFill/>
        </p:spPr>
        <p:txBody>
          <a:bodyPr wrap="square" rtlCol="0">
            <a:spAutoFit/>
          </a:bodyPr>
          <a:lstStyle/>
          <a:p>
            <a:r>
              <a:rPr lang="zh-CN" altLang="en-US" sz="1600" b="1">
                <a:solidFill>
                  <a:srgbClr val="E10800"/>
                </a:solidFill>
              </a:rPr>
              <a:t>注意</a:t>
            </a:r>
            <a:r>
              <a:rPr lang="en-US" altLang="zh-CN" sz="1600" b="1">
                <a:solidFill>
                  <a:srgbClr val="E10800"/>
                </a:solidFill>
                <a:sym typeface="Wingdings" panose="05000000000000000000" pitchFamily="2" charset="2"/>
              </a:rPr>
              <a:t>: </a:t>
            </a:r>
            <a:r>
              <a:rPr lang="zh-CN" altLang="en-US" sz="1600" b="1">
                <a:solidFill>
                  <a:srgbClr val="E10800"/>
                </a:solidFill>
                <a:sym typeface="Wingdings" panose="05000000000000000000" pitchFamily="2" charset="2"/>
              </a:rPr>
              <a:t>使用程序前，方老师官方演示、姚老师“一些经验和建议”，阅读</a:t>
            </a:r>
            <a:r>
              <a:rPr lang="en-US" altLang="zh-CN" sz="1600" b="1">
                <a:solidFill>
                  <a:srgbClr val="E10800"/>
                </a:solidFill>
                <a:sym typeface="Wingdings" panose="05000000000000000000" pitchFamily="2" charset="2"/>
              </a:rPr>
              <a:t>ManualDSurfTomoV1.4</a:t>
            </a:r>
            <a:endParaRPr lang="zh-CN" altLang="en-US" sz="1600" b="1">
              <a:solidFill>
                <a:srgbClr val="E10800"/>
              </a:solidFill>
            </a:endParaRPr>
          </a:p>
        </p:txBody>
      </p:sp>
      <p:sp>
        <p:nvSpPr>
          <p:cNvPr id="3" name="矩形: 圆角 2">
            <a:extLst>
              <a:ext uri="{FF2B5EF4-FFF2-40B4-BE49-F238E27FC236}">
                <a16:creationId xmlns:a16="http://schemas.microsoft.com/office/drawing/2014/main" id="{C07EBD84-A455-4346-9EA5-D6DD8B0B005C}"/>
              </a:ext>
            </a:extLst>
          </p:cNvPr>
          <p:cNvSpPr/>
          <p:nvPr/>
        </p:nvSpPr>
        <p:spPr>
          <a:xfrm>
            <a:off x="1342345" y="3332706"/>
            <a:ext cx="1828800" cy="43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t>DSurfTomo.in</a:t>
            </a:r>
            <a:endParaRPr lang="zh-CN" altLang="en-US" sz="2000"/>
          </a:p>
        </p:txBody>
      </p:sp>
      <p:sp>
        <p:nvSpPr>
          <p:cNvPr id="8" name="矩形: 圆角 7">
            <a:extLst>
              <a:ext uri="{FF2B5EF4-FFF2-40B4-BE49-F238E27FC236}">
                <a16:creationId xmlns:a16="http://schemas.microsoft.com/office/drawing/2014/main" id="{2DBE6EE5-88E1-4C0A-8B88-27824334BA66}"/>
              </a:ext>
            </a:extLst>
          </p:cNvPr>
          <p:cNvSpPr/>
          <p:nvPr/>
        </p:nvSpPr>
        <p:spPr>
          <a:xfrm>
            <a:off x="1342345" y="1962150"/>
            <a:ext cx="1828800" cy="43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t>SurfTomo.dat</a:t>
            </a:r>
            <a:endParaRPr lang="zh-CN" altLang="en-US" sz="2000"/>
          </a:p>
        </p:txBody>
      </p:sp>
      <p:sp>
        <p:nvSpPr>
          <p:cNvPr id="9" name="矩形: 圆角 8">
            <a:extLst>
              <a:ext uri="{FF2B5EF4-FFF2-40B4-BE49-F238E27FC236}">
                <a16:creationId xmlns:a16="http://schemas.microsoft.com/office/drawing/2014/main" id="{D225CDEC-0D53-4F36-8B59-9B3841C1E068}"/>
              </a:ext>
            </a:extLst>
          </p:cNvPr>
          <p:cNvSpPr/>
          <p:nvPr/>
        </p:nvSpPr>
        <p:spPr>
          <a:xfrm>
            <a:off x="1342345" y="2647428"/>
            <a:ext cx="1828800" cy="43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t>MOD</a:t>
            </a:r>
            <a:endParaRPr lang="zh-CN" altLang="en-US" sz="2000"/>
          </a:p>
        </p:txBody>
      </p:sp>
      <p:sp>
        <p:nvSpPr>
          <p:cNvPr id="10" name="矩形: 圆角 9">
            <a:extLst>
              <a:ext uri="{FF2B5EF4-FFF2-40B4-BE49-F238E27FC236}">
                <a16:creationId xmlns:a16="http://schemas.microsoft.com/office/drawing/2014/main" id="{835FCDED-571D-45E0-A861-666A1E04EF68}"/>
              </a:ext>
            </a:extLst>
          </p:cNvPr>
          <p:cNvSpPr/>
          <p:nvPr/>
        </p:nvSpPr>
        <p:spPr>
          <a:xfrm>
            <a:off x="1342345" y="4017984"/>
            <a:ext cx="1828800" cy="43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t>MOD.true</a:t>
            </a:r>
            <a:endParaRPr lang="zh-CN" altLang="en-US" sz="2000"/>
          </a:p>
        </p:txBody>
      </p:sp>
      <p:sp>
        <p:nvSpPr>
          <p:cNvPr id="5" name="矩形: 圆角 4">
            <a:extLst>
              <a:ext uri="{FF2B5EF4-FFF2-40B4-BE49-F238E27FC236}">
                <a16:creationId xmlns:a16="http://schemas.microsoft.com/office/drawing/2014/main" id="{B56911FE-6218-471F-B372-2D9A9225A0C7}"/>
              </a:ext>
            </a:extLst>
          </p:cNvPr>
          <p:cNvSpPr/>
          <p:nvPr/>
        </p:nvSpPr>
        <p:spPr>
          <a:xfrm>
            <a:off x="1189945" y="1809750"/>
            <a:ext cx="2133600" cy="2133600"/>
          </a:xfrm>
          <a:prstGeom prst="roundRect">
            <a:avLst/>
          </a:prstGeom>
          <a:noFill/>
          <a:ln w="38100">
            <a:solidFill>
              <a:srgbClr val="E108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CED74346-94B9-4D9F-B3F6-02D1C309A13C}"/>
              </a:ext>
            </a:extLst>
          </p:cNvPr>
          <p:cNvSpPr txBox="1"/>
          <p:nvPr/>
        </p:nvSpPr>
        <p:spPr>
          <a:xfrm>
            <a:off x="466045" y="2029030"/>
            <a:ext cx="990600" cy="369332"/>
          </a:xfrm>
          <a:prstGeom prst="rect">
            <a:avLst/>
          </a:prstGeom>
          <a:noFill/>
        </p:spPr>
        <p:txBody>
          <a:bodyPr wrap="square" rtlCol="0">
            <a:spAutoFit/>
          </a:bodyPr>
          <a:lstStyle/>
          <a:p>
            <a:r>
              <a:rPr lang="zh-CN" altLang="en-US" b="1">
                <a:solidFill>
                  <a:srgbClr val="FF0000"/>
                </a:solidFill>
              </a:rPr>
              <a:t>数据</a:t>
            </a:r>
          </a:p>
        </p:txBody>
      </p:sp>
      <p:sp>
        <p:nvSpPr>
          <p:cNvPr id="14" name="文本框 13">
            <a:extLst>
              <a:ext uri="{FF2B5EF4-FFF2-40B4-BE49-F238E27FC236}">
                <a16:creationId xmlns:a16="http://schemas.microsoft.com/office/drawing/2014/main" id="{38AA415E-C45C-44CE-84BC-AA4A199081A3}"/>
              </a:ext>
            </a:extLst>
          </p:cNvPr>
          <p:cNvSpPr txBox="1"/>
          <p:nvPr/>
        </p:nvSpPr>
        <p:spPr>
          <a:xfrm>
            <a:off x="113620" y="2714308"/>
            <a:ext cx="1428750" cy="369332"/>
          </a:xfrm>
          <a:prstGeom prst="rect">
            <a:avLst/>
          </a:prstGeom>
          <a:noFill/>
        </p:spPr>
        <p:txBody>
          <a:bodyPr wrap="square" rtlCol="0">
            <a:spAutoFit/>
          </a:bodyPr>
          <a:lstStyle/>
          <a:p>
            <a:r>
              <a:rPr lang="zh-CN" altLang="en-US" b="1">
                <a:solidFill>
                  <a:srgbClr val="FF0000"/>
                </a:solidFill>
              </a:rPr>
              <a:t>初始模型</a:t>
            </a:r>
          </a:p>
        </p:txBody>
      </p:sp>
      <p:sp>
        <p:nvSpPr>
          <p:cNvPr id="15" name="文本框 14">
            <a:extLst>
              <a:ext uri="{FF2B5EF4-FFF2-40B4-BE49-F238E27FC236}">
                <a16:creationId xmlns:a16="http://schemas.microsoft.com/office/drawing/2014/main" id="{9CEDD74C-6FAB-42AA-A7DE-7622AFAF786B}"/>
              </a:ext>
            </a:extLst>
          </p:cNvPr>
          <p:cNvSpPr txBox="1"/>
          <p:nvPr/>
        </p:nvSpPr>
        <p:spPr>
          <a:xfrm>
            <a:off x="76200" y="3366146"/>
            <a:ext cx="1419906" cy="369332"/>
          </a:xfrm>
          <a:prstGeom prst="rect">
            <a:avLst/>
          </a:prstGeom>
          <a:noFill/>
        </p:spPr>
        <p:txBody>
          <a:bodyPr wrap="square" rtlCol="0">
            <a:spAutoFit/>
          </a:bodyPr>
          <a:lstStyle/>
          <a:p>
            <a:r>
              <a:rPr lang="zh-CN" altLang="en-US" b="1">
                <a:solidFill>
                  <a:srgbClr val="FF0000"/>
                </a:solidFill>
              </a:rPr>
              <a:t>参数设置</a:t>
            </a:r>
          </a:p>
        </p:txBody>
      </p:sp>
      <p:sp>
        <p:nvSpPr>
          <p:cNvPr id="16" name="文本框 15">
            <a:extLst>
              <a:ext uri="{FF2B5EF4-FFF2-40B4-BE49-F238E27FC236}">
                <a16:creationId xmlns:a16="http://schemas.microsoft.com/office/drawing/2014/main" id="{75078BF9-584D-4706-8B71-8CC872406859}"/>
              </a:ext>
            </a:extLst>
          </p:cNvPr>
          <p:cNvSpPr txBox="1"/>
          <p:nvPr/>
        </p:nvSpPr>
        <p:spPr>
          <a:xfrm>
            <a:off x="113620" y="4061995"/>
            <a:ext cx="1428750" cy="369332"/>
          </a:xfrm>
          <a:prstGeom prst="rect">
            <a:avLst/>
          </a:prstGeom>
          <a:noFill/>
        </p:spPr>
        <p:txBody>
          <a:bodyPr wrap="square" rtlCol="0">
            <a:spAutoFit/>
          </a:bodyPr>
          <a:lstStyle/>
          <a:p>
            <a:r>
              <a:rPr lang="zh-CN" altLang="en-US" b="1">
                <a:solidFill>
                  <a:srgbClr val="FF0000"/>
                </a:solidFill>
              </a:rPr>
              <a:t>正演模型</a:t>
            </a:r>
          </a:p>
        </p:txBody>
      </p:sp>
      <p:sp>
        <p:nvSpPr>
          <p:cNvPr id="13" name="文本框 12">
            <a:extLst>
              <a:ext uri="{FF2B5EF4-FFF2-40B4-BE49-F238E27FC236}">
                <a16:creationId xmlns:a16="http://schemas.microsoft.com/office/drawing/2014/main" id="{A63F1FEB-B97B-45E9-9AE4-0CCF1CC67C5D}"/>
              </a:ext>
            </a:extLst>
          </p:cNvPr>
          <p:cNvSpPr txBox="1"/>
          <p:nvPr/>
        </p:nvSpPr>
        <p:spPr>
          <a:xfrm>
            <a:off x="1981199" y="4541281"/>
            <a:ext cx="914401" cy="369332"/>
          </a:xfrm>
          <a:prstGeom prst="rect">
            <a:avLst/>
          </a:prstGeom>
          <a:noFill/>
        </p:spPr>
        <p:txBody>
          <a:bodyPr wrap="square" rtlCol="0">
            <a:spAutoFit/>
          </a:bodyPr>
          <a:lstStyle/>
          <a:p>
            <a:r>
              <a:rPr lang="zh-CN" altLang="en-US" b="1">
                <a:solidFill>
                  <a:srgbClr val="FF0000"/>
                </a:solidFill>
              </a:rPr>
              <a:t>非必需</a:t>
            </a:r>
          </a:p>
        </p:txBody>
      </p:sp>
      <p:sp>
        <p:nvSpPr>
          <p:cNvPr id="17" name="矩形 16">
            <a:extLst>
              <a:ext uri="{FF2B5EF4-FFF2-40B4-BE49-F238E27FC236}">
                <a16:creationId xmlns:a16="http://schemas.microsoft.com/office/drawing/2014/main" id="{813459A0-D441-4DAA-9D23-3EA01A6446EE}"/>
              </a:ext>
            </a:extLst>
          </p:cNvPr>
          <p:cNvSpPr/>
          <p:nvPr/>
        </p:nvSpPr>
        <p:spPr>
          <a:xfrm>
            <a:off x="3448731" y="3009540"/>
            <a:ext cx="1828800" cy="646331"/>
          </a:xfrm>
          <a:prstGeom prst="rect">
            <a:avLst/>
          </a:prstGeom>
        </p:spPr>
        <p:txBody>
          <a:bodyPr wrap="square">
            <a:spAutoFit/>
          </a:bodyPr>
          <a:lstStyle/>
          <a:p>
            <a:pPr algn="ctr"/>
            <a:r>
              <a:rPr lang="en-US" altLang="zh-CN" i="1">
                <a:solidFill>
                  <a:srgbClr val="000000"/>
                </a:solidFill>
                <a:latin typeface="AAAAAD+TimesNewRomanPS-ItalicMT"/>
              </a:rPr>
              <a:t>../bin/DSurfTomo DSurfTomo.in </a:t>
            </a:r>
            <a:endParaRPr lang="zh-CN" altLang="en-US"/>
          </a:p>
        </p:txBody>
      </p:sp>
      <p:sp>
        <p:nvSpPr>
          <p:cNvPr id="18" name="箭头: 右 17">
            <a:extLst>
              <a:ext uri="{FF2B5EF4-FFF2-40B4-BE49-F238E27FC236}">
                <a16:creationId xmlns:a16="http://schemas.microsoft.com/office/drawing/2014/main" id="{6F46CA18-E462-4828-9718-ED85E62D70D9}"/>
              </a:ext>
            </a:extLst>
          </p:cNvPr>
          <p:cNvSpPr/>
          <p:nvPr/>
        </p:nvSpPr>
        <p:spPr>
          <a:xfrm>
            <a:off x="3539897" y="2751234"/>
            <a:ext cx="1737633" cy="2583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a:extLst>
              <a:ext uri="{FF2B5EF4-FFF2-40B4-BE49-F238E27FC236}">
                <a16:creationId xmlns:a16="http://schemas.microsoft.com/office/drawing/2014/main" id="{6A823605-91F0-4277-9DB4-78ACA25724BF}"/>
              </a:ext>
            </a:extLst>
          </p:cNvPr>
          <p:cNvSpPr/>
          <p:nvPr/>
        </p:nvSpPr>
        <p:spPr>
          <a:xfrm>
            <a:off x="5525268" y="1613468"/>
            <a:ext cx="2133600" cy="43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t>DsurfTomo.in.txt</a:t>
            </a:r>
            <a:endParaRPr lang="zh-CN" altLang="en-US" sz="2000"/>
          </a:p>
        </p:txBody>
      </p:sp>
      <p:sp>
        <p:nvSpPr>
          <p:cNvPr id="22" name="矩形: 圆角 21">
            <a:extLst>
              <a:ext uri="{FF2B5EF4-FFF2-40B4-BE49-F238E27FC236}">
                <a16:creationId xmlns:a16="http://schemas.microsoft.com/office/drawing/2014/main" id="{7A2EB555-6F1F-4AEE-B814-6895B91788B3}"/>
              </a:ext>
            </a:extLst>
          </p:cNvPr>
          <p:cNvSpPr/>
          <p:nvPr/>
        </p:nvSpPr>
        <p:spPr>
          <a:xfrm>
            <a:off x="5428174" y="2275439"/>
            <a:ext cx="2735826" cy="43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DSurfTomo.inMeasure.dat </a:t>
            </a:r>
            <a:endParaRPr lang="zh-CN" altLang="en-US" sz="2000"/>
          </a:p>
        </p:txBody>
      </p:sp>
      <p:sp>
        <p:nvSpPr>
          <p:cNvPr id="23" name="文本框 22">
            <a:extLst>
              <a:ext uri="{FF2B5EF4-FFF2-40B4-BE49-F238E27FC236}">
                <a16:creationId xmlns:a16="http://schemas.microsoft.com/office/drawing/2014/main" id="{D04801A6-F0AB-4FD8-8617-9920C8D84F34}"/>
              </a:ext>
            </a:extLst>
          </p:cNvPr>
          <p:cNvSpPr txBox="1"/>
          <p:nvPr/>
        </p:nvSpPr>
        <p:spPr>
          <a:xfrm>
            <a:off x="7809513" y="1680227"/>
            <a:ext cx="1152832" cy="369332"/>
          </a:xfrm>
          <a:prstGeom prst="rect">
            <a:avLst/>
          </a:prstGeom>
          <a:noFill/>
        </p:spPr>
        <p:txBody>
          <a:bodyPr wrap="square" rtlCol="0">
            <a:spAutoFit/>
          </a:bodyPr>
          <a:lstStyle/>
          <a:p>
            <a:r>
              <a:rPr lang="zh-CN" altLang="en-US" b="1">
                <a:solidFill>
                  <a:srgbClr val="FF0000"/>
                </a:solidFill>
              </a:rPr>
              <a:t>运行记录</a:t>
            </a:r>
          </a:p>
        </p:txBody>
      </p:sp>
      <p:sp>
        <p:nvSpPr>
          <p:cNvPr id="24" name="文本框 23">
            <a:extLst>
              <a:ext uri="{FF2B5EF4-FFF2-40B4-BE49-F238E27FC236}">
                <a16:creationId xmlns:a16="http://schemas.microsoft.com/office/drawing/2014/main" id="{D1A6B68D-E877-46B9-AE1B-8DA1913895DB}"/>
              </a:ext>
            </a:extLst>
          </p:cNvPr>
          <p:cNvSpPr txBox="1"/>
          <p:nvPr/>
        </p:nvSpPr>
        <p:spPr>
          <a:xfrm>
            <a:off x="8271102" y="2308879"/>
            <a:ext cx="647700" cy="369332"/>
          </a:xfrm>
          <a:prstGeom prst="rect">
            <a:avLst/>
          </a:prstGeom>
          <a:noFill/>
        </p:spPr>
        <p:txBody>
          <a:bodyPr wrap="square" rtlCol="0">
            <a:spAutoFit/>
          </a:bodyPr>
          <a:lstStyle/>
          <a:p>
            <a:r>
              <a:rPr lang="zh-CN" altLang="en-US" b="1">
                <a:solidFill>
                  <a:srgbClr val="FF0000"/>
                </a:solidFill>
              </a:rPr>
              <a:t>结果</a:t>
            </a:r>
          </a:p>
        </p:txBody>
      </p:sp>
      <p:sp>
        <p:nvSpPr>
          <p:cNvPr id="25" name="矩形: 圆角 24">
            <a:extLst>
              <a:ext uri="{FF2B5EF4-FFF2-40B4-BE49-F238E27FC236}">
                <a16:creationId xmlns:a16="http://schemas.microsoft.com/office/drawing/2014/main" id="{2A725B44-41FE-4DD6-8715-A0D2CB43E53E}"/>
              </a:ext>
            </a:extLst>
          </p:cNvPr>
          <p:cNvSpPr/>
          <p:nvPr/>
        </p:nvSpPr>
        <p:spPr>
          <a:xfrm>
            <a:off x="5525268" y="2937410"/>
            <a:ext cx="2133600" cy="43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t>xx.interxxx</a:t>
            </a:r>
            <a:endParaRPr lang="zh-CN" altLang="en-US" sz="2000"/>
          </a:p>
        </p:txBody>
      </p:sp>
      <p:sp>
        <p:nvSpPr>
          <p:cNvPr id="19" name="矩形 18">
            <a:extLst>
              <a:ext uri="{FF2B5EF4-FFF2-40B4-BE49-F238E27FC236}">
                <a16:creationId xmlns:a16="http://schemas.microsoft.com/office/drawing/2014/main" id="{7D126C2E-E1A2-44AC-A857-9F324D66CCC3}"/>
              </a:ext>
            </a:extLst>
          </p:cNvPr>
          <p:cNvSpPr/>
          <p:nvPr/>
        </p:nvSpPr>
        <p:spPr>
          <a:xfrm>
            <a:off x="7828725" y="2840171"/>
            <a:ext cx="1114408" cy="646331"/>
          </a:xfrm>
          <a:prstGeom prst="rect">
            <a:avLst/>
          </a:prstGeom>
        </p:spPr>
        <p:txBody>
          <a:bodyPr wrap="none">
            <a:spAutoFit/>
          </a:bodyPr>
          <a:lstStyle/>
          <a:p>
            <a:pPr algn="ctr"/>
            <a:r>
              <a:rPr lang="zh-CN" altLang="en-US" b="1">
                <a:solidFill>
                  <a:srgbClr val="FF0000"/>
                </a:solidFill>
              </a:rPr>
              <a:t>迭代</a:t>
            </a:r>
            <a:endParaRPr lang="en-US" altLang="zh-CN" b="1">
              <a:solidFill>
                <a:srgbClr val="FF0000"/>
              </a:solidFill>
            </a:endParaRPr>
          </a:p>
          <a:p>
            <a:pPr algn="ctr"/>
            <a:r>
              <a:rPr lang="zh-CN" altLang="en-US" b="1">
                <a:solidFill>
                  <a:srgbClr val="FF0000"/>
                </a:solidFill>
              </a:rPr>
              <a:t>中间结果</a:t>
            </a:r>
          </a:p>
        </p:txBody>
      </p:sp>
      <p:sp>
        <p:nvSpPr>
          <p:cNvPr id="27" name="矩形: 圆角 26">
            <a:extLst>
              <a:ext uri="{FF2B5EF4-FFF2-40B4-BE49-F238E27FC236}">
                <a16:creationId xmlns:a16="http://schemas.microsoft.com/office/drawing/2014/main" id="{2E862B5F-AF90-40D9-BABD-DBAC25E50ADD}"/>
              </a:ext>
            </a:extLst>
          </p:cNvPr>
          <p:cNvSpPr/>
          <p:nvPr/>
        </p:nvSpPr>
        <p:spPr>
          <a:xfrm>
            <a:off x="5538075" y="3599381"/>
            <a:ext cx="2133600" cy="43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t>residualFirst.dat</a:t>
            </a:r>
            <a:endParaRPr lang="zh-CN" altLang="en-US" sz="2000"/>
          </a:p>
        </p:txBody>
      </p:sp>
      <p:sp>
        <p:nvSpPr>
          <p:cNvPr id="30" name="矩形: 圆角 29">
            <a:extLst>
              <a:ext uri="{FF2B5EF4-FFF2-40B4-BE49-F238E27FC236}">
                <a16:creationId xmlns:a16="http://schemas.microsoft.com/office/drawing/2014/main" id="{11663520-B18C-4E5E-B2AD-77734BB3273E}"/>
              </a:ext>
            </a:extLst>
          </p:cNvPr>
          <p:cNvSpPr/>
          <p:nvPr/>
        </p:nvSpPr>
        <p:spPr>
          <a:xfrm>
            <a:off x="5525268" y="4261354"/>
            <a:ext cx="2133600" cy="4362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a:t>residualLast.dat</a:t>
            </a:r>
            <a:endParaRPr lang="zh-CN" altLang="en-US" sz="2000"/>
          </a:p>
        </p:txBody>
      </p:sp>
      <p:sp>
        <p:nvSpPr>
          <p:cNvPr id="31" name="矩形 30">
            <a:extLst>
              <a:ext uri="{FF2B5EF4-FFF2-40B4-BE49-F238E27FC236}">
                <a16:creationId xmlns:a16="http://schemas.microsoft.com/office/drawing/2014/main" id="{24CBB7FE-D556-4C96-9FA3-F0B6EEA2903F}"/>
              </a:ext>
            </a:extLst>
          </p:cNvPr>
          <p:cNvSpPr/>
          <p:nvPr/>
        </p:nvSpPr>
        <p:spPr>
          <a:xfrm>
            <a:off x="7786504" y="3656909"/>
            <a:ext cx="1132298" cy="369332"/>
          </a:xfrm>
          <a:prstGeom prst="rect">
            <a:avLst/>
          </a:prstGeom>
        </p:spPr>
        <p:txBody>
          <a:bodyPr wrap="none">
            <a:spAutoFit/>
          </a:bodyPr>
          <a:lstStyle/>
          <a:p>
            <a:pPr algn="ctr"/>
            <a:r>
              <a:rPr lang="zh-CN" altLang="en-US" b="1">
                <a:solidFill>
                  <a:srgbClr val="FF0000"/>
                </a:solidFill>
              </a:rPr>
              <a:t>初始残差</a:t>
            </a:r>
          </a:p>
        </p:txBody>
      </p:sp>
      <p:sp>
        <p:nvSpPr>
          <p:cNvPr id="32" name="矩形 31">
            <a:extLst>
              <a:ext uri="{FF2B5EF4-FFF2-40B4-BE49-F238E27FC236}">
                <a16:creationId xmlns:a16="http://schemas.microsoft.com/office/drawing/2014/main" id="{2BF96A16-0AD7-4579-81D6-442E0DA5BE38}"/>
              </a:ext>
            </a:extLst>
          </p:cNvPr>
          <p:cNvSpPr/>
          <p:nvPr/>
        </p:nvSpPr>
        <p:spPr>
          <a:xfrm>
            <a:off x="7795449" y="4294794"/>
            <a:ext cx="1114408" cy="369332"/>
          </a:xfrm>
          <a:prstGeom prst="rect">
            <a:avLst/>
          </a:prstGeom>
        </p:spPr>
        <p:txBody>
          <a:bodyPr wrap="none">
            <a:spAutoFit/>
          </a:bodyPr>
          <a:lstStyle/>
          <a:p>
            <a:pPr algn="ctr"/>
            <a:r>
              <a:rPr lang="zh-CN" altLang="en-US" b="1">
                <a:solidFill>
                  <a:srgbClr val="FF0000"/>
                </a:solidFill>
              </a:rPr>
              <a:t>最终残差</a:t>
            </a:r>
          </a:p>
        </p:txBody>
      </p:sp>
      <p:sp>
        <p:nvSpPr>
          <p:cNvPr id="26" name="矩形 25">
            <a:extLst>
              <a:ext uri="{FF2B5EF4-FFF2-40B4-BE49-F238E27FC236}">
                <a16:creationId xmlns:a16="http://schemas.microsoft.com/office/drawing/2014/main" id="{E1C3132B-A693-4B9E-82FE-2BF32644F6C3}"/>
              </a:ext>
            </a:extLst>
          </p:cNvPr>
          <p:cNvSpPr/>
          <p:nvPr/>
        </p:nvSpPr>
        <p:spPr>
          <a:xfrm>
            <a:off x="461948" y="1312007"/>
            <a:ext cx="1954574" cy="369332"/>
          </a:xfrm>
          <a:prstGeom prst="rect">
            <a:avLst/>
          </a:prstGeom>
        </p:spPr>
        <p:txBody>
          <a:bodyPr wrap="none">
            <a:spAutoFit/>
          </a:bodyPr>
          <a:lstStyle/>
          <a:p>
            <a:r>
              <a:rPr lang="zh-CN" altLang="en-US" i="1">
                <a:solidFill>
                  <a:srgbClr val="00797C"/>
                </a:solidFill>
                <a:latin typeface="AAAAAD+TimesNewRomanPS-ItalicMT"/>
              </a:rPr>
              <a:t>编译：</a:t>
            </a:r>
            <a:r>
              <a:rPr lang="en-US" altLang="zh-CN" i="1">
                <a:solidFill>
                  <a:srgbClr val="000000"/>
                </a:solidFill>
                <a:latin typeface="AAAAAD+TimesNewRomanPS-ItalicMT"/>
              </a:rPr>
              <a:t>./configure </a:t>
            </a:r>
            <a:endParaRPr lang="zh-CN" altLang="en-US"/>
          </a:p>
        </p:txBody>
      </p:sp>
      <p:sp>
        <p:nvSpPr>
          <p:cNvPr id="33" name="矩形 32">
            <a:extLst>
              <a:ext uri="{FF2B5EF4-FFF2-40B4-BE49-F238E27FC236}">
                <a16:creationId xmlns:a16="http://schemas.microsoft.com/office/drawing/2014/main" id="{99F212A0-3F76-495A-8DD3-CD2AD223B88D}"/>
              </a:ext>
            </a:extLst>
          </p:cNvPr>
          <p:cNvSpPr/>
          <p:nvPr/>
        </p:nvSpPr>
        <p:spPr>
          <a:xfrm>
            <a:off x="3951763" y="2387084"/>
            <a:ext cx="906017" cy="369332"/>
          </a:xfrm>
          <a:prstGeom prst="rect">
            <a:avLst/>
          </a:prstGeom>
        </p:spPr>
        <p:txBody>
          <a:bodyPr wrap="none">
            <a:spAutoFit/>
          </a:bodyPr>
          <a:lstStyle/>
          <a:p>
            <a:r>
              <a:rPr lang="zh-CN" altLang="en-US" i="1">
                <a:solidFill>
                  <a:srgbClr val="00797C"/>
                </a:solidFill>
                <a:latin typeface="AAAAAD+TimesNewRomanPS-ItalicMT"/>
              </a:rPr>
              <a:t>运行：</a:t>
            </a:r>
            <a:endParaRPr lang="zh-CN" altLang="en-US"/>
          </a:p>
        </p:txBody>
      </p:sp>
    </p:spTree>
    <p:extLst>
      <p:ext uri="{BB962C8B-B14F-4D97-AF65-F5344CB8AC3E}">
        <p14:creationId xmlns:p14="http://schemas.microsoft.com/office/powerpoint/2010/main" val="1686987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30</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2078184" cy="584775"/>
          </a:xfrm>
          <a:prstGeom prst="rect">
            <a:avLst/>
          </a:prstGeom>
          <a:noFill/>
        </p:spPr>
        <p:txBody>
          <a:bodyPr wrap="square" rtlCol="0">
            <a:spAutoFit/>
          </a:bodyPr>
          <a:lstStyle/>
          <a:p>
            <a:r>
              <a:rPr lang="zh-CN" altLang="en-US" sz="3200" b="1" dirty="0"/>
              <a:t>目录</a:t>
            </a:r>
          </a:p>
        </p:txBody>
      </p:sp>
      <p:sp>
        <p:nvSpPr>
          <p:cNvPr id="2" name="矩形 1">
            <a:extLst>
              <a:ext uri="{FF2B5EF4-FFF2-40B4-BE49-F238E27FC236}">
                <a16:creationId xmlns:a16="http://schemas.microsoft.com/office/drawing/2014/main" id="{7852078D-60DD-4A11-B2CE-DC50993DCD1D}"/>
              </a:ext>
            </a:extLst>
          </p:cNvPr>
          <p:cNvSpPr/>
          <p:nvPr/>
        </p:nvSpPr>
        <p:spPr>
          <a:xfrm>
            <a:off x="1143000" y="1428750"/>
            <a:ext cx="6400800" cy="2862322"/>
          </a:xfrm>
          <a:prstGeom prst="rect">
            <a:avLst/>
          </a:prstGeom>
        </p:spPr>
        <p:txBody>
          <a:bodyPr wrap="square">
            <a:spAutoFit/>
          </a:bodyPr>
          <a:lstStyle/>
          <a:p>
            <a:pPr marL="514350" indent="-514350">
              <a:spcAft>
                <a:spcPts val="1800"/>
              </a:spcAft>
              <a:buFont typeface="Arial" panose="020B0604020202020204" pitchFamily="34" charset="0"/>
              <a:buChar char="•"/>
            </a:pPr>
            <a:r>
              <a:rPr lang="zh-CN" altLang="en-US" sz="2400" b="1"/>
              <a:t>面波背景知识</a:t>
            </a:r>
            <a:endParaRPr lang="en-US" altLang="zh-CN" sz="2400" b="1"/>
          </a:p>
          <a:p>
            <a:pPr marL="514350" indent="-514350">
              <a:spcAft>
                <a:spcPts val="1800"/>
              </a:spcAft>
              <a:buFont typeface="Arial" panose="020B0604020202020204" pitchFamily="34" charset="0"/>
              <a:buChar char="•"/>
            </a:pPr>
            <a:r>
              <a:rPr lang="zh-CN" altLang="en-US" sz="2400" b="1"/>
              <a:t>面波成像的基本流程</a:t>
            </a:r>
            <a:endParaRPr lang="en-US" altLang="zh-CN" sz="2400" b="1"/>
          </a:p>
          <a:p>
            <a:pPr marL="514350" indent="-514350">
              <a:spcAft>
                <a:spcPts val="1800"/>
              </a:spcAft>
              <a:buFont typeface="Arial" panose="020B0604020202020204" pitchFamily="34" charset="0"/>
              <a:buChar char="•"/>
            </a:pPr>
            <a:r>
              <a:rPr lang="zh-CN" altLang="en-US" sz="2400" b="1"/>
              <a:t>面波一步法成像（姚华健、方洪健）</a:t>
            </a:r>
            <a:endParaRPr lang="en-US" altLang="zh-CN" sz="2400" b="1"/>
          </a:p>
          <a:p>
            <a:pPr marL="514350" indent="-514350">
              <a:spcAft>
                <a:spcPts val="1800"/>
              </a:spcAft>
              <a:buFont typeface="Arial" panose="020B0604020202020204" pitchFamily="34" charset="0"/>
              <a:buChar char="•"/>
            </a:pPr>
            <a:r>
              <a:rPr lang="zh-CN" altLang="en-US" sz="2400" b="1">
                <a:solidFill>
                  <a:srgbClr val="E10800"/>
                </a:solidFill>
              </a:rPr>
              <a:t>高频面波成像（程逢）</a:t>
            </a:r>
            <a:endParaRPr lang="en-US" altLang="zh-CN" sz="2400" b="1">
              <a:solidFill>
                <a:srgbClr val="E10800"/>
              </a:solidFill>
            </a:endParaRPr>
          </a:p>
          <a:p>
            <a:pPr marL="514350" indent="-514350">
              <a:spcAft>
                <a:spcPts val="1800"/>
              </a:spcAft>
              <a:buFont typeface="Arial" panose="020B0604020202020204" pitchFamily="34" charset="0"/>
              <a:buChar char="•"/>
            </a:pPr>
            <a:r>
              <a:rPr lang="zh-CN" altLang="en-US" sz="2400" b="1"/>
              <a:t>小结与讨论</a:t>
            </a:r>
            <a:endParaRPr lang="zh-CN" altLang="en-US" sz="2400" b="1" dirty="0"/>
          </a:p>
        </p:txBody>
      </p:sp>
      <p:pic>
        <p:nvPicPr>
          <p:cNvPr id="5" name="图片 4">
            <a:extLst>
              <a:ext uri="{FF2B5EF4-FFF2-40B4-BE49-F238E27FC236}">
                <a16:creationId xmlns:a16="http://schemas.microsoft.com/office/drawing/2014/main" id="{3DBE631C-E3E7-4D8D-80F6-CA3C6DC8962C}"/>
              </a:ext>
            </a:extLst>
          </p:cNvPr>
          <p:cNvPicPr>
            <a:picLocks noChangeAspect="1"/>
          </p:cNvPicPr>
          <p:nvPr/>
        </p:nvPicPr>
        <p:blipFill>
          <a:blip r:embed="rId3"/>
          <a:stretch>
            <a:fillRect/>
          </a:stretch>
        </p:blipFill>
        <p:spPr>
          <a:xfrm>
            <a:off x="4742543" y="3481785"/>
            <a:ext cx="2133600" cy="1422400"/>
          </a:xfrm>
          <a:prstGeom prst="rect">
            <a:avLst/>
          </a:prstGeom>
        </p:spPr>
      </p:pic>
      <p:pic>
        <p:nvPicPr>
          <p:cNvPr id="7170" name="Picture 2" descr="https://person.zju.edu.cn/server/api/handler/p/info?uid=WOIWPgGv%2F5Mdy3vinhmfgQ%3D%3D&amp;app_key=50634610756a4c0e82d5a13bb692e257&amp;timestamp=1695126605000&amp;sign=395eb9bf02f7d0ae67de70cc3dd247da">
            <a:extLst>
              <a:ext uri="{FF2B5EF4-FFF2-40B4-BE49-F238E27FC236}">
                <a16:creationId xmlns:a16="http://schemas.microsoft.com/office/drawing/2014/main" id="{CF266269-3979-4059-8D88-A4D2BFB1FA9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08800" y="3481785"/>
            <a:ext cx="1422400" cy="1422400"/>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65CDB60E-1764-4745-B93C-85323A568E64}"/>
              </a:ext>
            </a:extLst>
          </p:cNvPr>
          <p:cNvSpPr txBox="1"/>
          <p:nvPr/>
        </p:nvSpPr>
        <p:spPr>
          <a:xfrm>
            <a:off x="5370761" y="3181350"/>
            <a:ext cx="877163" cy="369332"/>
          </a:xfrm>
          <a:prstGeom prst="rect">
            <a:avLst/>
          </a:prstGeom>
          <a:noFill/>
        </p:spPr>
        <p:txBody>
          <a:bodyPr wrap="none" rtlCol="0">
            <a:spAutoFit/>
          </a:bodyPr>
          <a:lstStyle/>
          <a:p>
            <a:r>
              <a:rPr lang="zh-CN" altLang="en-US" b="1">
                <a:solidFill>
                  <a:srgbClr val="E10800"/>
                </a:solidFill>
              </a:rPr>
              <a:t>夏江海</a:t>
            </a:r>
          </a:p>
        </p:txBody>
      </p:sp>
    </p:spTree>
    <p:extLst>
      <p:ext uri="{BB962C8B-B14F-4D97-AF65-F5344CB8AC3E}">
        <p14:creationId xmlns:p14="http://schemas.microsoft.com/office/powerpoint/2010/main" val="794143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31</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pic>
        <p:nvPicPr>
          <p:cNvPr id="7" name="图片 6">
            <a:extLst>
              <a:ext uri="{FF2B5EF4-FFF2-40B4-BE49-F238E27FC236}">
                <a16:creationId xmlns:a16="http://schemas.microsoft.com/office/drawing/2014/main" id="{4FB95A6A-5339-4D06-B884-6F2C773A0A49}"/>
              </a:ext>
            </a:extLst>
          </p:cNvPr>
          <p:cNvPicPr>
            <a:picLocks noChangeAspect="1"/>
          </p:cNvPicPr>
          <p:nvPr/>
        </p:nvPicPr>
        <p:blipFill>
          <a:blip r:embed="rId3"/>
          <a:stretch>
            <a:fillRect/>
          </a:stretch>
        </p:blipFill>
        <p:spPr>
          <a:xfrm>
            <a:off x="2590800" y="819150"/>
            <a:ext cx="6319702" cy="3873365"/>
          </a:xfrm>
          <a:prstGeom prst="rect">
            <a:avLst/>
          </a:prstGeom>
        </p:spPr>
      </p:pic>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浅表高频面波方法</a:t>
            </a:r>
            <a:endParaRPr lang="en-US" altLang="zh-CN">
              <a:solidFill>
                <a:srgbClr val="00797C"/>
              </a:solidFill>
            </a:endParaRPr>
          </a:p>
        </p:txBody>
      </p:sp>
      <p:sp>
        <p:nvSpPr>
          <p:cNvPr id="9" name="文本框 8">
            <a:extLst>
              <a:ext uri="{FF2B5EF4-FFF2-40B4-BE49-F238E27FC236}">
                <a16:creationId xmlns:a16="http://schemas.microsoft.com/office/drawing/2014/main" id="{5F3A1140-7C81-49B1-B681-D5371C097E38}"/>
              </a:ext>
            </a:extLst>
          </p:cNvPr>
          <p:cNvSpPr txBox="1"/>
          <p:nvPr/>
        </p:nvSpPr>
        <p:spPr>
          <a:xfrm>
            <a:off x="533400" y="2266950"/>
            <a:ext cx="2895600" cy="1200329"/>
          </a:xfrm>
          <a:prstGeom prst="rect">
            <a:avLst/>
          </a:prstGeom>
          <a:noFill/>
        </p:spPr>
        <p:txBody>
          <a:bodyPr wrap="square" rtlCol="0">
            <a:spAutoFit/>
          </a:bodyPr>
          <a:lstStyle/>
          <a:p>
            <a:pPr algn="ctr"/>
            <a:r>
              <a:rPr lang="zh-CN" altLang="en-US" sz="2400" b="1">
                <a:solidFill>
                  <a:srgbClr val="E10800"/>
                </a:solidFill>
              </a:rPr>
              <a:t>一般不再求群速度</a:t>
            </a:r>
            <a:endParaRPr lang="en-US" altLang="zh-CN" sz="2400" b="1">
              <a:solidFill>
                <a:srgbClr val="E10800"/>
              </a:solidFill>
            </a:endParaRPr>
          </a:p>
          <a:p>
            <a:pPr algn="ctr"/>
            <a:r>
              <a:rPr lang="zh-CN" altLang="en-US" sz="2400" b="1">
                <a:solidFill>
                  <a:srgbClr val="E10800"/>
                </a:solidFill>
              </a:rPr>
              <a:t>直接用台阵方法求</a:t>
            </a:r>
            <a:endParaRPr lang="en-US" altLang="zh-CN" sz="2400" b="1">
              <a:solidFill>
                <a:srgbClr val="E10800"/>
              </a:solidFill>
            </a:endParaRPr>
          </a:p>
          <a:p>
            <a:pPr algn="ctr"/>
            <a:r>
              <a:rPr lang="zh-CN" altLang="en-US" sz="2400" b="1">
                <a:solidFill>
                  <a:srgbClr val="E10800"/>
                </a:solidFill>
              </a:rPr>
              <a:t>某段相速度</a:t>
            </a:r>
          </a:p>
        </p:txBody>
      </p:sp>
    </p:spTree>
    <p:extLst>
      <p:ext uri="{BB962C8B-B14F-4D97-AF65-F5344CB8AC3E}">
        <p14:creationId xmlns:p14="http://schemas.microsoft.com/office/powerpoint/2010/main" val="15022303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32</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高频数据特征</a:t>
            </a:r>
            <a:endParaRPr lang="en-US" altLang="zh-CN">
              <a:solidFill>
                <a:srgbClr val="00797C"/>
              </a:solidFill>
            </a:endParaRPr>
          </a:p>
        </p:txBody>
      </p:sp>
      <p:pic>
        <p:nvPicPr>
          <p:cNvPr id="2" name="图片 1">
            <a:extLst>
              <a:ext uri="{FF2B5EF4-FFF2-40B4-BE49-F238E27FC236}">
                <a16:creationId xmlns:a16="http://schemas.microsoft.com/office/drawing/2014/main" id="{ECE8B2A0-DD2F-4B49-BEE0-175FE4D45A15}"/>
              </a:ext>
            </a:extLst>
          </p:cNvPr>
          <p:cNvPicPr>
            <a:picLocks noChangeAspect="1"/>
          </p:cNvPicPr>
          <p:nvPr/>
        </p:nvPicPr>
        <p:blipFill>
          <a:blip r:embed="rId3"/>
          <a:stretch>
            <a:fillRect/>
          </a:stretch>
        </p:blipFill>
        <p:spPr>
          <a:xfrm>
            <a:off x="889337" y="1270461"/>
            <a:ext cx="2895600" cy="2162689"/>
          </a:xfrm>
          <a:prstGeom prst="rect">
            <a:avLst/>
          </a:prstGeom>
        </p:spPr>
      </p:pic>
      <p:pic>
        <p:nvPicPr>
          <p:cNvPr id="5" name="图片 4">
            <a:extLst>
              <a:ext uri="{FF2B5EF4-FFF2-40B4-BE49-F238E27FC236}">
                <a16:creationId xmlns:a16="http://schemas.microsoft.com/office/drawing/2014/main" id="{18026C46-3B24-4A38-AE2D-3D2CE8CA675D}"/>
              </a:ext>
            </a:extLst>
          </p:cNvPr>
          <p:cNvPicPr>
            <a:picLocks noChangeAspect="1"/>
          </p:cNvPicPr>
          <p:nvPr/>
        </p:nvPicPr>
        <p:blipFill>
          <a:blip r:embed="rId4"/>
          <a:stretch>
            <a:fillRect/>
          </a:stretch>
        </p:blipFill>
        <p:spPr>
          <a:xfrm>
            <a:off x="5029200" y="1500563"/>
            <a:ext cx="3733800" cy="1932587"/>
          </a:xfrm>
          <a:prstGeom prst="rect">
            <a:avLst/>
          </a:prstGeom>
        </p:spPr>
      </p:pic>
      <p:sp>
        <p:nvSpPr>
          <p:cNvPr id="11" name="文本框 10">
            <a:extLst>
              <a:ext uri="{FF2B5EF4-FFF2-40B4-BE49-F238E27FC236}">
                <a16:creationId xmlns:a16="http://schemas.microsoft.com/office/drawing/2014/main" id="{3B687B58-8B07-48D3-BCFF-3DA32C8D9474}"/>
              </a:ext>
            </a:extLst>
          </p:cNvPr>
          <p:cNvSpPr txBox="1"/>
          <p:nvPr/>
        </p:nvSpPr>
        <p:spPr>
          <a:xfrm>
            <a:off x="5649605" y="3500301"/>
            <a:ext cx="2492990" cy="369332"/>
          </a:xfrm>
          <a:prstGeom prst="rect">
            <a:avLst/>
          </a:prstGeom>
          <a:noFill/>
        </p:spPr>
        <p:txBody>
          <a:bodyPr wrap="none" rtlCol="0">
            <a:spAutoFit/>
          </a:bodyPr>
          <a:lstStyle/>
          <a:p>
            <a:r>
              <a:rPr lang="zh-CN" altLang="en-US"/>
              <a:t>长周期噪声多源于海洋</a:t>
            </a:r>
          </a:p>
        </p:txBody>
      </p:sp>
      <p:sp>
        <p:nvSpPr>
          <p:cNvPr id="12" name="文本框 11">
            <a:extLst>
              <a:ext uri="{FF2B5EF4-FFF2-40B4-BE49-F238E27FC236}">
                <a16:creationId xmlns:a16="http://schemas.microsoft.com/office/drawing/2014/main" id="{D8492786-D687-422E-9C5C-0B5CC1BC8663}"/>
              </a:ext>
            </a:extLst>
          </p:cNvPr>
          <p:cNvSpPr txBox="1"/>
          <p:nvPr/>
        </p:nvSpPr>
        <p:spPr>
          <a:xfrm>
            <a:off x="1029827" y="3494393"/>
            <a:ext cx="2723823" cy="369332"/>
          </a:xfrm>
          <a:prstGeom prst="rect">
            <a:avLst/>
          </a:prstGeom>
          <a:noFill/>
        </p:spPr>
        <p:txBody>
          <a:bodyPr wrap="none" rtlCol="0">
            <a:spAutoFit/>
          </a:bodyPr>
          <a:lstStyle/>
          <a:p>
            <a:r>
              <a:rPr lang="zh-CN" altLang="en-US"/>
              <a:t>高频噪声多源于人类活动</a:t>
            </a:r>
          </a:p>
        </p:txBody>
      </p:sp>
      <p:sp>
        <p:nvSpPr>
          <p:cNvPr id="13" name="文本框 12">
            <a:extLst>
              <a:ext uri="{FF2B5EF4-FFF2-40B4-BE49-F238E27FC236}">
                <a16:creationId xmlns:a16="http://schemas.microsoft.com/office/drawing/2014/main" id="{CCAF3E67-85D7-4231-B220-E359A7B7C4A8}"/>
              </a:ext>
            </a:extLst>
          </p:cNvPr>
          <p:cNvSpPr txBox="1"/>
          <p:nvPr/>
        </p:nvSpPr>
        <p:spPr>
          <a:xfrm>
            <a:off x="1447800" y="4171950"/>
            <a:ext cx="6519862" cy="369332"/>
          </a:xfrm>
          <a:prstGeom prst="rect">
            <a:avLst/>
          </a:prstGeom>
          <a:noFill/>
        </p:spPr>
        <p:txBody>
          <a:bodyPr wrap="none" rtlCol="0">
            <a:spAutoFit/>
          </a:bodyPr>
          <a:lstStyle/>
          <a:p>
            <a:r>
              <a:rPr lang="zh-CN" altLang="en-US" b="1">
                <a:solidFill>
                  <a:srgbClr val="E10800"/>
                </a:solidFill>
              </a:rPr>
              <a:t>频率通常高于</a:t>
            </a:r>
            <a:r>
              <a:rPr lang="en-US" altLang="zh-CN" b="1">
                <a:solidFill>
                  <a:srgbClr val="E10800"/>
                </a:solidFill>
              </a:rPr>
              <a:t>1Hz</a:t>
            </a:r>
            <a:r>
              <a:rPr lang="zh-CN" altLang="en-US" b="1">
                <a:solidFill>
                  <a:srgbClr val="E10800"/>
                </a:solidFill>
              </a:rPr>
              <a:t>；可应用于浅表</a:t>
            </a:r>
            <a:r>
              <a:rPr lang="en-US" altLang="zh-CN" b="1">
                <a:solidFill>
                  <a:srgbClr val="E10800"/>
                </a:solidFill>
              </a:rPr>
              <a:t>3km</a:t>
            </a:r>
            <a:r>
              <a:rPr lang="zh-CN" altLang="en-US" b="1">
                <a:solidFill>
                  <a:srgbClr val="E10800"/>
                </a:solidFill>
              </a:rPr>
              <a:t>内成像；随时空变化明显</a:t>
            </a:r>
          </a:p>
        </p:txBody>
      </p:sp>
    </p:spTree>
    <p:extLst>
      <p:ext uri="{BB962C8B-B14F-4D97-AF65-F5344CB8AC3E}">
        <p14:creationId xmlns:p14="http://schemas.microsoft.com/office/powerpoint/2010/main" val="1585899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33</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高频数据特征</a:t>
            </a:r>
            <a:endParaRPr lang="en-US" altLang="zh-CN">
              <a:solidFill>
                <a:srgbClr val="00797C"/>
              </a:solidFill>
            </a:endParaRPr>
          </a:p>
        </p:txBody>
      </p:sp>
      <p:pic>
        <p:nvPicPr>
          <p:cNvPr id="7" name="图片 6">
            <a:extLst>
              <a:ext uri="{FF2B5EF4-FFF2-40B4-BE49-F238E27FC236}">
                <a16:creationId xmlns:a16="http://schemas.microsoft.com/office/drawing/2014/main" id="{5BC60084-DA9E-477D-B37E-4FC6792F74CF}"/>
              </a:ext>
            </a:extLst>
          </p:cNvPr>
          <p:cNvPicPr>
            <a:picLocks noChangeAspect="1"/>
          </p:cNvPicPr>
          <p:nvPr/>
        </p:nvPicPr>
        <p:blipFill>
          <a:blip r:embed="rId3"/>
          <a:stretch>
            <a:fillRect/>
          </a:stretch>
        </p:blipFill>
        <p:spPr>
          <a:xfrm>
            <a:off x="1905000" y="827826"/>
            <a:ext cx="5129827" cy="4060204"/>
          </a:xfrm>
          <a:prstGeom prst="rect">
            <a:avLst/>
          </a:prstGeom>
        </p:spPr>
      </p:pic>
      <p:sp>
        <p:nvSpPr>
          <p:cNvPr id="9" name="矩形 8">
            <a:extLst>
              <a:ext uri="{FF2B5EF4-FFF2-40B4-BE49-F238E27FC236}">
                <a16:creationId xmlns:a16="http://schemas.microsoft.com/office/drawing/2014/main" id="{C21A3753-F3F9-4C24-849E-78DF284743E1}"/>
              </a:ext>
            </a:extLst>
          </p:cNvPr>
          <p:cNvSpPr/>
          <p:nvPr/>
        </p:nvSpPr>
        <p:spPr>
          <a:xfrm>
            <a:off x="4146747" y="662268"/>
            <a:ext cx="646331" cy="307777"/>
          </a:xfrm>
          <a:prstGeom prst="rect">
            <a:avLst/>
          </a:prstGeom>
          <a:solidFill>
            <a:schemeClr val="bg1"/>
          </a:solidFill>
        </p:spPr>
        <p:txBody>
          <a:bodyPr wrap="square">
            <a:spAutoFit/>
          </a:bodyPr>
          <a:lstStyle/>
          <a:p>
            <a:r>
              <a:rPr lang="zh-CN" altLang="en-US" sz="1400" b="1">
                <a:solidFill>
                  <a:srgbClr val="E10800"/>
                </a:solidFill>
              </a:rPr>
              <a:t>城镇</a:t>
            </a:r>
          </a:p>
        </p:txBody>
      </p:sp>
      <p:sp>
        <p:nvSpPr>
          <p:cNvPr id="14" name="矩形 13">
            <a:extLst>
              <a:ext uri="{FF2B5EF4-FFF2-40B4-BE49-F238E27FC236}">
                <a16:creationId xmlns:a16="http://schemas.microsoft.com/office/drawing/2014/main" id="{415C2416-08B0-42FC-8B55-2FDA72DA0914}"/>
              </a:ext>
            </a:extLst>
          </p:cNvPr>
          <p:cNvSpPr/>
          <p:nvPr/>
        </p:nvSpPr>
        <p:spPr>
          <a:xfrm>
            <a:off x="4218500" y="2756653"/>
            <a:ext cx="574578" cy="307777"/>
          </a:xfrm>
          <a:prstGeom prst="rect">
            <a:avLst/>
          </a:prstGeom>
          <a:solidFill>
            <a:schemeClr val="bg1"/>
          </a:solidFill>
        </p:spPr>
        <p:txBody>
          <a:bodyPr wrap="square">
            <a:spAutoFit/>
          </a:bodyPr>
          <a:lstStyle/>
          <a:p>
            <a:r>
              <a:rPr lang="zh-CN" altLang="en-US" sz="1400" b="1">
                <a:solidFill>
                  <a:srgbClr val="E10800"/>
                </a:solidFill>
              </a:rPr>
              <a:t>乡村</a:t>
            </a:r>
          </a:p>
        </p:txBody>
      </p:sp>
      <p:sp>
        <p:nvSpPr>
          <p:cNvPr id="16" name="文本框 15">
            <a:extLst>
              <a:ext uri="{FF2B5EF4-FFF2-40B4-BE49-F238E27FC236}">
                <a16:creationId xmlns:a16="http://schemas.microsoft.com/office/drawing/2014/main" id="{F34D2984-F18E-4286-BF39-A069D5B68DE0}"/>
              </a:ext>
            </a:extLst>
          </p:cNvPr>
          <p:cNvSpPr txBox="1"/>
          <p:nvPr/>
        </p:nvSpPr>
        <p:spPr>
          <a:xfrm>
            <a:off x="3068851" y="3486150"/>
            <a:ext cx="415498" cy="369332"/>
          </a:xfrm>
          <a:prstGeom prst="rect">
            <a:avLst/>
          </a:prstGeom>
          <a:noFill/>
        </p:spPr>
        <p:txBody>
          <a:bodyPr wrap="none" rtlCol="0">
            <a:spAutoFit/>
          </a:bodyPr>
          <a:lstStyle/>
          <a:p>
            <a:r>
              <a:rPr lang="zh-CN" altLang="en-US" b="1">
                <a:solidFill>
                  <a:srgbClr val="E10800"/>
                </a:solidFill>
              </a:rPr>
              <a:t>昼</a:t>
            </a:r>
          </a:p>
        </p:txBody>
      </p:sp>
      <p:sp>
        <p:nvSpPr>
          <p:cNvPr id="17" name="文本框 16">
            <a:extLst>
              <a:ext uri="{FF2B5EF4-FFF2-40B4-BE49-F238E27FC236}">
                <a16:creationId xmlns:a16="http://schemas.microsoft.com/office/drawing/2014/main" id="{315D29AA-F28A-415F-8A17-B29F2CA096E5}"/>
              </a:ext>
            </a:extLst>
          </p:cNvPr>
          <p:cNvSpPr txBox="1"/>
          <p:nvPr/>
        </p:nvSpPr>
        <p:spPr>
          <a:xfrm>
            <a:off x="3484349" y="3486150"/>
            <a:ext cx="417102" cy="369332"/>
          </a:xfrm>
          <a:prstGeom prst="rect">
            <a:avLst/>
          </a:prstGeom>
          <a:noFill/>
        </p:spPr>
        <p:txBody>
          <a:bodyPr wrap="none" rtlCol="0">
            <a:spAutoFit/>
          </a:bodyPr>
          <a:lstStyle/>
          <a:p>
            <a:r>
              <a:rPr lang="zh-CN" altLang="en-US" b="1">
                <a:solidFill>
                  <a:srgbClr val="E10800"/>
                </a:solidFill>
              </a:rPr>
              <a:t>夜</a:t>
            </a:r>
          </a:p>
        </p:txBody>
      </p:sp>
    </p:spTree>
    <p:extLst>
      <p:ext uri="{BB962C8B-B14F-4D97-AF65-F5344CB8AC3E}">
        <p14:creationId xmlns:p14="http://schemas.microsoft.com/office/powerpoint/2010/main" val="4061249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34</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数据处理基本流程</a:t>
            </a:r>
            <a:endParaRPr lang="en-US" altLang="zh-CN">
              <a:solidFill>
                <a:srgbClr val="00797C"/>
              </a:solidFill>
            </a:endParaRPr>
          </a:p>
        </p:txBody>
      </p:sp>
      <p:pic>
        <p:nvPicPr>
          <p:cNvPr id="5" name="图片 4">
            <a:extLst>
              <a:ext uri="{FF2B5EF4-FFF2-40B4-BE49-F238E27FC236}">
                <a16:creationId xmlns:a16="http://schemas.microsoft.com/office/drawing/2014/main" id="{D8ED82F8-4152-4584-AA07-04E444E048B6}"/>
              </a:ext>
            </a:extLst>
          </p:cNvPr>
          <p:cNvPicPr>
            <a:picLocks noChangeAspect="1"/>
          </p:cNvPicPr>
          <p:nvPr/>
        </p:nvPicPr>
        <p:blipFill>
          <a:blip r:embed="rId3"/>
          <a:stretch>
            <a:fillRect/>
          </a:stretch>
        </p:blipFill>
        <p:spPr>
          <a:xfrm>
            <a:off x="3124200" y="815774"/>
            <a:ext cx="5867630" cy="3808097"/>
          </a:xfrm>
          <a:prstGeom prst="rect">
            <a:avLst/>
          </a:prstGeom>
        </p:spPr>
      </p:pic>
      <p:sp>
        <p:nvSpPr>
          <p:cNvPr id="13" name="矩形: 圆角 12">
            <a:extLst>
              <a:ext uri="{FF2B5EF4-FFF2-40B4-BE49-F238E27FC236}">
                <a16:creationId xmlns:a16="http://schemas.microsoft.com/office/drawing/2014/main" id="{8E1473D1-CB14-4B3C-A423-A411AE1C7535}"/>
              </a:ext>
            </a:extLst>
          </p:cNvPr>
          <p:cNvSpPr/>
          <p:nvPr/>
        </p:nvSpPr>
        <p:spPr>
          <a:xfrm>
            <a:off x="3429000" y="1809750"/>
            <a:ext cx="2895600" cy="609600"/>
          </a:xfrm>
          <a:prstGeom prst="roundRect">
            <a:avLst/>
          </a:prstGeom>
          <a:noFill/>
          <a:ln w="38100">
            <a:solidFill>
              <a:srgbClr val="E108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CC710DD1-A82E-45DB-AE93-F302A3A0093B}"/>
              </a:ext>
            </a:extLst>
          </p:cNvPr>
          <p:cNvSpPr txBox="1"/>
          <p:nvPr/>
        </p:nvSpPr>
        <p:spPr>
          <a:xfrm>
            <a:off x="381000" y="2338120"/>
            <a:ext cx="2819400" cy="830997"/>
          </a:xfrm>
          <a:prstGeom prst="rect">
            <a:avLst/>
          </a:prstGeom>
          <a:noFill/>
        </p:spPr>
        <p:txBody>
          <a:bodyPr wrap="square" rtlCol="0">
            <a:spAutoFit/>
          </a:bodyPr>
          <a:lstStyle/>
          <a:p>
            <a:pPr algn="ctr"/>
            <a:r>
              <a:rPr lang="zh-CN" altLang="en-US" sz="2400" b="1">
                <a:solidFill>
                  <a:srgbClr val="E10800"/>
                </a:solidFill>
              </a:rPr>
              <a:t>时域和频域归一化</a:t>
            </a:r>
            <a:endParaRPr lang="en-US" altLang="zh-CN" sz="2400" b="1">
              <a:solidFill>
                <a:srgbClr val="E10800"/>
              </a:solidFill>
            </a:endParaRPr>
          </a:p>
          <a:p>
            <a:pPr algn="ctr"/>
            <a:r>
              <a:rPr lang="zh-CN" altLang="en-US" sz="2400" b="1">
                <a:solidFill>
                  <a:srgbClr val="E10800"/>
                </a:solidFill>
              </a:rPr>
              <a:t>比较关键</a:t>
            </a:r>
          </a:p>
        </p:txBody>
      </p:sp>
    </p:spTree>
    <p:extLst>
      <p:ext uri="{BB962C8B-B14F-4D97-AF65-F5344CB8AC3E}">
        <p14:creationId xmlns:p14="http://schemas.microsoft.com/office/powerpoint/2010/main" val="32511880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35</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时域归一化选择</a:t>
            </a:r>
            <a:endParaRPr lang="en-US" altLang="zh-CN">
              <a:solidFill>
                <a:srgbClr val="00797C"/>
              </a:solidFill>
            </a:endParaRPr>
          </a:p>
        </p:txBody>
      </p:sp>
      <p:pic>
        <p:nvPicPr>
          <p:cNvPr id="2" name="图片 1">
            <a:extLst>
              <a:ext uri="{FF2B5EF4-FFF2-40B4-BE49-F238E27FC236}">
                <a16:creationId xmlns:a16="http://schemas.microsoft.com/office/drawing/2014/main" id="{E6D84398-8FF3-44B6-B60C-6F272DCC38C5}"/>
              </a:ext>
            </a:extLst>
          </p:cNvPr>
          <p:cNvPicPr>
            <a:picLocks noChangeAspect="1"/>
          </p:cNvPicPr>
          <p:nvPr/>
        </p:nvPicPr>
        <p:blipFill rotWithShape="1">
          <a:blip r:embed="rId3"/>
          <a:srcRect l="5089" r="3303"/>
          <a:stretch/>
        </p:blipFill>
        <p:spPr>
          <a:xfrm>
            <a:off x="76200" y="1126569"/>
            <a:ext cx="5486400" cy="3414713"/>
          </a:xfrm>
          <a:prstGeom prst="rect">
            <a:avLst/>
          </a:prstGeom>
        </p:spPr>
      </p:pic>
      <p:pic>
        <p:nvPicPr>
          <p:cNvPr id="7" name="图片 6">
            <a:extLst>
              <a:ext uri="{FF2B5EF4-FFF2-40B4-BE49-F238E27FC236}">
                <a16:creationId xmlns:a16="http://schemas.microsoft.com/office/drawing/2014/main" id="{64064426-AE8C-4805-BDF7-DB4D32D09BD9}"/>
              </a:ext>
            </a:extLst>
          </p:cNvPr>
          <p:cNvPicPr>
            <a:picLocks noChangeAspect="1"/>
          </p:cNvPicPr>
          <p:nvPr/>
        </p:nvPicPr>
        <p:blipFill>
          <a:blip r:embed="rId4"/>
          <a:stretch>
            <a:fillRect/>
          </a:stretch>
        </p:blipFill>
        <p:spPr>
          <a:xfrm>
            <a:off x="5562600" y="1548982"/>
            <a:ext cx="3374859" cy="2743306"/>
          </a:xfrm>
          <a:prstGeom prst="rect">
            <a:avLst/>
          </a:prstGeom>
        </p:spPr>
      </p:pic>
      <p:sp>
        <p:nvSpPr>
          <p:cNvPr id="9" name="矩形 8">
            <a:extLst>
              <a:ext uri="{FF2B5EF4-FFF2-40B4-BE49-F238E27FC236}">
                <a16:creationId xmlns:a16="http://schemas.microsoft.com/office/drawing/2014/main" id="{AEDDD183-F4A3-443C-A95E-0312D4A08D32}"/>
              </a:ext>
            </a:extLst>
          </p:cNvPr>
          <p:cNvSpPr/>
          <p:nvPr/>
        </p:nvSpPr>
        <p:spPr>
          <a:xfrm>
            <a:off x="6858000" y="1227526"/>
            <a:ext cx="944489" cy="369332"/>
          </a:xfrm>
          <a:prstGeom prst="rect">
            <a:avLst/>
          </a:prstGeom>
        </p:spPr>
        <p:txBody>
          <a:bodyPr wrap="none">
            <a:spAutoFit/>
          </a:bodyPr>
          <a:lstStyle/>
          <a:p>
            <a:r>
              <a:rPr lang="zh-CN" altLang="en-US" b="1">
                <a:solidFill>
                  <a:srgbClr val="E10800"/>
                </a:solidFill>
                <a:latin typeface="DengXian-Bold"/>
              </a:rPr>
              <a:t>加</a:t>
            </a:r>
            <a:r>
              <a:rPr lang="en-US" altLang="zh-CN" b="1">
                <a:solidFill>
                  <a:srgbClr val="E10800"/>
                </a:solidFill>
                <a:latin typeface="DengXian-Bold"/>
              </a:rPr>
              <a:t>1-bit</a:t>
            </a:r>
            <a:endParaRPr lang="zh-CN" altLang="en-US" b="1">
              <a:solidFill>
                <a:srgbClr val="E10800"/>
              </a:solidFill>
            </a:endParaRPr>
          </a:p>
        </p:txBody>
      </p:sp>
      <p:sp>
        <p:nvSpPr>
          <p:cNvPr id="12" name="矩形 11">
            <a:extLst>
              <a:ext uri="{FF2B5EF4-FFF2-40B4-BE49-F238E27FC236}">
                <a16:creationId xmlns:a16="http://schemas.microsoft.com/office/drawing/2014/main" id="{32A4C158-6515-4456-8216-7B908BD046D4}"/>
              </a:ext>
            </a:extLst>
          </p:cNvPr>
          <p:cNvSpPr/>
          <p:nvPr/>
        </p:nvSpPr>
        <p:spPr>
          <a:xfrm>
            <a:off x="6781800" y="4320781"/>
            <a:ext cx="1218603" cy="369332"/>
          </a:xfrm>
          <a:prstGeom prst="rect">
            <a:avLst/>
          </a:prstGeom>
        </p:spPr>
        <p:txBody>
          <a:bodyPr wrap="none">
            <a:spAutoFit/>
          </a:bodyPr>
          <a:lstStyle/>
          <a:p>
            <a:r>
              <a:rPr lang="zh-CN" altLang="en-US" b="1">
                <a:solidFill>
                  <a:srgbClr val="E10800"/>
                </a:solidFill>
                <a:latin typeface="DengXian-Bold"/>
              </a:rPr>
              <a:t>不加</a:t>
            </a:r>
            <a:r>
              <a:rPr lang="en-US" altLang="zh-CN" b="1">
                <a:solidFill>
                  <a:srgbClr val="E10800"/>
                </a:solidFill>
                <a:latin typeface="DengXian-Bold"/>
              </a:rPr>
              <a:t>1-bit</a:t>
            </a:r>
            <a:endParaRPr lang="zh-CN" altLang="en-US" b="1">
              <a:solidFill>
                <a:srgbClr val="E10800"/>
              </a:solidFill>
            </a:endParaRPr>
          </a:p>
        </p:txBody>
      </p:sp>
      <p:sp>
        <p:nvSpPr>
          <p:cNvPr id="11" name="文本框 10">
            <a:extLst>
              <a:ext uri="{FF2B5EF4-FFF2-40B4-BE49-F238E27FC236}">
                <a16:creationId xmlns:a16="http://schemas.microsoft.com/office/drawing/2014/main" id="{4D88CD4C-95C7-4CBD-B37E-494393643067}"/>
              </a:ext>
            </a:extLst>
          </p:cNvPr>
          <p:cNvSpPr txBox="1"/>
          <p:nvPr/>
        </p:nvSpPr>
        <p:spPr>
          <a:xfrm>
            <a:off x="2971800" y="4582597"/>
            <a:ext cx="3200400" cy="369332"/>
          </a:xfrm>
          <a:prstGeom prst="rect">
            <a:avLst/>
          </a:prstGeom>
          <a:noFill/>
        </p:spPr>
        <p:txBody>
          <a:bodyPr wrap="square" rtlCol="0">
            <a:spAutoFit/>
          </a:bodyPr>
          <a:lstStyle/>
          <a:p>
            <a:r>
              <a:rPr lang="zh-CN" altLang="en-US" b="1">
                <a:solidFill>
                  <a:srgbClr val="E10800"/>
                </a:solidFill>
              </a:rPr>
              <a:t>不建议用太暴力的归一化手段</a:t>
            </a:r>
          </a:p>
        </p:txBody>
      </p:sp>
    </p:spTree>
    <p:extLst>
      <p:ext uri="{BB962C8B-B14F-4D97-AF65-F5344CB8AC3E}">
        <p14:creationId xmlns:p14="http://schemas.microsoft.com/office/powerpoint/2010/main" val="730084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36</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频域归一化选择</a:t>
            </a:r>
            <a:endParaRPr lang="en-US" altLang="zh-CN">
              <a:solidFill>
                <a:srgbClr val="00797C"/>
              </a:solidFill>
            </a:endParaRPr>
          </a:p>
        </p:txBody>
      </p:sp>
      <p:pic>
        <p:nvPicPr>
          <p:cNvPr id="5" name="图片 4">
            <a:extLst>
              <a:ext uri="{FF2B5EF4-FFF2-40B4-BE49-F238E27FC236}">
                <a16:creationId xmlns:a16="http://schemas.microsoft.com/office/drawing/2014/main" id="{D842E048-5B0B-4271-BE08-1431986F2D66}"/>
              </a:ext>
            </a:extLst>
          </p:cNvPr>
          <p:cNvPicPr>
            <a:picLocks noChangeAspect="1"/>
          </p:cNvPicPr>
          <p:nvPr/>
        </p:nvPicPr>
        <p:blipFill>
          <a:blip r:embed="rId3"/>
          <a:stretch>
            <a:fillRect/>
          </a:stretch>
        </p:blipFill>
        <p:spPr>
          <a:xfrm>
            <a:off x="1219200" y="895350"/>
            <a:ext cx="6622652" cy="4070454"/>
          </a:xfrm>
          <a:prstGeom prst="rect">
            <a:avLst/>
          </a:prstGeom>
        </p:spPr>
      </p:pic>
    </p:spTree>
    <p:extLst>
      <p:ext uri="{BB962C8B-B14F-4D97-AF65-F5344CB8AC3E}">
        <p14:creationId xmlns:p14="http://schemas.microsoft.com/office/powerpoint/2010/main" val="13572980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FE0B8A4-8594-42DF-BEE8-6C094F183145}"/>
              </a:ext>
            </a:extLst>
          </p:cNvPr>
          <p:cNvPicPr>
            <a:picLocks noChangeAspect="1"/>
          </p:cNvPicPr>
          <p:nvPr/>
        </p:nvPicPr>
        <p:blipFill>
          <a:blip r:embed="rId3"/>
          <a:stretch>
            <a:fillRect/>
          </a:stretch>
        </p:blipFill>
        <p:spPr>
          <a:xfrm>
            <a:off x="5071590" y="613480"/>
            <a:ext cx="3905715" cy="2302251"/>
          </a:xfrm>
          <a:prstGeom prst="rect">
            <a:avLst/>
          </a:prstGeom>
        </p:spPr>
      </p:pic>
      <p:pic>
        <p:nvPicPr>
          <p:cNvPr id="9" name="图片 8">
            <a:extLst>
              <a:ext uri="{FF2B5EF4-FFF2-40B4-BE49-F238E27FC236}">
                <a16:creationId xmlns:a16="http://schemas.microsoft.com/office/drawing/2014/main" id="{B0DB1AD6-8072-4AFD-B728-742342069303}"/>
              </a:ext>
            </a:extLst>
          </p:cNvPr>
          <p:cNvPicPr>
            <a:picLocks noChangeAspect="1"/>
          </p:cNvPicPr>
          <p:nvPr/>
        </p:nvPicPr>
        <p:blipFill>
          <a:blip r:embed="rId4"/>
          <a:stretch>
            <a:fillRect/>
          </a:stretch>
        </p:blipFill>
        <p:spPr>
          <a:xfrm>
            <a:off x="5105401" y="2822626"/>
            <a:ext cx="3807493" cy="2302064"/>
          </a:xfrm>
          <a:prstGeom prst="rect">
            <a:avLst/>
          </a:prstGeom>
        </p:spPr>
      </p:pic>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37</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偏线噪声源影响</a:t>
            </a:r>
            <a:endParaRPr lang="en-US" altLang="zh-CN">
              <a:solidFill>
                <a:srgbClr val="00797C"/>
              </a:solidFill>
            </a:endParaRPr>
          </a:p>
        </p:txBody>
      </p:sp>
      <p:pic>
        <p:nvPicPr>
          <p:cNvPr id="2" name="图片 1">
            <a:extLst>
              <a:ext uri="{FF2B5EF4-FFF2-40B4-BE49-F238E27FC236}">
                <a16:creationId xmlns:a16="http://schemas.microsoft.com/office/drawing/2014/main" id="{E5E91477-46F5-4417-B164-C2C04DF3139F}"/>
              </a:ext>
            </a:extLst>
          </p:cNvPr>
          <p:cNvPicPr>
            <a:picLocks noChangeAspect="1"/>
          </p:cNvPicPr>
          <p:nvPr/>
        </p:nvPicPr>
        <p:blipFill rotWithShape="1">
          <a:blip r:embed="rId5"/>
          <a:srcRect r="3892"/>
          <a:stretch/>
        </p:blipFill>
        <p:spPr>
          <a:xfrm>
            <a:off x="47583" y="1352550"/>
            <a:ext cx="5057818" cy="3333750"/>
          </a:xfrm>
          <a:prstGeom prst="rect">
            <a:avLst/>
          </a:prstGeom>
        </p:spPr>
      </p:pic>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D44EA4C8-0D91-4EC2-8776-5C570128B83E}"/>
                  </a:ext>
                </a:extLst>
              </p:cNvPr>
              <p:cNvSpPr txBox="1"/>
              <p:nvPr/>
            </p:nvSpPr>
            <p:spPr>
              <a:xfrm>
                <a:off x="4922230" y="4514403"/>
                <a:ext cx="2086917"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𝑣</m:t>
                          </m:r>
                        </m:e>
                        <m:sub>
                          <m:r>
                            <a:rPr lang="en-US" altLang="zh-CN" sz="1600" b="0" i="1" smtClean="0">
                              <a:latin typeface="Cambria Math" panose="02040503050406030204" pitchFamily="18" charset="0"/>
                            </a:rPr>
                            <m:t>𝑡𝑟𝑢𝑒</m:t>
                          </m:r>
                        </m:sub>
                      </m:sSub>
                      <m:r>
                        <a:rPr lang="en-US" altLang="zh-CN" sz="1600" b="0" i="1" smtClean="0">
                          <a:latin typeface="Cambria Math" panose="02040503050406030204" pitchFamily="18" charset="0"/>
                        </a:rPr>
                        <m:t>=</m:t>
                      </m:r>
                      <m:sSub>
                        <m:sSubPr>
                          <m:ctrlPr>
                            <a:rPr lang="en-US" altLang="zh-CN" sz="1600" b="0" i="1" smtClean="0">
                              <a:latin typeface="Cambria Math" panose="02040503050406030204" pitchFamily="18" charset="0"/>
                            </a:rPr>
                          </m:ctrlPr>
                        </m:sSubPr>
                        <m:e>
                          <m:r>
                            <a:rPr lang="en-US" altLang="zh-CN" sz="1600" b="0" i="1" smtClean="0">
                              <a:latin typeface="Cambria Math" panose="02040503050406030204" pitchFamily="18" charset="0"/>
                            </a:rPr>
                            <m:t>𝑣</m:t>
                          </m:r>
                        </m:e>
                        <m:sub>
                          <m:r>
                            <a:rPr lang="en-US" altLang="zh-CN" sz="1600" b="0" i="1" smtClean="0">
                              <a:latin typeface="Cambria Math" panose="02040503050406030204" pitchFamily="18" charset="0"/>
                            </a:rPr>
                            <m:t>𝑜𝑏𝑠</m:t>
                          </m:r>
                        </m:sub>
                      </m:sSub>
                      <m:r>
                        <a:rPr lang="en-US" altLang="zh-CN" sz="1600" b="0" i="1" smtClean="0">
                          <a:latin typeface="Cambria Math" panose="02040503050406030204" pitchFamily="18" charset="0"/>
                        </a:rPr>
                        <m:t>∗</m:t>
                      </m:r>
                      <m:r>
                        <m:rPr>
                          <m:sty m:val="p"/>
                        </m:rPr>
                        <a:rPr lang="en-US" altLang="zh-CN" sz="1600" b="0" i="0" smtClean="0">
                          <a:latin typeface="Cambria Math" panose="02040503050406030204" pitchFamily="18" charset="0"/>
                        </a:rPr>
                        <m:t>cos</m:t>
                      </m:r>
                      <m:r>
                        <a:rPr lang="en-US" altLang="zh-CN" sz="1600" b="0" i="1" smtClean="0">
                          <a:latin typeface="Cambria Math" panose="02040503050406030204" pitchFamily="18" charset="0"/>
                        </a:rPr>
                        <m:t>⁡(</m:t>
                      </m:r>
                      <m:r>
                        <a:rPr lang="en-US" altLang="zh-CN" sz="1600" b="0" i="1" smtClean="0">
                          <a:latin typeface="Cambria Math" panose="02040503050406030204" pitchFamily="18" charset="0"/>
                        </a:rPr>
                        <m:t>𝜃</m:t>
                      </m:r>
                      <m:r>
                        <a:rPr lang="en-US" altLang="zh-CN" sz="1600" b="0" i="1" smtClean="0">
                          <a:latin typeface="Cambria Math" panose="02040503050406030204" pitchFamily="18" charset="0"/>
                        </a:rPr>
                        <m:t>)</m:t>
                      </m:r>
                    </m:oMath>
                  </m:oMathPara>
                </a14:m>
                <a:endParaRPr lang="zh-CN" altLang="en-US" sz="1600"/>
              </a:p>
            </p:txBody>
          </p:sp>
        </mc:Choice>
        <mc:Fallback xmlns="">
          <p:sp>
            <p:nvSpPr>
              <p:cNvPr id="10" name="文本框 9">
                <a:extLst>
                  <a:ext uri="{FF2B5EF4-FFF2-40B4-BE49-F238E27FC236}">
                    <a16:creationId xmlns:a16="http://schemas.microsoft.com/office/drawing/2014/main" id="{D44EA4C8-0D91-4EC2-8776-5C570128B83E}"/>
                  </a:ext>
                </a:extLst>
              </p:cNvPr>
              <p:cNvSpPr txBox="1">
                <a:spLocks noRot="1" noChangeAspect="1" noMove="1" noResize="1" noEditPoints="1" noAdjustHandles="1" noChangeArrowheads="1" noChangeShapeType="1" noTextEdit="1"/>
              </p:cNvSpPr>
              <p:nvPr/>
            </p:nvSpPr>
            <p:spPr>
              <a:xfrm>
                <a:off x="4922230" y="4514403"/>
                <a:ext cx="2086917" cy="338554"/>
              </a:xfrm>
              <a:prstGeom prst="rect">
                <a:avLst/>
              </a:prstGeom>
              <a:blipFill>
                <a:blip r:embed="rId6"/>
                <a:stretch>
                  <a:fillRect b="-1090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0738947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38</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偏线噪声源影响校正</a:t>
            </a:r>
            <a:endParaRPr lang="en-US" altLang="zh-CN">
              <a:solidFill>
                <a:srgbClr val="00797C"/>
              </a:solidFill>
            </a:endParaRPr>
          </a:p>
        </p:txBody>
      </p:sp>
      <p:sp>
        <p:nvSpPr>
          <p:cNvPr id="11" name="文本框 10">
            <a:extLst>
              <a:ext uri="{FF2B5EF4-FFF2-40B4-BE49-F238E27FC236}">
                <a16:creationId xmlns:a16="http://schemas.microsoft.com/office/drawing/2014/main" id="{67D17C8E-52DB-4FFC-85D8-FB13249E6D87}"/>
              </a:ext>
            </a:extLst>
          </p:cNvPr>
          <p:cNvSpPr txBox="1"/>
          <p:nvPr/>
        </p:nvSpPr>
        <p:spPr>
          <a:xfrm>
            <a:off x="2337831" y="984091"/>
            <a:ext cx="4419600" cy="369332"/>
          </a:xfrm>
          <a:prstGeom prst="rect">
            <a:avLst/>
          </a:prstGeom>
          <a:noFill/>
        </p:spPr>
        <p:txBody>
          <a:bodyPr wrap="square" rtlCol="0">
            <a:spAutoFit/>
          </a:bodyPr>
          <a:lstStyle/>
          <a:p>
            <a:r>
              <a:rPr lang="zh-CN" altLang="en-US" b="1">
                <a:solidFill>
                  <a:srgbClr val="E10800"/>
                </a:solidFill>
              </a:rPr>
              <a:t>需要确定主要噪声源的方位，再进行校正</a:t>
            </a:r>
          </a:p>
        </p:txBody>
      </p:sp>
      <p:sp>
        <p:nvSpPr>
          <p:cNvPr id="12" name="文本框 11">
            <a:extLst>
              <a:ext uri="{FF2B5EF4-FFF2-40B4-BE49-F238E27FC236}">
                <a16:creationId xmlns:a16="http://schemas.microsoft.com/office/drawing/2014/main" id="{14564B1D-8C89-4E14-8D06-CA542C870F86}"/>
              </a:ext>
            </a:extLst>
          </p:cNvPr>
          <p:cNvSpPr txBox="1"/>
          <p:nvPr/>
        </p:nvSpPr>
        <p:spPr>
          <a:xfrm>
            <a:off x="76200" y="1371075"/>
            <a:ext cx="3124200" cy="369332"/>
          </a:xfrm>
          <a:prstGeom prst="rect">
            <a:avLst/>
          </a:prstGeom>
          <a:noFill/>
        </p:spPr>
        <p:txBody>
          <a:bodyPr wrap="square" rtlCol="0">
            <a:spAutoFit/>
          </a:bodyPr>
          <a:lstStyle/>
          <a:p>
            <a:r>
              <a:rPr lang="en-US" altLang="zh-CN" b="1">
                <a:solidFill>
                  <a:srgbClr val="00797C"/>
                </a:solidFill>
              </a:rPr>
              <a:t>Plan-A: </a:t>
            </a:r>
            <a:r>
              <a:rPr lang="zh-CN" altLang="en-US" b="1">
                <a:solidFill>
                  <a:srgbClr val="00797C"/>
                </a:solidFill>
              </a:rPr>
              <a:t>基于</a:t>
            </a:r>
            <a:r>
              <a:rPr lang="en-US" altLang="zh-CN" b="1">
                <a:solidFill>
                  <a:srgbClr val="00797C"/>
                </a:solidFill>
              </a:rPr>
              <a:t>Beamforming</a:t>
            </a:r>
            <a:endParaRPr lang="zh-CN" altLang="en-US" b="1">
              <a:solidFill>
                <a:srgbClr val="00797C"/>
              </a:solidFill>
            </a:endParaRPr>
          </a:p>
        </p:txBody>
      </p:sp>
      <p:pic>
        <p:nvPicPr>
          <p:cNvPr id="14" name="图片 13">
            <a:extLst>
              <a:ext uri="{FF2B5EF4-FFF2-40B4-BE49-F238E27FC236}">
                <a16:creationId xmlns:a16="http://schemas.microsoft.com/office/drawing/2014/main" id="{44C2C438-5754-48B7-85E0-5EDAC2BA7CC2}"/>
              </a:ext>
            </a:extLst>
          </p:cNvPr>
          <p:cNvPicPr>
            <a:picLocks noChangeAspect="1"/>
          </p:cNvPicPr>
          <p:nvPr/>
        </p:nvPicPr>
        <p:blipFill>
          <a:blip r:embed="rId3"/>
          <a:stretch>
            <a:fillRect/>
          </a:stretch>
        </p:blipFill>
        <p:spPr>
          <a:xfrm>
            <a:off x="174102" y="1799049"/>
            <a:ext cx="4245498" cy="2747910"/>
          </a:xfrm>
          <a:prstGeom prst="rect">
            <a:avLst/>
          </a:prstGeom>
        </p:spPr>
      </p:pic>
      <p:sp>
        <p:nvSpPr>
          <p:cNvPr id="15" name="矩形 14">
            <a:extLst>
              <a:ext uri="{FF2B5EF4-FFF2-40B4-BE49-F238E27FC236}">
                <a16:creationId xmlns:a16="http://schemas.microsoft.com/office/drawing/2014/main" id="{6EFE2ED9-A69C-49C9-8C7A-8ABDA5A3D54E}"/>
              </a:ext>
            </a:extLst>
          </p:cNvPr>
          <p:cNvSpPr/>
          <p:nvPr/>
        </p:nvSpPr>
        <p:spPr>
          <a:xfrm>
            <a:off x="1447800" y="4624125"/>
            <a:ext cx="2061783" cy="369332"/>
          </a:xfrm>
          <a:prstGeom prst="rect">
            <a:avLst/>
          </a:prstGeom>
        </p:spPr>
        <p:txBody>
          <a:bodyPr wrap="none">
            <a:spAutoFit/>
          </a:bodyPr>
          <a:lstStyle/>
          <a:p>
            <a:r>
              <a:rPr lang="zh-CN" altLang="en-US" b="1">
                <a:solidFill>
                  <a:srgbClr val="FF0000"/>
                </a:solidFill>
                <a:latin typeface="DengXian-Bold"/>
              </a:rPr>
              <a:t>需非线性观测系统</a:t>
            </a:r>
            <a:endParaRPr lang="zh-CN" altLang="en-US"/>
          </a:p>
        </p:txBody>
      </p:sp>
      <p:sp>
        <p:nvSpPr>
          <p:cNvPr id="16" name="文本框 15">
            <a:extLst>
              <a:ext uri="{FF2B5EF4-FFF2-40B4-BE49-F238E27FC236}">
                <a16:creationId xmlns:a16="http://schemas.microsoft.com/office/drawing/2014/main" id="{C34AA558-D3E7-47D3-82DC-34DCC85F7396}"/>
              </a:ext>
            </a:extLst>
          </p:cNvPr>
          <p:cNvSpPr txBox="1"/>
          <p:nvPr/>
        </p:nvSpPr>
        <p:spPr>
          <a:xfrm>
            <a:off x="4724400" y="1371075"/>
            <a:ext cx="3124200" cy="369332"/>
          </a:xfrm>
          <a:prstGeom prst="rect">
            <a:avLst/>
          </a:prstGeom>
          <a:noFill/>
        </p:spPr>
        <p:txBody>
          <a:bodyPr wrap="square" rtlCol="0">
            <a:spAutoFit/>
          </a:bodyPr>
          <a:lstStyle/>
          <a:p>
            <a:r>
              <a:rPr lang="en-US" altLang="zh-CN" b="1">
                <a:solidFill>
                  <a:srgbClr val="00797C"/>
                </a:solidFill>
              </a:rPr>
              <a:t>Plan-B: </a:t>
            </a:r>
            <a:r>
              <a:rPr lang="zh-CN" altLang="en-US" b="1">
                <a:solidFill>
                  <a:srgbClr val="00797C"/>
                </a:solidFill>
              </a:rPr>
              <a:t>基于极化分析</a:t>
            </a:r>
          </a:p>
        </p:txBody>
      </p:sp>
      <p:pic>
        <p:nvPicPr>
          <p:cNvPr id="17" name="图片 16">
            <a:extLst>
              <a:ext uri="{FF2B5EF4-FFF2-40B4-BE49-F238E27FC236}">
                <a16:creationId xmlns:a16="http://schemas.microsoft.com/office/drawing/2014/main" id="{53CAD1EB-D1A9-4DA3-A212-A3D1ABB4C0F8}"/>
              </a:ext>
            </a:extLst>
          </p:cNvPr>
          <p:cNvPicPr>
            <a:picLocks noChangeAspect="1"/>
          </p:cNvPicPr>
          <p:nvPr/>
        </p:nvPicPr>
        <p:blipFill>
          <a:blip r:embed="rId4"/>
          <a:stretch>
            <a:fillRect/>
          </a:stretch>
        </p:blipFill>
        <p:spPr>
          <a:xfrm>
            <a:off x="4563131" y="1842804"/>
            <a:ext cx="4406767" cy="2647614"/>
          </a:xfrm>
          <a:prstGeom prst="rect">
            <a:avLst/>
          </a:prstGeom>
        </p:spPr>
      </p:pic>
      <p:sp>
        <p:nvSpPr>
          <p:cNvPr id="18" name="矩形 17">
            <a:extLst>
              <a:ext uri="{FF2B5EF4-FFF2-40B4-BE49-F238E27FC236}">
                <a16:creationId xmlns:a16="http://schemas.microsoft.com/office/drawing/2014/main" id="{6C8CCBA1-ECE0-44BC-89B6-3C5AEA7B1C28}"/>
              </a:ext>
            </a:extLst>
          </p:cNvPr>
          <p:cNvSpPr/>
          <p:nvPr/>
        </p:nvSpPr>
        <p:spPr>
          <a:xfrm>
            <a:off x="7317028" y="1371075"/>
            <a:ext cx="1822935" cy="369332"/>
          </a:xfrm>
          <a:prstGeom prst="rect">
            <a:avLst/>
          </a:prstGeom>
        </p:spPr>
        <p:txBody>
          <a:bodyPr wrap="none">
            <a:spAutoFit/>
          </a:bodyPr>
          <a:lstStyle/>
          <a:p>
            <a:r>
              <a:rPr lang="en-US" altLang="zh-CN">
                <a:latin typeface="DengXian-Regular"/>
              </a:rPr>
              <a:t>Pang et al., 2023</a:t>
            </a:r>
            <a:endParaRPr lang="zh-CN" altLang="en-US"/>
          </a:p>
        </p:txBody>
      </p:sp>
      <p:sp>
        <p:nvSpPr>
          <p:cNvPr id="19" name="矩形 18">
            <a:extLst>
              <a:ext uri="{FF2B5EF4-FFF2-40B4-BE49-F238E27FC236}">
                <a16:creationId xmlns:a16="http://schemas.microsoft.com/office/drawing/2014/main" id="{45B7A3C2-68D6-4B60-BE13-E7239753F53B}"/>
              </a:ext>
            </a:extLst>
          </p:cNvPr>
          <p:cNvSpPr/>
          <p:nvPr/>
        </p:nvSpPr>
        <p:spPr>
          <a:xfrm>
            <a:off x="2895600" y="1382744"/>
            <a:ext cx="1606530" cy="369332"/>
          </a:xfrm>
          <a:prstGeom prst="rect">
            <a:avLst/>
          </a:prstGeom>
        </p:spPr>
        <p:txBody>
          <a:bodyPr wrap="none">
            <a:spAutoFit/>
          </a:bodyPr>
          <a:lstStyle/>
          <a:p>
            <a:r>
              <a:rPr lang="en-US" altLang="zh-CN">
                <a:latin typeface="DengXian-Regular"/>
              </a:rPr>
              <a:t>Liu et al., 2020</a:t>
            </a:r>
            <a:endParaRPr lang="zh-CN" altLang="en-US"/>
          </a:p>
        </p:txBody>
      </p:sp>
    </p:spTree>
    <p:extLst>
      <p:ext uri="{BB962C8B-B14F-4D97-AF65-F5344CB8AC3E}">
        <p14:creationId xmlns:p14="http://schemas.microsoft.com/office/powerpoint/2010/main" val="25936712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39</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偏线噪声源影响校正</a:t>
            </a:r>
            <a:endParaRPr lang="en-US" altLang="zh-CN">
              <a:solidFill>
                <a:srgbClr val="00797C"/>
              </a:solidFill>
            </a:endParaRPr>
          </a:p>
        </p:txBody>
      </p:sp>
      <p:pic>
        <p:nvPicPr>
          <p:cNvPr id="2" name="图片 1">
            <a:extLst>
              <a:ext uri="{FF2B5EF4-FFF2-40B4-BE49-F238E27FC236}">
                <a16:creationId xmlns:a16="http://schemas.microsoft.com/office/drawing/2014/main" id="{451AC8FF-8F6B-4911-A6FB-0C90563483FA}"/>
              </a:ext>
            </a:extLst>
          </p:cNvPr>
          <p:cNvPicPr>
            <a:picLocks noChangeAspect="1"/>
          </p:cNvPicPr>
          <p:nvPr/>
        </p:nvPicPr>
        <p:blipFill>
          <a:blip r:embed="rId3"/>
          <a:stretch>
            <a:fillRect/>
          </a:stretch>
        </p:blipFill>
        <p:spPr>
          <a:xfrm>
            <a:off x="1676400" y="983219"/>
            <a:ext cx="5517111" cy="4048678"/>
          </a:xfrm>
          <a:prstGeom prst="rect">
            <a:avLst/>
          </a:prstGeom>
        </p:spPr>
      </p:pic>
      <p:sp>
        <p:nvSpPr>
          <p:cNvPr id="5" name="矩形 4">
            <a:extLst>
              <a:ext uri="{FF2B5EF4-FFF2-40B4-BE49-F238E27FC236}">
                <a16:creationId xmlns:a16="http://schemas.microsoft.com/office/drawing/2014/main" id="{7891042F-A847-4CC2-8BAB-AA101449BB8A}"/>
              </a:ext>
            </a:extLst>
          </p:cNvPr>
          <p:cNvSpPr/>
          <p:nvPr/>
        </p:nvSpPr>
        <p:spPr>
          <a:xfrm>
            <a:off x="4648200" y="613887"/>
            <a:ext cx="4108817" cy="369332"/>
          </a:xfrm>
          <a:prstGeom prst="rect">
            <a:avLst/>
          </a:prstGeom>
        </p:spPr>
        <p:txBody>
          <a:bodyPr wrap="none">
            <a:spAutoFit/>
          </a:bodyPr>
          <a:lstStyle/>
          <a:p>
            <a:r>
              <a:rPr lang="zh-CN" altLang="en-US" b="1">
                <a:solidFill>
                  <a:srgbClr val="E10800"/>
                </a:solidFill>
                <a:latin typeface="MicrosoftYaHei"/>
              </a:rPr>
              <a:t>偏线噪声源存在单一方向的主要噪声源</a:t>
            </a:r>
            <a:endParaRPr lang="zh-CN" altLang="en-US" b="1">
              <a:solidFill>
                <a:srgbClr val="E10800"/>
              </a:solidFill>
            </a:endParaRPr>
          </a:p>
        </p:txBody>
      </p:sp>
    </p:spTree>
    <p:extLst>
      <p:ext uri="{BB962C8B-B14F-4D97-AF65-F5344CB8AC3E}">
        <p14:creationId xmlns:p14="http://schemas.microsoft.com/office/powerpoint/2010/main" val="42939303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40</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信号增强</a:t>
            </a:r>
            <a:endParaRPr lang="en-US" altLang="zh-CN">
              <a:solidFill>
                <a:srgbClr val="00797C"/>
              </a:solidFill>
            </a:endParaRPr>
          </a:p>
        </p:txBody>
      </p:sp>
      <p:pic>
        <p:nvPicPr>
          <p:cNvPr id="7" name="图片 6">
            <a:extLst>
              <a:ext uri="{FF2B5EF4-FFF2-40B4-BE49-F238E27FC236}">
                <a16:creationId xmlns:a16="http://schemas.microsoft.com/office/drawing/2014/main" id="{8EA57B53-1CCA-4E73-A2C5-5E13B10381F2}"/>
              </a:ext>
            </a:extLst>
          </p:cNvPr>
          <p:cNvPicPr>
            <a:picLocks noChangeAspect="1"/>
          </p:cNvPicPr>
          <p:nvPr/>
        </p:nvPicPr>
        <p:blipFill>
          <a:blip r:embed="rId3"/>
          <a:stretch>
            <a:fillRect/>
          </a:stretch>
        </p:blipFill>
        <p:spPr>
          <a:xfrm>
            <a:off x="76200" y="1190825"/>
            <a:ext cx="6504287" cy="3590964"/>
          </a:xfrm>
          <a:prstGeom prst="rect">
            <a:avLst/>
          </a:prstGeom>
        </p:spPr>
      </p:pic>
      <p:cxnSp>
        <p:nvCxnSpPr>
          <p:cNvPr id="9" name="Straight Connector 15">
            <a:extLst>
              <a:ext uri="{FF2B5EF4-FFF2-40B4-BE49-F238E27FC236}">
                <a16:creationId xmlns:a16="http://schemas.microsoft.com/office/drawing/2014/main" id="{8202796A-D3C3-42AE-949E-1CE5D09A7C72}"/>
              </a:ext>
            </a:extLst>
          </p:cNvPr>
          <p:cNvCxnSpPr>
            <a:cxnSpLocks noChangeShapeType="1"/>
          </p:cNvCxnSpPr>
          <p:nvPr/>
        </p:nvCxnSpPr>
        <p:spPr bwMode="auto">
          <a:xfrm>
            <a:off x="4120856" y="1675518"/>
            <a:ext cx="1453856" cy="0"/>
          </a:xfrm>
          <a:prstGeom prst="line">
            <a:avLst/>
          </a:prstGeom>
          <a:noFill/>
          <a:ln w="76200">
            <a:solidFill>
              <a:srgbClr val="FF0000"/>
            </a:solidFill>
            <a:round/>
            <a:headEnd/>
            <a:tailEnd/>
          </a:ln>
          <a:extLst>
            <a:ext uri="{909E8E84-426E-40DD-AFC4-6F175D3DCCD1}">
              <a14:hiddenFill xmlns:a14="http://schemas.microsoft.com/office/drawing/2010/main">
                <a:noFill/>
              </a14:hiddenFill>
            </a:ext>
          </a:extLst>
        </p:spPr>
      </p:cxnSp>
      <p:sp>
        <p:nvSpPr>
          <p:cNvPr id="11" name="文本框 10">
            <a:extLst>
              <a:ext uri="{FF2B5EF4-FFF2-40B4-BE49-F238E27FC236}">
                <a16:creationId xmlns:a16="http://schemas.microsoft.com/office/drawing/2014/main" id="{B5306EE3-9C7A-40D7-B917-F1CCBB8C7142}"/>
              </a:ext>
            </a:extLst>
          </p:cNvPr>
          <p:cNvSpPr txBox="1"/>
          <p:nvPr/>
        </p:nvSpPr>
        <p:spPr>
          <a:xfrm>
            <a:off x="6705600" y="1428750"/>
            <a:ext cx="2133600" cy="646331"/>
          </a:xfrm>
          <a:prstGeom prst="rect">
            <a:avLst/>
          </a:prstGeom>
          <a:noFill/>
        </p:spPr>
        <p:txBody>
          <a:bodyPr wrap="square" rtlCol="0">
            <a:spAutoFit/>
          </a:bodyPr>
          <a:lstStyle/>
          <a:p>
            <a:r>
              <a:rPr lang="zh-CN" altLang="en-US" b="1">
                <a:solidFill>
                  <a:srgbClr val="E10800"/>
                </a:solidFill>
              </a:rPr>
              <a:t>例如：</a:t>
            </a:r>
            <a:endParaRPr lang="en-US" altLang="zh-CN" b="1">
              <a:solidFill>
                <a:srgbClr val="E10800"/>
              </a:solidFill>
            </a:endParaRPr>
          </a:p>
          <a:p>
            <a:r>
              <a:rPr lang="zh-CN" altLang="en-US" b="1">
                <a:solidFill>
                  <a:srgbClr val="E10800"/>
                </a:solidFill>
              </a:rPr>
              <a:t>地震、仪器故障等</a:t>
            </a:r>
          </a:p>
        </p:txBody>
      </p:sp>
      <p:sp>
        <p:nvSpPr>
          <p:cNvPr id="12" name="文本框 11">
            <a:extLst>
              <a:ext uri="{FF2B5EF4-FFF2-40B4-BE49-F238E27FC236}">
                <a16:creationId xmlns:a16="http://schemas.microsoft.com/office/drawing/2014/main" id="{4977056D-B43E-46F7-865F-5E7BCF28B863}"/>
              </a:ext>
            </a:extLst>
          </p:cNvPr>
          <p:cNvSpPr txBox="1"/>
          <p:nvPr/>
        </p:nvSpPr>
        <p:spPr>
          <a:xfrm>
            <a:off x="6346210" y="3409950"/>
            <a:ext cx="2492990" cy="646331"/>
          </a:xfrm>
          <a:prstGeom prst="rect">
            <a:avLst/>
          </a:prstGeom>
          <a:noFill/>
        </p:spPr>
        <p:txBody>
          <a:bodyPr wrap="none" rtlCol="0">
            <a:spAutoFit/>
          </a:bodyPr>
          <a:lstStyle/>
          <a:p>
            <a:pPr algn="ctr"/>
            <a:r>
              <a:rPr lang="zh-CN" altLang="en-US" b="1">
                <a:solidFill>
                  <a:srgbClr val="E10800"/>
                </a:solidFill>
              </a:rPr>
              <a:t>用不同的标准</a:t>
            </a:r>
            <a:endParaRPr lang="en-US" altLang="zh-CN" b="1">
              <a:solidFill>
                <a:srgbClr val="E10800"/>
              </a:solidFill>
            </a:endParaRPr>
          </a:p>
          <a:p>
            <a:pPr algn="ctr"/>
            <a:r>
              <a:rPr lang="zh-CN" altLang="en-US" b="1">
                <a:solidFill>
                  <a:srgbClr val="E10800"/>
                </a:solidFill>
              </a:rPr>
              <a:t>选取合适的数据做叠加</a:t>
            </a:r>
          </a:p>
        </p:txBody>
      </p:sp>
    </p:spTree>
    <p:extLst>
      <p:ext uri="{BB962C8B-B14F-4D97-AF65-F5344CB8AC3E}">
        <p14:creationId xmlns:p14="http://schemas.microsoft.com/office/powerpoint/2010/main" val="40572753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41</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以格林函数信噪比为筛选目标</a:t>
            </a:r>
            <a:endParaRPr lang="en-US" altLang="zh-CN">
              <a:solidFill>
                <a:srgbClr val="00797C"/>
              </a:solidFill>
            </a:endParaRPr>
          </a:p>
        </p:txBody>
      </p:sp>
      <p:pic>
        <p:nvPicPr>
          <p:cNvPr id="2" name="图片 1">
            <a:extLst>
              <a:ext uri="{FF2B5EF4-FFF2-40B4-BE49-F238E27FC236}">
                <a16:creationId xmlns:a16="http://schemas.microsoft.com/office/drawing/2014/main" id="{5733F498-4C5B-4CB8-9882-0B4248F85032}"/>
              </a:ext>
            </a:extLst>
          </p:cNvPr>
          <p:cNvPicPr>
            <a:picLocks noChangeAspect="1"/>
          </p:cNvPicPr>
          <p:nvPr/>
        </p:nvPicPr>
        <p:blipFill>
          <a:blip r:embed="rId3"/>
          <a:stretch>
            <a:fillRect/>
          </a:stretch>
        </p:blipFill>
        <p:spPr>
          <a:xfrm>
            <a:off x="5181600" y="1609591"/>
            <a:ext cx="3905795" cy="962159"/>
          </a:xfrm>
          <a:prstGeom prst="rect">
            <a:avLst/>
          </a:prstGeom>
        </p:spPr>
      </p:pic>
      <p:pic>
        <p:nvPicPr>
          <p:cNvPr id="5" name="图片 4">
            <a:extLst>
              <a:ext uri="{FF2B5EF4-FFF2-40B4-BE49-F238E27FC236}">
                <a16:creationId xmlns:a16="http://schemas.microsoft.com/office/drawing/2014/main" id="{24BAA3B6-DB0F-4719-92E7-5EAD86DA1B44}"/>
              </a:ext>
            </a:extLst>
          </p:cNvPr>
          <p:cNvPicPr>
            <a:picLocks noChangeAspect="1"/>
          </p:cNvPicPr>
          <p:nvPr/>
        </p:nvPicPr>
        <p:blipFill>
          <a:blip r:embed="rId4"/>
          <a:stretch>
            <a:fillRect/>
          </a:stretch>
        </p:blipFill>
        <p:spPr>
          <a:xfrm>
            <a:off x="5524931" y="2447791"/>
            <a:ext cx="3077004" cy="523948"/>
          </a:xfrm>
          <a:prstGeom prst="rect">
            <a:avLst/>
          </a:prstGeom>
        </p:spPr>
      </p:pic>
      <p:pic>
        <p:nvPicPr>
          <p:cNvPr id="10" name="图片 9">
            <a:extLst>
              <a:ext uri="{FF2B5EF4-FFF2-40B4-BE49-F238E27FC236}">
                <a16:creationId xmlns:a16="http://schemas.microsoft.com/office/drawing/2014/main" id="{D314CCF4-1EB6-465C-853C-807A1AF4021B}"/>
              </a:ext>
            </a:extLst>
          </p:cNvPr>
          <p:cNvPicPr>
            <a:picLocks noChangeAspect="1"/>
          </p:cNvPicPr>
          <p:nvPr/>
        </p:nvPicPr>
        <p:blipFill>
          <a:blip r:embed="rId5"/>
          <a:stretch>
            <a:fillRect/>
          </a:stretch>
        </p:blipFill>
        <p:spPr>
          <a:xfrm>
            <a:off x="182505" y="1276350"/>
            <a:ext cx="5195026" cy="3426049"/>
          </a:xfrm>
          <a:prstGeom prst="rect">
            <a:avLst/>
          </a:prstGeom>
        </p:spPr>
      </p:pic>
      <p:sp>
        <p:nvSpPr>
          <p:cNvPr id="13" name="文本框 12">
            <a:extLst>
              <a:ext uri="{FF2B5EF4-FFF2-40B4-BE49-F238E27FC236}">
                <a16:creationId xmlns:a16="http://schemas.microsoft.com/office/drawing/2014/main" id="{92F0C2A0-6BCF-4AD2-AECD-BF1A22ED10AD}"/>
              </a:ext>
            </a:extLst>
          </p:cNvPr>
          <p:cNvSpPr txBox="1"/>
          <p:nvPr/>
        </p:nvSpPr>
        <p:spPr>
          <a:xfrm>
            <a:off x="6067266" y="3169668"/>
            <a:ext cx="2514600" cy="923330"/>
          </a:xfrm>
          <a:prstGeom prst="rect">
            <a:avLst/>
          </a:prstGeom>
          <a:noFill/>
        </p:spPr>
        <p:txBody>
          <a:bodyPr wrap="square" rtlCol="0">
            <a:spAutoFit/>
          </a:bodyPr>
          <a:lstStyle/>
          <a:p>
            <a:r>
              <a:rPr lang="zh-CN" altLang="en-US" b="1">
                <a:solidFill>
                  <a:srgbClr val="E10800"/>
                </a:solidFill>
              </a:rPr>
              <a:t>直观：</a:t>
            </a:r>
            <a:endParaRPr lang="en-US" altLang="zh-CN" b="1">
              <a:solidFill>
                <a:srgbClr val="E10800"/>
              </a:solidFill>
            </a:endParaRPr>
          </a:p>
          <a:p>
            <a:r>
              <a:rPr lang="en-US" altLang="zh-CN" b="1">
                <a:solidFill>
                  <a:srgbClr val="E10800"/>
                </a:solidFill>
              </a:rPr>
              <a:t>SNR</a:t>
            </a:r>
            <a:r>
              <a:rPr lang="zh-CN" altLang="en-US" b="1">
                <a:solidFill>
                  <a:srgbClr val="E10800"/>
                </a:solidFill>
              </a:rPr>
              <a:t>高的数据权重高</a:t>
            </a:r>
            <a:endParaRPr lang="en-US" altLang="zh-CN" b="1">
              <a:solidFill>
                <a:srgbClr val="E10800"/>
              </a:solidFill>
            </a:endParaRPr>
          </a:p>
          <a:p>
            <a:r>
              <a:rPr lang="zh-CN" altLang="en-US" b="1">
                <a:solidFill>
                  <a:srgbClr val="E10800"/>
                </a:solidFill>
              </a:rPr>
              <a:t>叠加结果</a:t>
            </a:r>
            <a:r>
              <a:rPr lang="en-US" altLang="zh-CN" b="1">
                <a:solidFill>
                  <a:srgbClr val="E10800"/>
                </a:solidFill>
              </a:rPr>
              <a:t>SNR</a:t>
            </a:r>
            <a:r>
              <a:rPr lang="zh-CN" altLang="en-US" b="1">
                <a:solidFill>
                  <a:srgbClr val="E10800"/>
                </a:solidFill>
              </a:rPr>
              <a:t>也就更高</a:t>
            </a:r>
          </a:p>
        </p:txBody>
      </p:sp>
      <p:cxnSp>
        <p:nvCxnSpPr>
          <p:cNvPr id="15" name="直接连接符 14">
            <a:extLst>
              <a:ext uri="{FF2B5EF4-FFF2-40B4-BE49-F238E27FC236}">
                <a16:creationId xmlns:a16="http://schemas.microsoft.com/office/drawing/2014/main" id="{242527D8-87EF-4CC1-80C5-963CE3D9B72B}"/>
              </a:ext>
            </a:extLst>
          </p:cNvPr>
          <p:cNvCxnSpPr>
            <a:cxnSpLocks/>
          </p:cNvCxnSpPr>
          <p:nvPr/>
        </p:nvCxnSpPr>
        <p:spPr>
          <a:xfrm>
            <a:off x="1600200" y="1581150"/>
            <a:ext cx="990600" cy="3186113"/>
          </a:xfrm>
          <a:prstGeom prst="line">
            <a:avLst/>
          </a:prstGeom>
          <a:ln w="28575">
            <a:solidFill>
              <a:srgbClr val="E10800"/>
            </a:solidFill>
            <a:prstDash val="lgDash"/>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F0BF1C43-542B-40E7-BE45-6CF67D8343E9}"/>
              </a:ext>
            </a:extLst>
          </p:cNvPr>
          <p:cNvCxnSpPr>
            <a:cxnSpLocks/>
          </p:cNvCxnSpPr>
          <p:nvPr/>
        </p:nvCxnSpPr>
        <p:spPr>
          <a:xfrm>
            <a:off x="1596013" y="1581150"/>
            <a:ext cx="385187" cy="3276600"/>
          </a:xfrm>
          <a:prstGeom prst="line">
            <a:avLst/>
          </a:prstGeom>
          <a:ln w="28575">
            <a:solidFill>
              <a:srgbClr val="E10800"/>
            </a:solidFill>
            <a:prstDash val="lgDash"/>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1BE7309C-BF86-4801-84EB-D9932DCEDD92}"/>
              </a:ext>
            </a:extLst>
          </p:cNvPr>
          <p:cNvSpPr txBox="1"/>
          <p:nvPr/>
        </p:nvSpPr>
        <p:spPr>
          <a:xfrm>
            <a:off x="2035391" y="4284451"/>
            <a:ext cx="415498" cy="369332"/>
          </a:xfrm>
          <a:prstGeom prst="rect">
            <a:avLst/>
          </a:prstGeom>
          <a:noFill/>
        </p:spPr>
        <p:txBody>
          <a:bodyPr wrap="none" rtlCol="0">
            <a:spAutoFit/>
          </a:bodyPr>
          <a:lstStyle/>
          <a:p>
            <a:r>
              <a:rPr lang="zh-CN" altLang="en-US" b="1">
                <a:solidFill>
                  <a:srgbClr val="E10800"/>
                </a:solidFill>
              </a:rPr>
              <a:t>信</a:t>
            </a:r>
          </a:p>
        </p:txBody>
      </p:sp>
      <p:sp>
        <p:nvSpPr>
          <p:cNvPr id="21" name="文本框 20">
            <a:extLst>
              <a:ext uri="{FF2B5EF4-FFF2-40B4-BE49-F238E27FC236}">
                <a16:creationId xmlns:a16="http://schemas.microsoft.com/office/drawing/2014/main" id="{A99CE498-3AF6-49B2-B193-82424FC756D4}"/>
              </a:ext>
            </a:extLst>
          </p:cNvPr>
          <p:cNvSpPr txBox="1"/>
          <p:nvPr/>
        </p:nvSpPr>
        <p:spPr>
          <a:xfrm>
            <a:off x="2210283" y="2944315"/>
            <a:ext cx="417102" cy="369332"/>
          </a:xfrm>
          <a:prstGeom prst="rect">
            <a:avLst/>
          </a:prstGeom>
          <a:noFill/>
        </p:spPr>
        <p:txBody>
          <a:bodyPr wrap="none" rtlCol="0">
            <a:spAutoFit/>
          </a:bodyPr>
          <a:lstStyle/>
          <a:p>
            <a:r>
              <a:rPr lang="zh-CN" altLang="en-US" b="1">
                <a:solidFill>
                  <a:srgbClr val="E10800"/>
                </a:solidFill>
              </a:rPr>
              <a:t>噪</a:t>
            </a:r>
          </a:p>
        </p:txBody>
      </p:sp>
      <p:sp>
        <p:nvSpPr>
          <p:cNvPr id="22" name="文本框 21">
            <a:extLst>
              <a:ext uri="{FF2B5EF4-FFF2-40B4-BE49-F238E27FC236}">
                <a16:creationId xmlns:a16="http://schemas.microsoft.com/office/drawing/2014/main" id="{DA7E7605-14FE-43CD-B620-3EDCEF854EE6}"/>
              </a:ext>
            </a:extLst>
          </p:cNvPr>
          <p:cNvSpPr txBox="1"/>
          <p:nvPr/>
        </p:nvSpPr>
        <p:spPr>
          <a:xfrm>
            <a:off x="1765160" y="4774168"/>
            <a:ext cx="410690" cy="369332"/>
          </a:xfrm>
          <a:prstGeom prst="rect">
            <a:avLst/>
          </a:prstGeom>
          <a:noFill/>
        </p:spPr>
        <p:txBody>
          <a:bodyPr wrap="none" rtlCol="0">
            <a:spAutoFit/>
          </a:bodyPr>
          <a:lstStyle/>
          <a:p>
            <a:r>
              <a:rPr lang="en-US" altLang="zh-CN" b="1">
                <a:solidFill>
                  <a:srgbClr val="E10800"/>
                </a:solidFill>
              </a:rPr>
              <a:t>v1</a:t>
            </a:r>
            <a:endParaRPr lang="zh-CN" altLang="en-US" b="1">
              <a:solidFill>
                <a:srgbClr val="E10800"/>
              </a:solidFill>
            </a:endParaRPr>
          </a:p>
        </p:txBody>
      </p:sp>
      <p:sp>
        <p:nvSpPr>
          <p:cNvPr id="23" name="文本框 22">
            <a:extLst>
              <a:ext uri="{FF2B5EF4-FFF2-40B4-BE49-F238E27FC236}">
                <a16:creationId xmlns:a16="http://schemas.microsoft.com/office/drawing/2014/main" id="{911A982F-3B26-49A5-B270-C01BC01B026A}"/>
              </a:ext>
            </a:extLst>
          </p:cNvPr>
          <p:cNvSpPr txBox="1"/>
          <p:nvPr/>
        </p:nvSpPr>
        <p:spPr>
          <a:xfrm>
            <a:off x="2442280" y="4774168"/>
            <a:ext cx="410690" cy="369332"/>
          </a:xfrm>
          <a:prstGeom prst="rect">
            <a:avLst/>
          </a:prstGeom>
          <a:noFill/>
        </p:spPr>
        <p:txBody>
          <a:bodyPr wrap="none" rtlCol="0">
            <a:spAutoFit/>
          </a:bodyPr>
          <a:lstStyle/>
          <a:p>
            <a:r>
              <a:rPr lang="en-US" altLang="zh-CN" b="1">
                <a:solidFill>
                  <a:srgbClr val="E10800"/>
                </a:solidFill>
              </a:rPr>
              <a:t>v2</a:t>
            </a:r>
            <a:endParaRPr lang="zh-CN" altLang="en-US" b="1">
              <a:solidFill>
                <a:srgbClr val="E10800"/>
              </a:solidFill>
            </a:endParaRPr>
          </a:p>
        </p:txBody>
      </p:sp>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7D9F6A99-2B93-45BA-AE72-30F314E09E50}"/>
                  </a:ext>
                </a:extLst>
              </p:cNvPr>
              <p:cNvSpPr txBox="1"/>
              <p:nvPr/>
            </p:nvSpPr>
            <p:spPr>
              <a:xfrm>
                <a:off x="5665614" y="1326343"/>
                <a:ext cx="2795637" cy="276999"/>
              </a:xfrm>
              <a:prstGeom prst="rect">
                <a:avLst/>
              </a:prstGeom>
              <a:noFill/>
            </p:spPr>
            <p:txBody>
              <a:bodyPr wrap="none" lIns="0" tIns="0" rIns="0" bIns="0" rtlCol="0">
                <a:spAutoFit/>
              </a:bodyPr>
              <a:lstStyle/>
              <a:p>
                <a14:m>
                  <m:oMath xmlns:m="http://schemas.openxmlformats.org/officeDocument/2006/math">
                    <m:r>
                      <m:rPr>
                        <m:sty m:val="p"/>
                      </m:rPr>
                      <a:rPr lang="en-US" altLang="zh-CN" i="1">
                        <a:latin typeface="Cambria Math" panose="02040503050406030204" pitchFamily="18" charset="0"/>
                      </a:rPr>
                      <m:t>SNR</m:t>
                    </m:r>
                  </m:oMath>
                </a14:m>
                <a:r>
                  <a:rPr lang="en-US" altLang="zh-CN"/>
                  <a:t>=RMS(signal)/RMS(noise)</a:t>
                </a:r>
                <a:endParaRPr lang="zh-CN" altLang="en-US"/>
              </a:p>
            </p:txBody>
          </p:sp>
        </mc:Choice>
        <mc:Fallback xmlns="">
          <p:sp>
            <p:nvSpPr>
              <p:cNvPr id="24" name="文本框 23">
                <a:extLst>
                  <a:ext uri="{FF2B5EF4-FFF2-40B4-BE49-F238E27FC236}">
                    <a16:creationId xmlns:a16="http://schemas.microsoft.com/office/drawing/2014/main" id="{7D9F6A99-2B93-45BA-AE72-30F314E09E50}"/>
                  </a:ext>
                </a:extLst>
              </p:cNvPr>
              <p:cNvSpPr txBox="1">
                <a:spLocks noRot="1" noChangeAspect="1" noMove="1" noResize="1" noEditPoints="1" noAdjustHandles="1" noChangeArrowheads="1" noChangeShapeType="1" noTextEdit="1"/>
              </p:cNvSpPr>
              <p:nvPr/>
            </p:nvSpPr>
            <p:spPr>
              <a:xfrm>
                <a:off x="5665614" y="1326343"/>
                <a:ext cx="2795637" cy="276999"/>
              </a:xfrm>
              <a:prstGeom prst="rect">
                <a:avLst/>
              </a:prstGeom>
              <a:blipFill>
                <a:blip r:embed="rId6"/>
                <a:stretch>
                  <a:fillRect l="-2832" t="-28889" r="-4793" b="-5111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947067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57907A07-A62C-4045-9AB7-B11F40EE26F9}"/>
              </a:ext>
            </a:extLst>
          </p:cNvPr>
          <p:cNvPicPr>
            <a:picLocks noChangeAspect="1"/>
          </p:cNvPicPr>
          <p:nvPr/>
        </p:nvPicPr>
        <p:blipFill rotWithShape="1">
          <a:blip r:embed="rId3"/>
          <a:srcRect l="52822" b="24339"/>
          <a:stretch/>
        </p:blipFill>
        <p:spPr>
          <a:xfrm>
            <a:off x="6651590" y="3028950"/>
            <a:ext cx="2057400" cy="1760764"/>
          </a:xfrm>
          <a:prstGeom prst="rect">
            <a:avLst/>
          </a:prstGeom>
        </p:spPr>
      </p:pic>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42</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以成像域能量分布筛选数据</a:t>
            </a:r>
            <a:endParaRPr lang="en-US" altLang="zh-CN">
              <a:solidFill>
                <a:srgbClr val="00797C"/>
              </a:solidFill>
            </a:endParaRPr>
          </a:p>
        </p:txBody>
      </p:sp>
      <p:pic>
        <p:nvPicPr>
          <p:cNvPr id="2" name="图片 1">
            <a:extLst>
              <a:ext uri="{FF2B5EF4-FFF2-40B4-BE49-F238E27FC236}">
                <a16:creationId xmlns:a16="http://schemas.microsoft.com/office/drawing/2014/main" id="{258BDA9F-F8AF-4D0E-97B0-7B06B0A60CE1}"/>
              </a:ext>
            </a:extLst>
          </p:cNvPr>
          <p:cNvPicPr>
            <a:picLocks noChangeAspect="1"/>
          </p:cNvPicPr>
          <p:nvPr/>
        </p:nvPicPr>
        <p:blipFill>
          <a:blip r:embed="rId4"/>
          <a:stretch>
            <a:fillRect/>
          </a:stretch>
        </p:blipFill>
        <p:spPr>
          <a:xfrm>
            <a:off x="55440" y="994229"/>
            <a:ext cx="6352239" cy="3943660"/>
          </a:xfrm>
          <a:prstGeom prst="rect">
            <a:avLst/>
          </a:prstGeom>
        </p:spPr>
      </p:pic>
      <p:pic>
        <p:nvPicPr>
          <p:cNvPr id="5" name="图片 4">
            <a:extLst>
              <a:ext uri="{FF2B5EF4-FFF2-40B4-BE49-F238E27FC236}">
                <a16:creationId xmlns:a16="http://schemas.microsoft.com/office/drawing/2014/main" id="{59456AB5-6E2F-4978-BACC-66CD108D3DC1}"/>
              </a:ext>
            </a:extLst>
          </p:cNvPr>
          <p:cNvPicPr>
            <a:picLocks noChangeAspect="1"/>
          </p:cNvPicPr>
          <p:nvPr/>
        </p:nvPicPr>
        <p:blipFill rotWithShape="1">
          <a:blip r:embed="rId3"/>
          <a:srcRect r="47676" b="24339"/>
          <a:stretch/>
        </p:blipFill>
        <p:spPr>
          <a:xfrm>
            <a:off x="6400800" y="1456936"/>
            <a:ext cx="2234683" cy="1724414"/>
          </a:xfrm>
          <a:prstGeom prst="rect">
            <a:avLst/>
          </a:prstGeom>
        </p:spPr>
      </p:pic>
      <p:pic>
        <p:nvPicPr>
          <p:cNvPr id="10" name="图片 9">
            <a:extLst>
              <a:ext uri="{FF2B5EF4-FFF2-40B4-BE49-F238E27FC236}">
                <a16:creationId xmlns:a16="http://schemas.microsoft.com/office/drawing/2014/main" id="{8344F5DD-B3B6-4BF5-9E14-26DF069F6016}"/>
              </a:ext>
            </a:extLst>
          </p:cNvPr>
          <p:cNvPicPr>
            <a:picLocks noChangeAspect="1"/>
          </p:cNvPicPr>
          <p:nvPr/>
        </p:nvPicPr>
        <p:blipFill rotWithShape="1">
          <a:blip r:embed="rId5"/>
          <a:srcRect t="63930"/>
          <a:stretch/>
        </p:blipFill>
        <p:spPr>
          <a:xfrm>
            <a:off x="4670450" y="613228"/>
            <a:ext cx="3474457" cy="939066"/>
          </a:xfrm>
          <a:prstGeom prst="rect">
            <a:avLst/>
          </a:prstGeom>
        </p:spPr>
      </p:pic>
      <p:cxnSp>
        <p:nvCxnSpPr>
          <p:cNvPr id="16" name="直接连接符 15">
            <a:extLst>
              <a:ext uri="{FF2B5EF4-FFF2-40B4-BE49-F238E27FC236}">
                <a16:creationId xmlns:a16="http://schemas.microsoft.com/office/drawing/2014/main" id="{AF295DC5-F84F-45B3-9D62-9899DDEFE9C9}"/>
              </a:ext>
            </a:extLst>
          </p:cNvPr>
          <p:cNvCxnSpPr/>
          <p:nvPr/>
        </p:nvCxnSpPr>
        <p:spPr>
          <a:xfrm>
            <a:off x="1752600" y="2647950"/>
            <a:ext cx="1676400" cy="0"/>
          </a:xfrm>
          <a:prstGeom prst="line">
            <a:avLst/>
          </a:prstGeom>
          <a:ln w="19050">
            <a:solidFill>
              <a:srgbClr val="E10800"/>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2056CE23-D1BD-4A6E-8691-41EA4F3EA0D7}"/>
              </a:ext>
            </a:extLst>
          </p:cNvPr>
          <p:cNvCxnSpPr/>
          <p:nvPr/>
        </p:nvCxnSpPr>
        <p:spPr>
          <a:xfrm>
            <a:off x="1752600" y="2956220"/>
            <a:ext cx="1676400" cy="0"/>
          </a:xfrm>
          <a:prstGeom prst="line">
            <a:avLst/>
          </a:prstGeom>
          <a:ln w="19050">
            <a:solidFill>
              <a:srgbClr val="E10800"/>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3E49B27F-FF43-4739-8F2C-7F4929EE417D}"/>
              </a:ext>
            </a:extLst>
          </p:cNvPr>
          <p:cNvSpPr txBox="1"/>
          <p:nvPr/>
        </p:nvSpPr>
        <p:spPr>
          <a:xfrm>
            <a:off x="3068851" y="2641075"/>
            <a:ext cx="415498" cy="369332"/>
          </a:xfrm>
          <a:prstGeom prst="rect">
            <a:avLst/>
          </a:prstGeom>
          <a:noFill/>
        </p:spPr>
        <p:txBody>
          <a:bodyPr wrap="none" rtlCol="0">
            <a:spAutoFit/>
          </a:bodyPr>
          <a:lstStyle/>
          <a:p>
            <a:r>
              <a:rPr lang="zh-CN" altLang="en-US" b="1">
                <a:solidFill>
                  <a:srgbClr val="E10800"/>
                </a:solidFill>
              </a:rPr>
              <a:t>信</a:t>
            </a:r>
          </a:p>
        </p:txBody>
      </p:sp>
      <p:sp>
        <p:nvSpPr>
          <p:cNvPr id="20" name="文本框 19">
            <a:extLst>
              <a:ext uri="{FF2B5EF4-FFF2-40B4-BE49-F238E27FC236}">
                <a16:creationId xmlns:a16="http://schemas.microsoft.com/office/drawing/2014/main" id="{A604C670-5052-4B2B-9116-BF43A2DF6799}"/>
              </a:ext>
            </a:extLst>
          </p:cNvPr>
          <p:cNvSpPr txBox="1"/>
          <p:nvPr/>
        </p:nvSpPr>
        <p:spPr>
          <a:xfrm>
            <a:off x="3084659" y="2949344"/>
            <a:ext cx="417102" cy="369332"/>
          </a:xfrm>
          <a:prstGeom prst="rect">
            <a:avLst/>
          </a:prstGeom>
          <a:noFill/>
        </p:spPr>
        <p:txBody>
          <a:bodyPr wrap="none" rtlCol="0">
            <a:spAutoFit/>
          </a:bodyPr>
          <a:lstStyle/>
          <a:p>
            <a:r>
              <a:rPr lang="zh-CN" altLang="en-US" b="1">
                <a:solidFill>
                  <a:srgbClr val="E10800"/>
                </a:solidFill>
              </a:rPr>
              <a:t>噪</a:t>
            </a:r>
          </a:p>
        </p:txBody>
      </p:sp>
    </p:spTree>
    <p:extLst>
      <p:ext uri="{BB962C8B-B14F-4D97-AF65-F5344CB8AC3E}">
        <p14:creationId xmlns:p14="http://schemas.microsoft.com/office/powerpoint/2010/main" val="19323096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43</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筛选稳相区远场噪声源时窗</a:t>
            </a:r>
            <a:endParaRPr lang="en-US" altLang="zh-CN">
              <a:solidFill>
                <a:srgbClr val="00797C"/>
              </a:solidFill>
            </a:endParaRPr>
          </a:p>
        </p:txBody>
      </p:sp>
      <p:pic>
        <p:nvPicPr>
          <p:cNvPr id="2" name="图片 1">
            <a:extLst>
              <a:ext uri="{FF2B5EF4-FFF2-40B4-BE49-F238E27FC236}">
                <a16:creationId xmlns:a16="http://schemas.microsoft.com/office/drawing/2014/main" id="{4D8D08A6-FB04-4427-948C-5C06298B1AB1}"/>
              </a:ext>
            </a:extLst>
          </p:cNvPr>
          <p:cNvPicPr>
            <a:picLocks noChangeAspect="1"/>
          </p:cNvPicPr>
          <p:nvPr/>
        </p:nvPicPr>
        <p:blipFill>
          <a:blip r:embed="rId3"/>
          <a:stretch>
            <a:fillRect/>
          </a:stretch>
        </p:blipFill>
        <p:spPr>
          <a:xfrm>
            <a:off x="152400" y="1047750"/>
            <a:ext cx="3962400" cy="1863399"/>
          </a:xfrm>
          <a:prstGeom prst="rect">
            <a:avLst/>
          </a:prstGeom>
        </p:spPr>
      </p:pic>
      <p:pic>
        <p:nvPicPr>
          <p:cNvPr id="5" name="图片 4">
            <a:extLst>
              <a:ext uri="{FF2B5EF4-FFF2-40B4-BE49-F238E27FC236}">
                <a16:creationId xmlns:a16="http://schemas.microsoft.com/office/drawing/2014/main" id="{31D1C34F-5B82-49D7-BA84-E58759182F29}"/>
              </a:ext>
            </a:extLst>
          </p:cNvPr>
          <p:cNvPicPr>
            <a:picLocks noChangeAspect="1"/>
          </p:cNvPicPr>
          <p:nvPr/>
        </p:nvPicPr>
        <p:blipFill>
          <a:blip r:embed="rId4"/>
          <a:stretch>
            <a:fillRect/>
          </a:stretch>
        </p:blipFill>
        <p:spPr>
          <a:xfrm>
            <a:off x="228600" y="2987349"/>
            <a:ext cx="3962400" cy="1955929"/>
          </a:xfrm>
          <a:prstGeom prst="rect">
            <a:avLst/>
          </a:prstGeom>
        </p:spPr>
      </p:pic>
      <p:pic>
        <p:nvPicPr>
          <p:cNvPr id="7" name="图片 6">
            <a:extLst>
              <a:ext uri="{FF2B5EF4-FFF2-40B4-BE49-F238E27FC236}">
                <a16:creationId xmlns:a16="http://schemas.microsoft.com/office/drawing/2014/main" id="{5C1890FD-F3F1-4CB5-9A5E-852EDDBDFB06}"/>
              </a:ext>
            </a:extLst>
          </p:cNvPr>
          <p:cNvPicPr>
            <a:picLocks noChangeAspect="1"/>
          </p:cNvPicPr>
          <p:nvPr/>
        </p:nvPicPr>
        <p:blipFill>
          <a:blip r:embed="rId5"/>
          <a:stretch>
            <a:fillRect/>
          </a:stretch>
        </p:blipFill>
        <p:spPr>
          <a:xfrm>
            <a:off x="4267200" y="1116164"/>
            <a:ext cx="4191000" cy="3742369"/>
          </a:xfrm>
          <a:prstGeom prst="rect">
            <a:avLst/>
          </a:prstGeom>
        </p:spPr>
      </p:pic>
      <p:sp>
        <p:nvSpPr>
          <p:cNvPr id="9" name="矩形 8">
            <a:extLst>
              <a:ext uri="{FF2B5EF4-FFF2-40B4-BE49-F238E27FC236}">
                <a16:creationId xmlns:a16="http://schemas.microsoft.com/office/drawing/2014/main" id="{9FA79CBF-5194-421D-BC4D-BF74CA119D3B}"/>
              </a:ext>
            </a:extLst>
          </p:cNvPr>
          <p:cNvSpPr/>
          <p:nvPr/>
        </p:nvSpPr>
        <p:spPr>
          <a:xfrm>
            <a:off x="6400800" y="4763306"/>
            <a:ext cx="1446230" cy="307777"/>
          </a:xfrm>
          <a:prstGeom prst="rect">
            <a:avLst/>
          </a:prstGeom>
        </p:spPr>
        <p:txBody>
          <a:bodyPr wrap="none">
            <a:spAutoFit/>
          </a:bodyPr>
          <a:lstStyle/>
          <a:p>
            <a:r>
              <a:rPr lang="en-US" altLang="zh-CN" sz="1400">
                <a:latin typeface="DengXian-Regular"/>
              </a:rPr>
              <a:t>Ning et al., 2022</a:t>
            </a:r>
            <a:endParaRPr lang="zh-CN" altLang="en-US" sz="1400"/>
          </a:p>
        </p:txBody>
      </p:sp>
      <p:sp>
        <p:nvSpPr>
          <p:cNvPr id="10" name="矩形 9">
            <a:extLst>
              <a:ext uri="{FF2B5EF4-FFF2-40B4-BE49-F238E27FC236}">
                <a16:creationId xmlns:a16="http://schemas.microsoft.com/office/drawing/2014/main" id="{E69C9FC2-7BB9-43CE-B8E9-7FA881083029}"/>
              </a:ext>
            </a:extLst>
          </p:cNvPr>
          <p:cNvSpPr/>
          <p:nvPr/>
        </p:nvSpPr>
        <p:spPr>
          <a:xfrm>
            <a:off x="5029200" y="678418"/>
            <a:ext cx="2973891" cy="369332"/>
          </a:xfrm>
          <a:prstGeom prst="rect">
            <a:avLst/>
          </a:prstGeom>
        </p:spPr>
        <p:txBody>
          <a:bodyPr wrap="none">
            <a:spAutoFit/>
          </a:bodyPr>
          <a:lstStyle/>
          <a:p>
            <a:r>
              <a:rPr lang="zh-CN" altLang="en-US" b="1">
                <a:solidFill>
                  <a:srgbClr val="E10800"/>
                </a:solidFill>
              </a:rPr>
              <a:t>只选择源在稳相区内的时窗</a:t>
            </a:r>
          </a:p>
        </p:txBody>
      </p:sp>
      <p:sp>
        <p:nvSpPr>
          <p:cNvPr id="13" name="任意多边形: 形状 12">
            <a:extLst>
              <a:ext uri="{FF2B5EF4-FFF2-40B4-BE49-F238E27FC236}">
                <a16:creationId xmlns:a16="http://schemas.microsoft.com/office/drawing/2014/main" id="{1B586732-571E-4BA4-9169-3DB184AF4951}"/>
              </a:ext>
            </a:extLst>
          </p:cNvPr>
          <p:cNvSpPr/>
          <p:nvPr/>
        </p:nvSpPr>
        <p:spPr>
          <a:xfrm>
            <a:off x="1393262" y="1657350"/>
            <a:ext cx="740338" cy="609600"/>
          </a:xfrm>
          <a:custGeom>
            <a:avLst/>
            <a:gdLst>
              <a:gd name="connsiteX0" fmla="*/ 666540 w 740338"/>
              <a:gd name="connsiteY0" fmla="*/ 0 h 563432"/>
              <a:gd name="connsiteX1" fmla="*/ 0 w 740338"/>
              <a:gd name="connsiteY1" fmla="*/ 227762 h 563432"/>
              <a:gd name="connsiteX2" fmla="*/ 663191 w 740338"/>
              <a:gd name="connsiteY2" fmla="*/ 525863 h 563432"/>
              <a:gd name="connsiteX3" fmla="*/ 700035 w 740338"/>
              <a:gd name="connsiteY3" fmla="*/ 549310 h 563432"/>
            </a:gdLst>
            <a:ahLst/>
            <a:cxnLst>
              <a:cxn ang="0">
                <a:pos x="connsiteX0" y="connsiteY0"/>
              </a:cxn>
              <a:cxn ang="0">
                <a:pos x="connsiteX1" y="connsiteY1"/>
              </a:cxn>
              <a:cxn ang="0">
                <a:pos x="connsiteX2" y="connsiteY2"/>
              </a:cxn>
              <a:cxn ang="0">
                <a:pos x="connsiteX3" y="connsiteY3"/>
              </a:cxn>
            </a:cxnLst>
            <a:rect l="l" t="t" r="r" b="b"/>
            <a:pathLst>
              <a:path w="740338" h="563432">
                <a:moveTo>
                  <a:pt x="666540" y="0"/>
                </a:moveTo>
                <a:cubicBezTo>
                  <a:pt x="333549" y="70059"/>
                  <a:pt x="558" y="140118"/>
                  <a:pt x="0" y="227762"/>
                </a:cubicBezTo>
                <a:cubicBezTo>
                  <a:pt x="-558" y="315406"/>
                  <a:pt x="546519" y="472272"/>
                  <a:pt x="663191" y="525863"/>
                </a:cubicBezTo>
                <a:cubicBezTo>
                  <a:pt x="779863" y="579454"/>
                  <a:pt x="739949" y="564382"/>
                  <a:pt x="700035" y="549310"/>
                </a:cubicBez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a:extLst>
              <a:ext uri="{FF2B5EF4-FFF2-40B4-BE49-F238E27FC236}">
                <a16:creationId xmlns:a16="http://schemas.microsoft.com/office/drawing/2014/main" id="{4C60D9D2-6500-471A-9919-877849AE33CE}"/>
              </a:ext>
            </a:extLst>
          </p:cNvPr>
          <p:cNvSpPr/>
          <p:nvPr/>
        </p:nvSpPr>
        <p:spPr>
          <a:xfrm flipH="1">
            <a:off x="271451" y="1657350"/>
            <a:ext cx="740338" cy="609600"/>
          </a:xfrm>
          <a:custGeom>
            <a:avLst/>
            <a:gdLst>
              <a:gd name="connsiteX0" fmla="*/ 666540 w 740338"/>
              <a:gd name="connsiteY0" fmla="*/ 0 h 563432"/>
              <a:gd name="connsiteX1" fmla="*/ 0 w 740338"/>
              <a:gd name="connsiteY1" fmla="*/ 227762 h 563432"/>
              <a:gd name="connsiteX2" fmla="*/ 663191 w 740338"/>
              <a:gd name="connsiteY2" fmla="*/ 525863 h 563432"/>
              <a:gd name="connsiteX3" fmla="*/ 700035 w 740338"/>
              <a:gd name="connsiteY3" fmla="*/ 549310 h 563432"/>
            </a:gdLst>
            <a:ahLst/>
            <a:cxnLst>
              <a:cxn ang="0">
                <a:pos x="connsiteX0" y="connsiteY0"/>
              </a:cxn>
              <a:cxn ang="0">
                <a:pos x="connsiteX1" y="connsiteY1"/>
              </a:cxn>
              <a:cxn ang="0">
                <a:pos x="connsiteX2" y="connsiteY2"/>
              </a:cxn>
              <a:cxn ang="0">
                <a:pos x="connsiteX3" y="connsiteY3"/>
              </a:cxn>
            </a:cxnLst>
            <a:rect l="l" t="t" r="r" b="b"/>
            <a:pathLst>
              <a:path w="740338" h="563432">
                <a:moveTo>
                  <a:pt x="666540" y="0"/>
                </a:moveTo>
                <a:cubicBezTo>
                  <a:pt x="333549" y="70059"/>
                  <a:pt x="558" y="140118"/>
                  <a:pt x="0" y="227762"/>
                </a:cubicBezTo>
                <a:cubicBezTo>
                  <a:pt x="-558" y="315406"/>
                  <a:pt x="546519" y="472272"/>
                  <a:pt x="663191" y="525863"/>
                </a:cubicBezTo>
                <a:cubicBezTo>
                  <a:pt x="779863" y="579454"/>
                  <a:pt x="739949" y="564382"/>
                  <a:pt x="700035" y="549310"/>
                </a:cubicBez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23493B23-7EE9-4B2B-B306-E3B6C3975BEC}"/>
              </a:ext>
            </a:extLst>
          </p:cNvPr>
          <p:cNvSpPr/>
          <p:nvPr/>
        </p:nvSpPr>
        <p:spPr>
          <a:xfrm>
            <a:off x="-84901" y="1751052"/>
            <a:ext cx="881973" cy="369332"/>
          </a:xfrm>
          <a:prstGeom prst="rect">
            <a:avLst/>
          </a:prstGeom>
        </p:spPr>
        <p:txBody>
          <a:bodyPr wrap="none">
            <a:spAutoFit/>
          </a:bodyPr>
          <a:lstStyle/>
          <a:p>
            <a:r>
              <a:rPr lang="zh-CN" altLang="en-US" b="1">
                <a:solidFill>
                  <a:srgbClr val="E10800"/>
                </a:solidFill>
              </a:rPr>
              <a:t>稳相区</a:t>
            </a:r>
            <a:endParaRPr lang="zh-CN" altLang="en-US"/>
          </a:p>
        </p:txBody>
      </p:sp>
    </p:spTree>
    <p:extLst>
      <p:ext uri="{BB962C8B-B14F-4D97-AF65-F5344CB8AC3E}">
        <p14:creationId xmlns:p14="http://schemas.microsoft.com/office/powerpoint/2010/main" val="15365532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44</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276600" cy="584775"/>
          </a:xfrm>
          <a:prstGeom prst="rect">
            <a:avLst/>
          </a:prstGeom>
          <a:noFill/>
        </p:spPr>
        <p:txBody>
          <a:bodyPr wrap="square" rtlCol="0">
            <a:spAutoFit/>
          </a:bodyPr>
          <a:lstStyle/>
          <a:p>
            <a:r>
              <a:rPr lang="zh-CN" altLang="en-US" sz="3200" b="1"/>
              <a:t>高频面波成像</a:t>
            </a:r>
            <a:endParaRPr lang="zh-CN" altLang="en-US" sz="3200" b="1" dirty="0"/>
          </a:p>
        </p:txBody>
      </p:sp>
      <p:sp>
        <p:nvSpPr>
          <p:cNvPr id="8" name="文本框 7">
            <a:extLst>
              <a:ext uri="{FF2B5EF4-FFF2-40B4-BE49-F238E27FC236}">
                <a16:creationId xmlns:a16="http://schemas.microsoft.com/office/drawing/2014/main" id="{BB5821A0-24FA-4CD3-BFF6-A463A18975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00797C"/>
                </a:solidFill>
              </a:rPr>
              <a:t>关于程序</a:t>
            </a:r>
            <a:endParaRPr lang="en-US" altLang="zh-CN">
              <a:solidFill>
                <a:srgbClr val="00797C"/>
              </a:solidFill>
            </a:endParaRPr>
          </a:p>
        </p:txBody>
      </p:sp>
      <p:sp>
        <p:nvSpPr>
          <p:cNvPr id="16" name="文本框 15">
            <a:extLst>
              <a:ext uri="{FF2B5EF4-FFF2-40B4-BE49-F238E27FC236}">
                <a16:creationId xmlns:a16="http://schemas.microsoft.com/office/drawing/2014/main" id="{8D5FDB7A-04D9-400A-A4AD-FDE160FDAD5D}"/>
              </a:ext>
            </a:extLst>
          </p:cNvPr>
          <p:cNvSpPr txBox="1"/>
          <p:nvPr/>
        </p:nvSpPr>
        <p:spPr>
          <a:xfrm>
            <a:off x="228600" y="983219"/>
            <a:ext cx="5029200" cy="338554"/>
          </a:xfrm>
          <a:prstGeom prst="rect">
            <a:avLst/>
          </a:prstGeom>
          <a:noFill/>
        </p:spPr>
        <p:txBody>
          <a:bodyPr wrap="square" rtlCol="0">
            <a:spAutoFit/>
          </a:bodyPr>
          <a:lstStyle/>
          <a:p>
            <a:r>
              <a:rPr lang="zh-CN" altLang="en-US" sz="1600" b="1">
                <a:solidFill>
                  <a:srgbClr val="E10800"/>
                </a:solidFill>
              </a:rPr>
              <a:t>注意</a:t>
            </a:r>
            <a:r>
              <a:rPr lang="en-US" altLang="zh-CN" sz="1600" b="1">
                <a:solidFill>
                  <a:srgbClr val="E10800"/>
                </a:solidFill>
                <a:sym typeface="Wingdings" panose="05000000000000000000" pitchFamily="2" charset="2"/>
              </a:rPr>
              <a:t>: </a:t>
            </a:r>
            <a:r>
              <a:rPr lang="zh-CN" altLang="en-US" sz="1600" b="1">
                <a:solidFill>
                  <a:srgbClr val="E10800"/>
                </a:solidFill>
                <a:sym typeface="Wingdings" panose="05000000000000000000" pitchFamily="2" charset="2"/>
              </a:rPr>
              <a:t>建议参考程序包内附带的论文，以及</a:t>
            </a:r>
            <a:r>
              <a:rPr lang="zh-CN" altLang="en-US" sz="1600" b="1">
                <a:solidFill>
                  <a:srgbClr val="E10800"/>
                </a:solidFill>
              </a:rPr>
              <a:t>录播视频</a:t>
            </a:r>
          </a:p>
        </p:txBody>
      </p:sp>
      <p:sp>
        <p:nvSpPr>
          <p:cNvPr id="11" name="文本框 10">
            <a:extLst>
              <a:ext uri="{FF2B5EF4-FFF2-40B4-BE49-F238E27FC236}">
                <a16:creationId xmlns:a16="http://schemas.microsoft.com/office/drawing/2014/main" id="{F334825C-925F-42AD-AEF9-6BA91579DD7C}"/>
              </a:ext>
            </a:extLst>
          </p:cNvPr>
          <p:cNvSpPr txBox="1"/>
          <p:nvPr/>
        </p:nvSpPr>
        <p:spPr>
          <a:xfrm>
            <a:off x="1295400" y="1392838"/>
            <a:ext cx="6553200" cy="369332"/>
          </a:xfrm>
          <a:prstGeom prst="rect">
            <a:avLst/>
          </a:prstGeom>
          <a:noFill/>
        </p:spPr>
        <p:txBody>
          <a:bodyPr wrap="square" rtlCol="0">
            <a:spAutoFit/>
          </a:bodyPr>
          <a:lstStyle/>
          <a:p>
            <a:r>
              <a:rPr lang="zh-CN" altLang="en-US" b="1">
                <a:solidFill>
                  <a:srgbClr val="E10800"/>
                </a:solidFill>
              </a:rPr>
              <a:t>程序包包含若干可调用函数和</a:t>
            </a:r>
            <a:r>
              <a:rPr lang="en-US" altLang="zh-CN" b="1">
                <a:solidFill>
                  <a:srgbClr val="E10800"/>
                </a:solidFill>
              </a:rPr>
              <a:t>3</a:t>
            </a:r>
            <a:r>
              <a:rPr lang="zh-CN" altLang="en-US" b="1">
                <a:solidFill>
                  <a:srgbClr val="E10800"/>
                </a:solidFill>
              </a:rPr>
              <a:t>个例子，均基于</a:t>
            </a:r>
            <a:r>
              <a:rPr lang="en-US" altLang="zh-CN" b="1">
                <a:solidFill>
                  <a:srgbClr val="E10800"/>
                </a:solidFill>
              </a:rPr>
              <a:t>matlab</a:t>
            </a:r>
            <a:r>
              <a:rPr lang="zh-CN" altLang="en-US" b="1">
                <a:solidFill>
                  <a:srgbClr val="E10800"/>
                </a:solidFill>
              </a:rPr>
              <a:t>代码</a:t>
            </a:r>
          </a:p>
        </p:txBody>
      </p:sp>
      <p:sp>
        <p:nvSpPr>
          <p:cNvPr id="12" name="文本框 11">
            <a:extLst>
              <a:ext uri="{FF2B5EF4-FFF2-40B4-BE49-F238E27FC236}">
                <a16:creationId xmlns:a16="http://schemas.microsoft.com/office/drawing/2014/main" id="{0ED181CC-CC60-4974-855F-586175EA4D0B}"/>
              </a:ext>
            </a:extLst>
          </p:cNvPr>
          <p:cNvSpPr txBox="1"/>
          <p:nvPr/>
        </p:nvSpPr>
        <p:spPr>
          <a:xfrm>
            <a:off x="1714500" y="2038350"/>
            <a:ext cx="5715000" cy="1477328"/>
          </a:xfrm>
          <a:prstGeom prst="rect">
            <a:avLst/>
          </a:prstGeom>
          <a:noFill/>
        </p:spPr>
        <p:txBody>
          <a:bodyPr wrap="square" rtlCol="0">
            <a:spAutoFit/>
          </a:bodyPr>
          <a:lstStyle/>
          <a:p>
            <a:r>
              <a:rPr lang="en-US" altLang="zh-CN"/>
              <a:t>Demo1-</a:t>
            </a:r>
            <a:r>
              <a:rPr lang="zh-CN" altLang="en-US"/>
              <a:t>高频噪声数据</a:t>
            </a:r>
            <a:r>
              <a:rPr lang="en-US" altLang="zh-CN"/>
              <a:t>-&gt;</a:t>
            </a:r>
            <a:r>
              <a:rPr lang="zh-CN" altLang="en-US"/>
              <a:t>叠加求频散</a:t>
            </a:r>
            <a:endParaRPr lang="en-US" altLang="zh-CN"/>
          </a:p>
          <a:p>
            <a:endParaRPr lang="en-US" altLang="zh-CN"/>
          </a:p>
          <a:p>
            <a:r>
              <a:rPr lang="en-US" altLang="zh-CN"/>
              <a:t>Demo2-</a:t>
            </a:r>
            <a:r>
              <a:rPr lang="zh-CN" altLang="en-US"/>
              <a:t>高频</a:t>
            </a:r>
            <a:r>
              <a:rPr lang="en-US" altLang="zh-CN"/>
              <a:t>DAS</a:t>
            </a:r>
            <a:r>
              <a:rPr lang="zh-CN" altLang="en-US"/>
              <a:t>噪声数据</a:t>
            </a:r>
            <a:r>
              <a:rPr lang="en-US" altLang="zh-CN"/>
              <a:t>-&gt;</a:t>
            </a:r>
            <a:r>
              <a:rPr lang="zh-CN" altLang="en-US"/>
              <a:t>叠加求频散</a:t>
            </a:r>
            <a:endParaRPr lang="en-US" altLang="zh-CN"/>
          </a:p>
          <a:p>
            <a:endParaRPr lang="en-US" altLang="zh-CN"/>
          </a:p>
          <a:p>
            <a:r>
              <a:rPr lang="en-US" altLang="zh-CN"/>
              <a:t>Demo3-Phase-weighted slant stacking</a:t>
            </a:r>
            <a:r>
              <a:rPr lang="zh-CN" altLang="en-US"/>
              <a:t>方法叠加求频散</a:t>
            </a:r>
            <a:endParaRPr lang="en-US" altLang="zh-CN"/>
          </a:p>
        </p:txBody>
      </p:sp>
      <p:cxnSp>
        <p:nvCxnSpPr>
          <p:cNvPr id="18" name="直接连接符 17">
            <a:extLst>
              <a:ext uri="{FF2B5EF4-FFF2-40B4-BE49-F238E27FC236}">
                <a16:creationId xmlns:a16="http://schemas.microsoft.com/office/drawing/2014/main" id="{9AF1FE4B-1893-4749-8F1A-EEF787E1B732}"/>
              </a:ext>
            </a:extLst>
          </p:cNvPr>
          <p:cNvCxnSpPr/>
          <p:nvPr/>
        </p:nvCxnSpPr>
        <p:spPr>
          <a:xfrm>
            <a:off x="2590800" y="3486150"/>
            <a:ext cx="2743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29C0C15A-A936-474D-964B-DEE49D2FD776}"/>
              </a:ext>
            </a:extLst>
          </p:cNvPr>
          <p:cNvSpPr txBox="1"/>
          <p:nvPr/>
        </p:nvSpPr>
        <p:spPr>
          <a:xfrm>
            <a:off x="3124200" y="3495630"/>
            <a:ext cx="2057400" cy="369332"/>
          </a:xfrm>
          <a:prstGeom prst="rect">
            <a:avLst/>
          </a:prstGeom>
          <a:noFill/>
        </p:spPr>
        <p:txBody>
          <a:bodyPr wrap="square" rtlCol="0">
            <a:spAutoFit/>
          </a:bodyPr>
          <a:lstStyle/>
          <a:p>
            <a:r>
              <a:rPr lang="zh-CN" altLang="en-US" b="1">
                <a:solidFill>
                  <a:srgbClr val="E10800"/>
                </a:solidFill>
              </a:rPr>
              <a:t>有利于压制旁瓣</a:t>
            </a:r>
          </a:p>
        </p:txBody>
      </p:sp>
      <p:pic>
        <p:nvPicPr>
          <p:cNvPr id="20" name="图片 19">
            <a:extLst>
              <a:ext uri="{FF2B5EF4-FFF2-40B4-BE49-F238E27FC236}">
                <a16:creationId xmlns:a16="http://schemas.microsoft.com/office/drawing/2014/main" id="{E61BD59A-2817-4886-9B84-A00771BE3E95}"/>
              </a:ext>
            </a:extLst>
          </p:cNvPr>
          <p:cNvPicPr>
            <a:picLocks noChangeAspect="1"/>
          </p:cNvPicPr>
          <p:nvPr/>
        </p:nvPicPr>
        <p:blipFill>
          <a:blip r:embed="rId3"/>
          <a:stretch>
            <a:fillRect/>
          </a:stretch>
        </p:blipFill>
        <p:spPr>
          <a:xfrm>
            <a:off x="4572000" y="3846487"/>
            <a:ext cx="3838011" cy="825121"/>
          </a:xfrm>
          <a:prstGeom prst="rect">
            <a:avLst/>
          </a:prstGeom>
        </p:spPr>
      </p:pic>
      <p:cxnSp>
        <p:nvCxnSpPr>
          <p:cNvPr id="22" name="直接箭头连接符 21">
            <a:extLst>
              <a:ext uri="{FF2B5EF4-FFF2-40B4-BE49-F238E27FC236}">
                <a16:creationId xmlns:a16="http://schemas.microsoft.com/office/drawing/2014/main" id="{99BAF8E7-FB36-4043-8A5C-E3A6D791612A}"/>
              </a:ext>
            </a:extLst>
          </p:cNvPr>
          <p:cNvCxnSpPr/>
          <p:nvPr/>
        </p:nvCxnSpPr>
        <p:spPr>
          <a:xfrm>
            <a:off x="4953000" y="3620629"/>
            <a:ext cx="457200" cy="3048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E1AD6E77-D32D-4807-9E8A-FEA29F49082C}"/>
              </a:ext>
            </a:extLst>
          </p:cNvPr>
          <p:cNvSpPr txBox="1"/>
          <p:nvPr/>
        </p:nvSpPr>
        <p:spPr>
          <a:xfrm>
            <a:off x="76200" y="3878000"/>
            <a:ext cx="3838010" cy="307777"/>
          </a:xfrm>
          <a:prstGeom prst="rect">
            <a:avLst/>
          </a:prstGeom>
          <a:noFill/>
        </p:spPr>
        <p:txBody>
          <a:bodyPr wrap="square" rtlCol="0">
            <a:spAutoFit/>
          </a:bodyPr>
          <a:lstStyle/>
          <a:p>
            <a:r>
              <a:rPr lang="zh-CN" altLang="en-US" sz="1400" b="1">
                <a:solidFill>
                  <a:srgbClr val="E10800"/>
                </a:solidFill>
              </a:rPr>
              <a:t>另：有关相速度提取的假相，参考</a:t>
            </a:r>
          </a:p>
        </p:txBody>
      </p:sp>
      <p:pic>
        <p:nvPicPr>
          <p:cNvPr id="24" name="图片 23">
            <a:extLst>
              <a:ext uri="{FF2B5EF4-FFF2-40B4-BE49-F238E27FC236}">
                <a16:creationId xmlns:a16="http://schemas.microsoft.com/office/drawing/2014/main" id="{2987DBD7-473D-4DB7-988A-C49D2B7B97FF}"/>
              </a:ext>
            </a:extLst>
          </p:cNvPr>
          <p:cNvPicPr>
            <a:picLocks noChangeAspect="1"/>
          </p:cNvPicPr>
          <p:nvPr/>
        </p:nvPicPr>
        <p:blipFill>
          <a:blip r:embed="rId4"/>
          <a:stretch>
            <a:fillRect/>
          </a:stretch>
        </p:blipFill>
        <p:spPr>
          <a:xfrm>
            <a:off x="383089" y="4151192"/>
            <a:ext cx="2662822" cy="593758"/>
          </a:xfrm>
          <a:prstGeom prst="rect">
            <a:avLst/>
          </a:prstGeom>
        </p:spPr>
      </p:pic>
    </p:spTree>
    <p:extLst>
      <p:ext uri="{BB962C8B-B14F-4D97-AF65-F5344CB8AC3E}">
        <p14:creationId xmlns:p14="http://schemas.microsoft.com/office/powerpoint/2010/main" val="12025416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45</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2078184" cy="584775"/>
          </a:xfrm>
          <a:prstGeom prst="rect">
            <a:avLst/>
          </a:prstGeom>
          <a:noFill/>
        </p:spPr>
        <p:txBody>
          <a:bodyPr wrap="square" rtlCol="0">
            <a:spAutoFit/>
          </a:bodyPr>
          <a:lstStyle/>
          <a:p>
            <a:r>
              <a:rPr lang="zh-CN" altLang="en-US" sz="3200" b="1" dirty="0"/>
              <a:t>目录</a:t>
            </a:r>
          </a:p>
        </p:txBody>
      </p:sp>
      <p:sp>
        <p:nvSpPr>
          <p:cNvPr id="2" name="矩形 1">
            <a:extLst>
              <a:ext uri="{FF2B5EF4-FFF2-40B4-BE49-F238E27FC236}">
                <a16:creationId xmlns:a16="http://schemas.microsoft.com/office/drawing/2014/main" id="{7852078D-60DD-4A11-B2CE-DC50993DCD1D}"/>
              </a:ext>
            </a:extLst>
          </p:cNvPr>
          <p:cNvSpPr/>
          <p:nvPr/>
        </p:nvSpPr>
        <p:spPr>
          <a:xfrm>
            <a:off x="1143000" y="1428750"/>
            <a:ext cx="6400800" cy="2862322"/>
          </a:xfrm>
          <a:prstGeom prst="rect">
            <a:avLst/>
          </a:prstGeom>
        </p:spPr>
        <p:txBody>
          <a:bodyPr wrap="square">
            <a:spAutoFit/>
          </a:bodyPr>
          <a:lstStyle/>
          <a:p>
            <a:pPr marL="514350" indent="-514350">
              <a:spcAft>
                <a:spcPts val="1800"/>
              </a:spcAft>
              <a:buFont typeface="Arial" panose="020B0604020202020204" pitchFamily="34" charset="0"/>
              <a:buChar char="•"/>
            </a:pPr>
            <a:r>
              <a:rPr lang="zh-CN" altLang="en-US" sz="2400" b="1"/>
              <a:t>面波背景知识</a:t>
            </a:r>
            <a:endParaRPr lang="en-US" altLang="zh-CN" sz="2400" b="1"/>
          </a:p>
          <a:p>
            <a:pPr marL="514350" indent="-514350">
              <a:spcAft>
                <a:spcPts val="1800"/>
              </a:spcAft>
              <a:buFont typeface="Arial" panose="020B0604020202020204" pitchFamily="34" charset="0"/>
              <a:buChar char="•"/>
            </a:pPr>
            <a:r>
              <a:rPr lang="zh-CN" altLang="en-US" sz="2400" b="1"/>
              <a:t>面波成像的基本流程</a:t>
            </a:r>
            <a:endParaRPr lang="en-US" altLang="zh-CN" sz="2400" b="1"/>
          </a:p>
          <a:p>
            <a:pPr marL="514350" indent="-514350">
              <a:spcAft>
                <a:spcPts val="1800"/>
              </a:spcAft>
              <a:buFont typeface="Arial" panose="020B0604020202020204" pitchFamily="34" charset="0"/>
              <a:buChar char="•"/>
            </a:pPr>
            <a:r>
              <a:rPr lang="zh-CN" altLang="en-US" sz="2400" b="1"/>
              <a:t>面波一步法成像（姚华健、方洪健）</a:t>
            </a:r>
            <a:endParaRPr lang="en-US" altLang="zh-CN" sz="2400" b="1"/>
          </a:p>
          <a:p>
            <a:pPr marL="514350" indent="-514350">
              <a:spcAft>
                <a:spcPts val="1800"/>
              </a:spcAft>
              <a:buFont typeface="Arial" panose="020B0604020202020204" pitchFamily="34" charset="0"/>
              <a:buChar char="•"/>
            </a:pPr>
            <a:r>
              <a:rPr lang="zh-CN" altLang="en-US" sz="2400" b="1"/>
              <a:t>高频面波成像（程逢）</a:t>
            </a:r>
            <a:endParaRPr lang="en-US" altLang="zh-CN" sz="2400" b="1"/>
          </a:p>
          <a:p>
            <a:pPr marL="514350" indent="-514350">
              <a:spcAft>
                <a:spcPts val="1800"/>
              </a:spcAft>
              <a:buFont typeface="Arial" panose="020B0604020202020204" pitchFamily="34" charset="0"/>
              <a:buChar char="•"/>
            </a:pPr>
            <a:r>
              <a:rPr lang="zh-CN" altLang="en-US" sz="2400" b="1">
                <a:solidFill>
                  <a:srgbClr val="E10800"/>
                </a:solidFill>
              </a:rPr>
              <a:t>小结与讨论</a:t>
            </a:r>
            <a:endParaRPr lang="zh-CN" altLang="en-US" sz="2400" b="1" dirty="0">
              <a:solidFill>
                <a:srgbClr val="E10800"/>
              </a:solidFill>
            </a:endParaRPr>
          </a:p>
        </p:txBody>
      </p:sp>
    </p:spTree>
    <p:extLst>
      <p:ext uri="{BB962C8B-B14F-4D97-AF65-F5344CB8AC3E}">
        <p14:creationId xmlns:p14="http://schemas.microsoft.com/office/powerpoint/2010/main" val="26406911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00787B"/>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153400" y="4767263"/>
            <a:ext cx="533400" cy="273844"/>
          </a:xfrm>
        </p:spPr>
        <p:txBody>
          <a:bodyPr/>
          <a:lstStyle/>
          <a:p>
            <a:fld id="{B6F15528-21DE-4FAA-801E-634DDDAF4B2B}" type="slidenum">
              <a:rPr lang="en-US" smtClean="0"/>
              <a:pPr/>
              <a:t>46</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882477" cy="584775"/>
          </a:xfrm>
          <a:prstGeom prst="rect">
            <a:avLst/>
          </a:prstGeom>
          <a:noFill/>
        </p:spPr>
        <p:txBody>
          <a:bodyPr wrap="square" rtlCol="0">
            <a:spAutoFit/>
          </a:bodyPr>
          <a:lstStyle/>
          <a:p>
            <a:r>
              <a:rPr lang="zh-CN" altLang="en-US" sz="3200" b="1">
                <a:cs typeface="Times New Roman" panose="02020603050405020304" pitchFamily="18" charset="0"/>
              </a:rPr>
              <a:t>小结与讨论</a:t>
            </a:r>
            <a:endParaRPr lang="zh-CN" altLang="en-US" sz="3200" b="1" dirty="0">
              <a:cs typeface="Times New Roman" panose="02020603050405020304" pitchFamily="18" charset="0"/>
            </a:endParaRPr>
          </a:p>
        </p:txBody>
      </p:sp>
      <p:sp>
        <p:nvSpPr>
          <p:cNvPr id="14" name="文本框 13">
            <a:extLst>
              <a:ext uri="{FF2B5EF4-FFF2-40B4-BE49-F238E27FC236}">
                <a16:creationId xmlns:a16="http://schemas.microsoft.com/office/drawing/2014/main" id="{B17BA477-616D-4BD2-BEF2-11A5DE91FF2D}"/>
              </a:ext>
            </a:extLst>
          </p:cNvPr>
          <p:cNvSpPr txBox="1"/>
          <p:nvPr/>
        </p:nvSpPr>
        <p:spPr>
          <a:xfrm>
            <a:off x="228600" y="1657350"/>
            <a:ext cx="8610600" cy="2246769"/>
          </a:xfrm>
          <a:prstGeom prst="rect">
            <a:avLst/>
          </a:prstGeom>
          <a:noFill/>
        </p:spPr>
        <p:txBody>
          <a:bodyPr wrap="square" rtlCol="0">
            <a:spAutoFit/>
          </a:bodyPr>
          <a:lstStyle/>
          <a:p>
            <a:pPr marL="285750" indent="-285750">
              <a:buFont typeface="Arial" panose="020B0604020202020204" pitchFamily="34" charset="0"/>
              <a:buChar char="•"/>
            </a:pPr>
            <a:r>
              <a:rPr lang="zh-CN" altLang="en-US" sz="2000"/>
              <a:t>面波具有频散效应；其周期越长，波长越长，对更深结构敏感；利用其这一特征，可进行三维成像。</a:t>
            </a:r>
            <a:endParaRPr lang="en-US" altLang="zh-CN" sz="2000"/>
          </a:p>
          <a:p>
            <a:pPr marL="285750" indent="-285750">
              <a:buFont typeface="Arial" panose="020B0604020202020204" pitchFamily="34" charset="0"/>
              <a:buChar char="•"/>
            </a:pPr>
            <a:endParaRPr lang="en-US" altLang="zh-CN" sz="2000"/>
          </a:p>
          <a:p>
            <a:pPr marL="285750" indent="-285750">
              <a:buFont typeface="Arial" panose="020B0604020202020204" pitchFamily="34" charset="0"/>
              <a:buChar char="•"/>
            </a:pPr>
            <a:r>
              <a:rPr lang="zh-CN" altLang="en-US" sz="2000"/>
              <a:t>面波成像步骤</a:t>
            </a:r>
            <a:r>
              <a:rPr lang="en-US" altLang="zh-CN" sz="2000"/>
              <a:t>: </a:t>
            </a:r>
            <a:r>
              <a:rPr lang="en-US" altLang="zh-CN" sz="2000">
                <a:sym typeface="Wingdings" panose="05000000000000000000" pitchFamily="2" charset="2"/>
              </a:rPr>
              <a:t>(1)</a:t>
            </a:r>
            <a:r>
              <a:rPr lang="zh-CN" altLang="en-US" sz="2000"/>
              <a:t>获取数据</a:t>
            </a:r>
            <a:r>
              <a:rPr lang="en-US" altLang="zh-CN" sz="2000"/>
              <a:t>; </a:t>
            </a:r>
            <a:r>
              <a:rPr lang="en-US" altLang="zh-CN" sz="2000">
                <a:sym typeface="Wingdings" panose="05000000000000000000" pitchFamily="2" charset="2"/>
              </a:rPr>
              <a:t>(2)</a:t>
            </a:r>
            <a:r>
              <a:rPr lang="zh-CN" altLang="en-US" sz="2000"/>
              <a:t>提取频散</a:t>
            </a:r>
            <a:r>
              <a:rPr lang="en-US" altLang="zh-CN" sz="2000"/>
              <a:t>; </a:t>
            </a:r>
            <a:r>
              <a:rPr lang="en-US" altLang="zh-CN" sz="2000">
                <a:sym typeface="Wingdings" panose="05000000000000000000" pitchFamily="2" charset="2"/>
              </a:rPr>
              <a:t>(3)</a:t>
            </a:r>
            <a:r>
              <a:rPr lang="zh-CN" altLang="en-US" sz="2000"/>
              <a:t>反演结构</a:t>
            </a:r>
            <a:endParaRPr lang="en-US" altLang="zh-CN" sz="2000"/>
          </a:p>
          <a:p>
            <a:pPr marL="285750" indent="-285750">
              <a:buFont typeface="Arial" panose="020B0604020202020204" pitchFamily="34" charset="0"/>
              <a:buChar char="•"/>
            </a:pPr>
            <a:endParaRPr lang="en-US" altLang="zh-CN" sz="2000"/>
          </a:p>
          <a:p>
            <a:pPr marL="285750" indent="-285750">
              <a:buFont typeface="Arial" panose="020B0604020202020204" pitchFamily="34" charset="0"/>
              <a:buChar char="•"/>
            </a:pPr>
            <a:r>
              <a:rPr lang="zh-CN" altLang="en-US" sz="2000"/>
              <a:t>反演是从观测信号中提取目标信息，其关键是分离其他因素的干扰（包括原始数据带有的干扰信号，和人为引入的偏见）；同时辨认假象与真实。</a:t>
            </a:r>
            <a:endParaRPr lang="en-US" altLang="zh-CN" sz="2000"/>
          </a:p>
        </p:txBody>
      </p:sp>
      <p:sp>
        <p:nvSpPr>
          <p:cNvPr id="6" name="文本框 5">
            <a:extLst>
              <a:ext uri="{FF2B5EF4-FFF2-40B4-BE49-F238E27FC236}">
                <a16:creationId xmlns:a16="http://schemas.microsoft.com/office/drawing/2014/main" id="{06078A45-8BEB-438B-9B74-BAD74529D42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en-US" altLang="zh-CN">
                <a:solidFill>
                  <a:srgbClr val="00797C"/>
                </a:solidFill>
              </a:rPr>
              <a:t>Take-home messages</a:t>
            </a:r>
          </a:p>
        </p:txBody>
      </p:sp>
    </p:spTree>
    <p:extLst>
      <p:ext uri="{BB962C8B-B14F-4D97-AF65-F5344CB8AC3E}">
        <p14:creationId xmlns:p14="http://schemas.microsoft.com/office/powerpoint/2010/main" val="34907085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www.whu.edu.cn/__local/6/67/20/DFE805F2E5382CDEC5233674EE4_6807A568_B1E3F.jpg">
            <a:extLst>
              <a:ext uri="{FF2B5EF4-FFF2-40B4-BE49-F238E27FC236}">
                <a16:creationId xmlns:a16="http://schemas.microsoft.com/office/drawing/2014/main" id="{9002D556-E66A-48FC-96BF-425607396407}"/>
              </a:ext>
            </a:extLst>
          </p:cNvPr>
          <p:cNvPicPr>
            <a:picLocks noChangeAspect="1" noChangeArrowheads="1"/>
          </p:cNvPicPr>
          <p:nvPr/>
        </p:nvPicPr>
        <p:blipFill rotWithShape="1">
          <a:blip r:embed="rId3">
            <a:lum bright="70000" contrast="-70000"/>
            <a:extLst>
              <a:ext uri="{28A0092B-C50C-407E-A947-70E740481C1C}">
                <a14:useLocalDpi xmlns:a14="http://schemas.microsoft.com/office/drawing/2010/main" val="0"/>
              </a:ext>
            </a:extLst>
          </a:blip>
          <a:srcRect l="3973" r="36429"/>
          <a:stretch/>
        </p:blipFill>
        <p:spPr bwMode="auto">
          <a:xfrm>
            <a:off x="0" y="0"/>
            <a:ext cx="9144000" cy="5164831"/>
          </a:xfrm>
          <a:prstGeom prst="rect">
            <a:avLst/>
          </a:prstGeom>
          <a:noFill/>
          <a:extLst>
            <a:ext uri="{909E8E84-426E-40DD-AFC4-6F175D3DCCD1}">
              <a14:hiddenFill xmlns:a14="http://schemas.microsoft.com/office/drawing/2010/main">
                <a:solidFill>
                  <a:srgbClr val="FFFFFF"/>
                </a:solidFill>
              </a14:hiddenFill>
            </a:ext>
          </a:extLst>
        </p:spPr>
      </p:pic>
      <p:sp>
        <p:nvSpPr>
          <p:cNvPr id="4" name="灯片编号占位符 3">
            <a:extLst>
              <a:ext uri="{FF2B5EF4-FFF2-40B4-BE49-F238E27FC236}">
                <a16:creationId xmlns:a16="http://schemas.microsoft.com/office/drawing/2014/main" id="{E429FF57-F211-4558-9E89-FBD1C9FCC3E9}"/>
              </a:ext>
            </a:extLst>
          </p:cNvPr>
          <p:cNvSpPr>
            <a:spLocks noGrp="1"/>
          </p:cNvSpPr>
          <p:nvPr>
            <p:ph type="sldNum" sz="quarter" idx="12"/>
          </p:nvPr>
        </p:nvSpPr>
        <p:spPr/>
        <p:txBody>
          <a:bodyPr/>
          <a:lstStyle/>
          <a:p>
            <a:fld id="{B6F15528-21DE-4FAA-801E-634DDDAF4B2B}" type="slidenum">
              <a:rPr lang="en-US" smtClean="0"/>
              <a:pPr/>
              <a:t>47</a:t>
            </a:fld>
            <a:endParaRPr lang="en-US"/>
          </a:p>
        </p:txBody>
      </p:sp>
      <p:sp>
        <p:nvSpPr>
          <p:cNvPr id="2" name="文本框 1">
            <a:extLst>
              <a:ext uri="{FF2B5EF4-FFF2-40B4-BE49-F238E27FC236}">
                <a16:creationId xmlns:a16="http://schemas.microsoft.com/office/drawing/2014/main" id="{F79C16EA-C242-41F8-BA6E-3542FA44A9A1}"/>
              </a:ext>
            </a:extLst>
          </p:cNvPr>
          <p:cNvSpPr txBox="1"/>
          <p:nvPr/>
        </p:nvSpPr>
        <p:spPr>
          <a:xfrm>
            <a:off x="2274736" y="1885950"/>
            <a:ext cx="4594528" cy="769441"/>
          </a:xfrm>
          <a:prstGeom prst="rect">
            <a:avLst/>
          </a:prstGeom>
          <a:noFill/>
        </p:spPr>
        <p:txBody>
          <a:bodyPr wrap="none" rtlCol="0">
            <a:spAutoFit/>
          </a:bodyPr>
          <a:lstStyle/>
          <a:p>
            <a:pPr algn="ctr"/>
            <a:r>
              <a:rPr lang="en-US" altLang="zh-CN" sz="4400" b="1">
                <a:latin typeface="Freestyle Script" panose="030804020302050B0404" pitchFamily="66" charset="0"/>
              </a:rPr>
              <a:t>Thank you for your attention!</a:t>
            </a:r>
            <a:endParaRPr lang="zh-CN" altLang="en-US" sz="4400" b="1">
              <a:latin typeface="Freestyle Script" panose="030804020302050B0404" pitchFamily="66" charset="0"/>
            </a:endParaRPr>
          </a:p>
        </p:txBody>
      </p:sp>
      <p:sp>
        <p:nvSpPr>
          <p:cNvPr id="3" name="文本框 2">
            <a:extLst>
              <a:ext uri="{FF2B5EF4-FFF2-40B4-BE49-F238E27FC236}">
                <a16:creationId xmlns:a16="http://schemas.microsoft.com/office/drawing/2014/main" id="{5FA6C7F4-6F61-43D3-9604-FFCA36291CF2}"/>
              </a:ext>
            </a:extLst>
          </p:cNvPr>
          <p:cNvSpPr txBox="1"/>
          <p:nvPr/>
        </p:nvSpPr>
        <p:spPr>
          <a:xfrm>
            <a:off x="6602604" y="3952385"/>
            <a:ext cx="2743200" cy="830997"/>
          </a:xfrm>
          <a:prstGeom prst="rect">
            <a:avLst/>
          </a:prstGeom>
          <a:noFill/>
        </p:spPr>
        <p:txBody>
          <a:bodyPr wrap="square" rtlCol="0">
            <a:spAutoFit/>
          </a:bodyPr>
          <a:lstStyle/>
          <a:p>
            <a:pPr algn="ctr"/>
            <a:r>
              <a:rPr lang="en-US" altLang="zh-CN" sz="2400">
                <a:latin typeface="Freestyle Script" panose="030804020302050B0404" pitchFamily="66" charset="0"/>
              </a:rPr>
              <a:t>JtLi and HrPeng</a:t>
            </a:r>
            <a:endParaRPr lang="en-US" altLang="zh-CN" sz="2400" dirty="0">
              <a:latin typeface="Freestyle Script" panose="030804020302050B0404" pitchFamily="66" charset="0"/>
            </a:endParaRPr>
          </a:p>
          <a:p>
            <a:pPr algn="ctr"/>
            <a:r>
              <a:rPr lang="en-US" altLang="zh-CN" sz="2400">
                <a:latin typeface="Freestyle Script" panose="030804020302050B0404" pitchFamily="66" charset="0"/>
              </a:rPr>
              <a:t>2023/06/06</a:t>
            </a:r>
            <a:endParaRPr lang="zh-CN" altLang="en-US" sz="2400" dirty="0">
              <a:latin typeface="Freestyle Script" panose="030804020302050B0404" pitchFamily="66" charset="0"/>
            </a:endParaRPr>
          </a:p>
        </p:txBody>
      </p:sp>
      <p:sp>
        <p:nvSpPr>
          <p:cNvPr id="5" name="文本框 4">
            <a:extLst>
              <a:ext uri="{FF2B5EF4-FFF2-40B4-BE49-F238E27FC236}">
                <a16:creationId xmlns:a16="http://schemas.microsoft.com/office/drawing/2014/main" id="{EC09B8EA-5B9A-4051-9C04-160417714A25}"/>
              </a:ext>
            </a:extLst>
          </p:cNvPr>
          <p:cNvSpPr txBox="1"/>
          <p:nvPr/>
        </p:nvSpPr>
        <p:spPr>
          <a:xfrm>
            <a:off x="2514600" y="2569910"/>
            <a:ext cx="4114800" cy="523220"/>
          </a:xfrm>
          <a:prstGeom prst="rect">
            <a:avLst/>
          </a:prstGeom>
          <a:noFill/>
        </p:spPr>
        <p:txBody>
          <a:bodyPr wrap="square" rtlCol="0">
            <a:spAutoFit/>
          </a:bodyPr>
          <a:lstStyle/>
          <a:p>
            <a:pPr algn="ctr"/>
            <a:r>
              <a:rPr lang="en-US" altLang="zh-CN" sz="2800" dirty="0">
                <a:latin typeface="Freestyle Script" panose="030804020302050B0404" pitchFamily="66" charset="0"/>
              </a:rPr>
              <a:t>Email:</a:t>
            </a:r>
            <a:r>
              <a:rPr lang="zh-CN" altLang="en-US" sz="2800" dirty="0">
                <a:latin typeface="Freestyle Script" panose="030804020302050B0404" pitchFamily="66" charset="0"/>
              </a:rPr>
              <a:t> </a:t>
            </a:r>
            <a:r>
              <a:rPr lang="en-US" altLang="zh-CN" sz="2800" dirty="0">
                <a:latin typeface="Freestyle Script" panose="030804020302050B0404" pitchFamily="66" charset="0"/>
              </a:rPr>
              <a:t>hrpeng@whu.edu.cn</a:t>
            </a:r>
            <a:endParaRPr lang="zh-CN" altLang="en-US" sz="2800" dirty="0">
              <a:latin typeface="Freestyle Script" panose="030804020302050B0404" pitchFamily="66" charset="0"/>
            </a:endParaRPr>
          </a:p>
        </p:txBody>
      </p:sp>
      <p:pic>
        <p:nvPicPr>
          <p:cNvPr id="6" name="Picture 2" descr="https://www.whu.edu.cn/__local/5/2F/C2/57EDDD9FB0DF712F3AB627163C2_1EF15655_13FCA.png">
            <a:extLst>
              <a:ext uri="{FF2B5EF4-FFF2-40B4-BE49-F238E27FC236}">
                <a16:creationId xmlns:a16="http://schemas.microsoft.com/office/drawing/2014/main" id="{E41940CA-FB8B-4F4A-8A9B-D604D73A7C4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48600" y="37891"/>
            <a:ext cx="1181571" cy="1181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628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25483</TotalTime>
  <Words>2437</Words>
  <Application>Microsoft Office PowerPoint</Application>
  <PresentationFormat>全屏显示(16:9)</PresentationFormat>
  <Paragraphs>531</Paragraphs>
  <Slides>47</Slides>
  <Notes>47</Notes>
  <HiddenSlides>0</HiddenSlides>
  <MMClips>0</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1</vt:i4>
      </vt:variant>
      <vt:variant>
        <vt:lpstr>幻灯片标题</vt:lpstr>
      </vt:variant>
      <vt:variant>
        <vt:i4>47</vt:i4>
      </vt:variant>
    </vt:vector>
  </HeadingPairs>
  <TitlesOfParts>
    <vt:vector size="65" baseType="lpstr">
      <vt:lpstr>AAAAAD+TimesNewRomanPS-ItalicMT</vt:lpstr>
      <vt:lpstr>DengXian-Bold</vt:lpstr>
      <vt:lpstr>DengXian-Regular</vt:lpstr>
      <vt:lpstr>MicrosoftYaHei</vt:lpstr>
      <vt:lpstr>等线</vt:lpstr>
      <vt:lpstr>黑体</vt:lpstr>
      <vt:lpstr>黑体</vt:lpstr>
      <vt:lpstr>宋体</vt:lpstr>
      <vt:lpstr>微软雅黑</vt:lpstr>
      <vt:lpstr>Arial</vt:lpstr>
      <vt:lpstr>Calibri</vt:lpstr>
      <vt:lpstr>Cambria Math</vt:lpstr>
      <vt:lpstr>Century Gothic</vt:lpstr>
      <vt:lpstr>Freestyle Script</vt:lpstr>
      <vt:lpstr>Times New Roman</vt:lpstr>
      <vt:lpstr>Wingdings</vt:lpstr>
      <vt:lpstr>Office Theme</vt:lpstr>
      <vt:lpstr>Equation</vt:lpstr>
      <vt:lpstr>科大暑期学校：面波层析成像方法与应用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Joint Inversion of Surface Wave Dispersions and Receiver Functions with P-wave Data </dc:title>
  <dc:creator>Li, Jiangtao</dc:creator>
  <cp:lastModifiedBy>Administrator</cp:lastModifiedBy>
  <cp:revision>862</cp:revision>
  <dcterms:created xsi:type="dcterms:W3CDTF">2006-08-16T00:00:00Z</dcterms:created>
  <dcterms:modified xsi:type="dcterms:W3CDTF">2023-09-28T10:55:00Z</dcterms:modified>
</cp:coreProperties>
</file>