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70" r:id="rId5"/>
    <p:sldId id="318" r:id="rId6"/>
    <p:sldId id="319" r:id="rId7"/>
    <p:sldId id="320" r:id="rId8"/>
    <p:sldId id="321" r:id="rId9"/>
    <p:sldId id="323" r:id="rId10"/>
    <p:sldId id="322" r:id="rId11"/>
    <p:sldId id="271" r:id="rId12"/>
    <p:sldId id="317" r:id="rId13"/>
    <p:sldId id="273"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305" r:id="rId30"/>
    <p:sldId id="306" r:id="rId31"/>
    <p:sldId id="307" r:id="rId32"/>
    <p:sldId id="308" r:id="rId33"/>
    <p:sldId id="309" r:id="rId34"/>
    <p:sldId id="310" r:id="rId35"/>
    <p:sldId id="311" r:id="rId36"/>
    <p:sldId id="312" r:id="rId37"/>
    <p:sldId id="313" r:id="rId38"/>
    <p:sldId id="314" r:id="rId39"/>
    <p:sldId id="315" r:id="rId40"/>
    <p:sldId id="272" r:id="rId41"/>
  </p:sldIdLst>
  <p:sldSz cx="12192000" cy="6858000"/>
  <p:notesSz cx="6858000" cy="9144000"/>
  <p:custDataLst>
    <p:tags r:id="rId4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16" userDrawn="1">
          <p15:clr>
            <a:srgbClr val="A4A3A4"/>
          </p15:clr>
        </p15:guide>
        <p15:guide id="2" pos="7256" userDrawn="1">
          <p15:clr>
            <a:srgbClr val="A4A3A4"/>
          </p15:clr>
        </p15:guide>
        <p15:guide id="3" orient="horz" pos="648" userDrawn="1">
          <p15:clr>
            <a:srgbClr val="A4A3A4"/>
          </p15:clr>
        </p15:guide>
        <p15:guide id="4" orient="horz" pos="742" userDrawn="1">
          <p15:clr>
            <a:srgbClr val="A4A3A4"/>
          </p15:clr>
        </p15:guide>
        <p15:guide id="5" orient="horz" pos="3945" userDrawn="1">
          <p15:clr>
            <a:srgbClr val="A4A3A4"/>
          </p15:clr>
        </p15:guide>
        <p15:guide id="6" orient="horz" pos="386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曹 飞煌" initials="曹" lastIdx="1" clrIdx="0"/>
  <p:cmAuthor id="2" name="fengshiyin" initials="f"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showGuides="1">
      <p:cViewPr varScale="1">
        <p:scale>
          <a:sx n="85" d="100"/>
          <a:sy n="85" d="100"/>
        </p:scale>
        <p:origin x="93" y="233"/>
      </p:cViewPr>
      <p:guideLst>
        <p:guide pos="416"/>
        <p:guide pos="7256"/>
        <p:guide orient="horz" pos="648"/>
        <p:guide orient="horz" pos="742"/>
        <p:guide orient="horz" pos="3945"/>
        <p:guide orient="horz" pos="3864"/>
      </p:guideLst>
    </p:cSldViewPr>
  </p:slideViewPr>
  <p:notesTextViewPr>
    <p:cViewPr>
      <p:scale>
        <a:sx n="1" d="1"/>
        <a:sy n="1" d="1"/>
      </p:scale>
      <p:origin x="0" y="0"/>
    </p:cViewPr>
  </p:notesTextViewPr>
  <p:sorterViewPr>
    <p:cViewPr>
      <p:scale>
        <a:sx n="125" d="100"/>
        <a:sy n="12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6" Type="http://schemas.openxmlformats.org/officeDocument/2006/relationships/tags" Target="tags/tag22.xml"/><Relationship Id="rId45" Type="http://schemas.openxmlformats.org/officeDocument/2006/relationships/commentAuthors" Target="commentAuthors.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6422C7-6469-47BB-A4CD-0DF58226A2A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A4EFAE-6667-4C69-AD45-E78C792ECCD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p:sp>
      <p:sp>
        <p:nvSpPr>
          <p:cNvPr id="39939" name="备注占位符 2"/>
          <p:cNvSpPr>
            <a:spLocks noGrp="1"/>
          </p:cNvSpPr>
          <p:nvPr>
            <p:ph type="body" idx="1"/>
          </p:nvPr>
        </p:nvSpPr>
        <p:spPr>
          <a:noFill/>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39940" name="灯片编号占位符 3"/>
          <p:cNvSpPr>
            <a:spLocks noGrp="1"/>
          </p:cNvSpPr>
          <p:nvPr>
            <p:ph type="sldNum" sz="quarter"/>
          </p:nvPr>
        </p:nvSpPr>
        <p:spPr>
          <a:noFill/>
        </p:spPr>
        <p:txBody>
          <a:bodyPr/>
          <a:lstStyle>
            <a:lvl1pPr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4895" algn="l"/>
                <a:tab pos="9142095" algn="l"/>
              </a:tabLst>
              <a:defRPr sz="1200">
                <a:solidFill>
                  <a:srgbClr val="000000"/>
                </a:solidFill>
                <a:latin typeface="Times New Roman" panose="02020603050405020304" pitchFamily="18" charset="0"/>
              </a:defRPr>
            </a:lvl1pPr>
            <a:lvl2pPr marL="742950" indent="-28575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4895" algn="l"/>
                <a:tab pos="9142095" algn="l"/>
              </a:tabLst>
              <a:defRPr sz="1200">
                <a:solidFill>
                  <a:srgbClr val="000000"/>
                </a:solidFill>
                <a:latin typeface="Times New Roman" panose="02020603050405020304" pitchFamily="18" charset="0"/>
              </a:defRPr>
            </a:lvl2pPr>
            <a:lvl3pPr marL="11430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4895" algn="l"/>
                <a:tab pos="9142095" algn="l"/>
              </a:tabLst>
              <a:defRPr sz="1200">
                <a:solidFill>
                  <a:srgbClr val="000000"/>
                </a:solidFill>
                <a:latin typeface="Times New Roman" panose="02020603050405020304" pitchFamily="18" charset="0"/>
              </a:defRPr>
            </a:lvl3pPr>
            <a:lvl4pPr marL="16002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4895" algn="l"/>
                <a:tab pos="9142095" algn="l"/>
              </a:tabLst>
              <a:defRPr sz="1200">
                <a:solidFill>
                  <a:srgbClr val="000000"/>
                </a:solidFill>
                <a:latin typeface="Times New Roman" panose="02020603050405020304" pitchFamily="18" charset="0"/>
              </a:defRPr>
            </a:lvl4pPr>
            <a:lvl5pPr marL="2057400" indent="-228600" eaLnBrk="0" hangingPunct="0">
              <a:spcBef>
                <a:spcPct val="3000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4895" algn="l"/>
                <a:tab pos="9142095" algn="l"/>
              </a:tabLst>
              <a:defRPr sz="1200">
                <a:solidFill>
                  <a:srgbClr val="000000"/>
                </a:solidFill>
                <a:latin typeface="Times New Roman" panose="02020603050405020304" pitchFamily="18" charset="0"/>
              </a:defRPr>
            </a:lvl5pPr>
            <a:lvl6pPr marL="25146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4895" algn="l"/>
                <a:tab pos="9142095" algn="l"/>
              </a:tabLst>
              <a:defRPr sz="1200">
                <a:solidFill>
                  <a:srgbClr val="000000"/>
                </a:solidFill>
                <a:latin typeface="Times New Roman" panose="02020603050405020304" pitchFamily="18" charset="0"/>
              </a:defRPr>
            </a:lvl6pPr>
            <a:lvl7pPr marL="29718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4895" algn="l"/>
                <a:tab pos="9142095" algn="l"/>
              </a:tabLst>
              <a:defRPr sz="1200">
                <a:solidFill>
                  <a:srgbClr val="000000"/>
                </a:solidFill>
                <a:latin typeface="Times New Roman" panose="02020603050405020304" pitchFamily="18" charset="0"/>
              </a:defRPr>
            </a:lvl7pPr>
            <a:lvl8pPr marL="34290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4895" algn="l"/>
                <a:tab pos="9142095" algn="l"/>
              </a:tabLst>
              <a:defRPr sz="1200">
                <a:solidFill>
                  <a:srgbClr val="000000"/>
                </a:solidFill>
                <a:latin typeface="Times New Roman" panose="02020603050405020304" pitchFamily="18" charset="0"/>
              </a:defRPr>
            </a:lvl8pPr>
            <a:lvl9pPr marL="3886200" indent="-228600" defTabSz="457200" eaLnBrk="0" fontAlgn="base" hangingPunct="0">
              <a:spcBef>
                <a:spcPct val="30000"/>
              </a:spcBef>
              <a:spcAft>
                <a:spcPct val="0"/>
              </a:spcAft>
              <a:buClr>
                <a:srgbClr val="000000"/>
              </a:buClr>
              <a:buSzPct val="100000"/>
              <a:buFont typeface="Times New Roman" panose="02020603050405020304" pitchFamily="18"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4895" algn="l"/>
                <a:tab pos="9142095" algn="l"/>
              </a:tabLst>
              <a:defRPr sz="1200">
                <a:solidFill>
                  <a:srgbClr val="000000"/>
                </a:solidFill>
                <a:latin typeface="Times New Roman" panose="02020603050405020304" pitchFamily="18" charset="0"/>
              </a:defRPr>
            </a:lvl9pPr>
          </a:lstStyle>
          <a:p>
            <a:pPr eaLnBrk="1" hangingPunct="1">
              <a:spcBef>
                <a:spcPct val="0"/>
              </a:spcBef>
            </a:pPr>
            <a:fld id="{15A53A79-0530-4FFD-B688-38B5EDFAAAA0}" type="slidenum">
              <a:rPr lang="zh-CN" altLang="en-GB" smtClean="0"/>
            </a:fld>
            <a:endParaRPr lang="en-GB"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8A4EFAE-6667-4C69-AD45-E78C792ECCD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27" name="文本占位符 25"/>
          <p:cNvSpPr>
            <a:spLocks noGrp="1"/>
          </p:cNvSpPr>
          <p:nvPr>
            <p:ph type="body" sz="quarter" idx="11" hasCustomPrompt="1"/>
          </p:nvPr>
        </p:nvSpPr>
        <p:spPr>
          <a:xfrm>
            <a:off x="667503" y="1869834"/>
            <a:ext cx="5798382" cy="878840"/>
          </a:xfrm>
          <a:prstGeom prst="rect">
            <a:avLst/>
          </a:prstGeom>
        </p:spPr>
        <p:txBody>
          <a:bodyPr lIns="0">
            <a:noAutofit/>
          </a:bodyPr>
          <a:lstStyle>
            <a:lvl1pPr marL="0" indent="0">
              <a:lnSpc>
                <a:spcPct val="100000"/>
              </a:lnSpc>
              <a:buNone/>
              <a:defRPr sz="5400" b="0" spc="100" baseline="0">
                <a:latin typeface="+mj-ea"/>
                <a:ea typeface="+mj-ea"/>
              </a:defRPr>
            </a:lvl1pPr>
          </a:lstStyle>
          <a:p>
            <a:pPr lvl="0"/>
            <a:r>
              <a:rPr lang="zh-CN" altLang="en-US" dirty="0"/>
              <a:t>请输入答辩类型</a:t>
            </a:r>
            <a:endParaRPr lang="en-US" altLang="zh-CN" dirty="0"/>
          </a:p>
        </p:txBody>
      </p:sp>
      <p:sp>
        <p:nvSpPr>
          <p:cNvPr id="5" name="日期占位符 4"/>
          <p:cNvSpPr>
            <a:spLocks noGrp="1"/>
          </p:cNvSpPr>
          <p:nvPr>
            <p:ph type="dt" sz="half" idx="16"/>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1" u="none" strike="noStrike" kern="1200" cap="none" spc="300" normalizeH="0" baseline="0" noProof="0">
                <a:ln>
                  <a:noFill/>
                </a:ln>
                <a:solidFill>
                  <a:srgbClr val="445437"/>
                </a:solidFill>
                <a:effectLst/>
                <a:uLnTx/>
                <a:uFillTx/>
                <a:latin typeface="微软雅黑" panose="020B0503020204020204" charset="-122"/>
                <a:ea typeface="微软雅黑" panose="020B0503020204020204" charset="-122"/>
                <a:cs typeface="+mn-cs"/>
              </a:rPr>
              <a:t>止于至善</a:t>
            </a:r>
            <a:endParaRPr kumimoji="0" lang="zh-CN" altLang="en-US" sz="1400" b="0" i="0" u="none" strike="noStrike" kern="1200" cap="none" spc="300" normalizeH="0" baseline="0" noProof="0" dirty="0">
              <a:ln>
                <a:noFill/>
              </a:ln>
              <a:solidFill>
                <a:prstClr val="white">
                  <a:lumMod val="75000"/>
                </a:prstClr>
              </a:solidFill>
              <a:effectLst/>
              <a:uLnTx/>
              <a:uFillTx/>
              <a:latin typeface="Arial" panose="020B0604020202020204"/>
              <a:ea typeface="微软雅黑" panose="020B0503020204020204"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showMasterSp="0">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20" name="矩形 19" hidden="1"/>
          <p:cNvSpPr/>
          <p:nvPr userDrawn="1"/>
        </p:nvSpPr>
        <p:spPr>
          <a:xfrm>
            <a:off x="0" y="0"/>
            <a:ext cx="12192000" cy="6858000"/>
          </a:xfrm>
          <a:prstGeom prst="rect">
            <a:avLst/>
          </a:prstGeom>
          <a:blipFill dpi="0" rotWithShape="1">
            <a:blip r:embed="rId2">
              <a:alphaModFix amt="10000"/>
            </a:blip>
            <a:srcRect/>
            <a:tile tx="0" ty="0" sx="100000" sy="100000" flip="none" algn="tl"/>
          </a:blip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占位符 25"/>
          <p:cNvSpPr>
            <a:spLocks noGrp="1"/>
          </p:cNvSpPr>
          <p:nvPr>
            <p:ph type="body" sz="quarter" idx="11" hasCustomPrompt="1"/>
          </p:nvPr>
        </p:nvSpPr>
        <p:spPr>
          <a:xfrm>
            <a:off x="667503" y="2749690"/>
            <a:ext cx="5798382" cy="878840"/>
          </a:xfrm>
          <a:prstGeom prst="rect">
            <a:avLst/>
          </a:prstGeom>
        </p:spPr>
        <p:txBody>
          <a:bodyPr lIns="0">
            <a:noAutofit/>
          </a:bodyPr>
          <a:lstStyle>
            <a:lvl1pPr marL="0" indent="0">
              <a:lnSpc>
                <a:spcPct val="100000"/>
              </a:lnSpc>
              <a:buNone/>
              <a:defRPr sz="5400" b="1" spc="100" baseline="0">
                <a:solidFill>
                  <a:schemeClr val="accent1"/>
                </a:solidFill>
                <a:latin typeface="+mj-ea"/>
                <a:ea typeface="+mj-ea"/>
              </a:defRPr>
            </a:lvl1pPr>
          </a:lstStyle>
          <a:p>
            <a:pPr lvl="0"/>
            <a:r>
              <a:rPr lang="zh-CN" altLang="en-US" dirty="0"/>
              <a:t>请输入你的大标题</a:t>
            </a:r>
            <a:endParaRPr lang="en-US" altLang="zh-CN" dirty="0"/>
          </a:p>
        </p:txBody>
      </p:sp>
      <p:sp>
        <p:nvSpPr>
          <p:cNvPr id="38" name="文本占位符 25"/>
          <p:cNvSpPr>
            <a:spLocks noGrp="1"/>
          </p:cNvSpPr>
          <p:nvPr>
            <p:ph type="body" sz="quarter" idx="12" hasCustomPrompt="1"/>
          </p:nvPr>
        </p:nvSpPr>
        <p:spPr>
          <a:xfrm>
            <a:off x="667503" y="1869834"/>
            <a:ext cx="5798382" cy="878840"/>
          </a:xfrm>
          <a:prstGeom prst="rect">
            <a:avLst/>
          </a:prstGeom>
        </p:spPr>
        <p:txBody>
          <a:bodyPr lIns="0">
            <a:noAutofit/>
          </a:bodyPr>
          <a:lstStyle>
            <a:lvl1pPr marL="0" indent="0">
              <a:lnSpc>
                <a:spcPct val="100000"/>
              </a:lnSpc>
              <a:buNone/>
              <a:defRPr sz="5400" b="0" spc="100" baseline="0">
                <a:latin typeface="+mj-ea"/>
                <a:ea typeface="+mj-ea"/>
              </a:defRPr>
            </a:lvl1pPr>
          </a:lstStyle>
          <a:p>
            <a:pPr lvl="0"/>
            <a:r>
              <a:rPr lang="zh-CN" altLang="en-US" dirty="0"/>
              <a:t>请输入答辩类型</a:t>
            </a:r>
            <a:endParaRPr lang="en-US" altLang="zh-CN" dirty="0"/>
          </a:p>
        </p:txBody>
      </p:sp>
      <p:sp>
        <p:nvSpPr>
          <p:cNvPr id="5" name="日期占位符 4"/>
          <p:cNvSpPr>
            <a:spLocks noGrp="1"/>
          </p:cNvSpPr>
          <p:nvPr>
            <p:ph type="dt" sz="half" idx="16"/>
          </p:nvPr>
        </p:nvSpPr>
        <p:spPr/>
        <p:txBody>
          <a:bodyPr/>
          <a:lstStyle/>
          <a:p>
            <a:r>
              <a:rPr lang="zh-CN" altLang="en-US" i="1" spc="300">
                <a:solidFill>
                  <a:schemeClr val="accent1"/>
                </a:solidFill>
                <a:latin typeface="+mn-ea"/>
              </a:rPr>
              <a:t>止于至善</a:t>
            </a:r>
            <a:endParaRPr lang="zh-CN" altLang="en-US" spc="300" dirty="0">
              <a:solidFill>
                <a:schemeClr val="bg1">
                  <a:lumMod val="75000"/>
                </a:schemeClr>
              </a:solidFill>
            </a:endParaRPr>
          </a:p>
        </p:txBody>
      </p:sp>
      <p:sp>
        <p:nvSpPr>
          <p:cNvPr id="16" name="文本占位符 28"/>
          <p:cNvSpPr>
            <a:spLocks noGrp="1"/>
          </p:cNvSpPr>
          <p:nvPr>
            <p:ph type="body" sz="quarter" idx="17" hasCustomPrompt="1"/>
          </p:nvPr>
        </p:nvSpPr>
        <p:spPr>
          <a:xfrm>
            <a:off x="667503" y="3641672"/>
            <a:ext cx="5798382" cy="286232"/>
          </a:xfrm>
          <a:prstGeom prst="rect">
            <a:avLst/>
          </a:prstGeom>
        </p:spPr>
        <p:txBody>
          <a:bodyPr lIns="0">
            <a:normAutofit/>
          </a:bodyPr>
          <a:lstStyle>
            <a:lvl1pPr marL="0" indent="0">
              <a:lnSpc>
                <a:spcPct val="100000"/>
              </a:lnSpc>
              <a:buNone/>
              <a:defRPr sz="1200" spc="550" baseline="0">
                <a:solidFill>
                  <a:schemeClr val="bg1">
                    <a:lumMod val="75000"/>
                  </a:schemeClr>
                </a:solidFill>
                <a:latin typeface="+mj-lt"/>
              </a:defRPr>
            </a:lvl1pPr>
          </a:lstStyle>
          <a:p>
            <a:pPr lvl="0"/>
            <a:r>
              <a:rPr lang="en-US" altLang="zh-CN" dirty="0"/>
              <a:t>Supporting Your Text Here</a:t>
            </a:r>
            <a:endParaRPr lang="en-US" altLang="zh-CN" dirty="0"/>
          </a:p>
        </p:txBody>
      </p:sp>
      <p:cxnSp>
        <p:nvCxnSpPr>
          <p:cNvPr id="21" name="直接连接符 20"/>
          <p:cNvCxnSpPr/>
          <p:nvPr userDrawn="1"/>
        </p:nvCxnSpPr>
        <p:spPr>
          <a:xfrm>
            <a:off x="667503" y="4839800"/>
            <a:ext cx="4932680" cy="0"/>
          </a:xfrm>
          <a:prstGeom prst="line">
            <a:avLst/>
          </a:prstGeom>
          <a:ln w="12700" cap="rnd">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showMasterSp="0">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r>
              <a:rPr lang="zh-CN" altLang="en-US" i="1" spc="300">
                <a:solidFill>
                  <a:schemeClr val="accent1"/>
                </a:solidFill>
                <a:latin typeface="+mn-ea"/>
              </a:rPr>
              <a:t>止于至善</a:t>
            </a:r>
            <a:endParaRPr lang="zh-CN" altLang="en-US" spc="300" dirty="0">
              <a:solidFill>
                <a:schemeClr val="bg1">
                  <a:lumMod val="75000"/>
                </a:schemeClr>
              </a:solidFill>
            </a:endParaRPr>
          </a:p>
        </p:txBody>
      </p:sp>
      <p:sp>
        <p:nvSpPr>
          <p:cNvPr id="4" name="页脚占位符 3"/>
          <p:cNvSpPr>
            <a:spLocks noGrp="1"/>
          </p:cNvSpPr>
          <p:nvPr>
            <p:ph type="ftr" sz="quarter" idx="11"/>
          </p:nvPr>
        </p:nvSpPr>
        <p:spPr/>
        <p:txBody>
          <a:bodyPr/>
          <a:lstStyle/>
          <a:p>
            <a:pPr>
              <a:defRPr/>
            </a:pPr>
            <a:r>
              <a:rPr lang="en-US" altLang="zh-CN"/>
              <a:t>made by K</a:t>
            </a:r>
            <a:endParaRPr lang="zh-CN" altLang="en-US" dirty="0"/>
          </a:p>
        </p:txBody>
      </p:sp>
      <p:sp>
        <p:nvSpPr>
          <p:cNvPr id="5" name="灯片编号占位符 4"/>
          <p:cNvSpPr>
            <a:spLocks noGrp="1"/>
          </p:cNvSpPr>
          <p:nvPr>
            <p:ph type="sldNum" sz="quarter" idx="12"/>
          </p:nvPr>
        </p:nvSpPr>
        <p:spPr/>
        <p:txBody>
          <a:bodyPr/>
          <a:lstStyle/>
          <a:p>
            <a:fld id="{C79ECAFE-A460-4E13-ABCB-32CAE6136244}" type="slidenum">
              <a:rPr lang="zh-CN" altLang="en-US" smtClean="0"/>
            </a:fld>
            <a:endParaRPr lang="zh-CN" alt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en-US" dirty="0"/>
          </a:p>
        </p:txBody>
      </p:sp>
      <p:sp>
        <p:nvSpPr>
          <p:cNvPr id="4" name="Date Placeholder 3"/>
          <p:cNvSpPr>
            <a:spLocks noGrp="1"/>
          </p:cNvSpPr>
          <p:nvPr>
            <p:ph type="dt" sz="half" idx="10"/>
          </p:nvPr>
        </p:nvSpPr>
        <p:spPr/>
        <p:txBody>
          <a:bodyPr/>
          <a:lstStyle/>
          <a:p>
            <a:pPr>
              <a:defRPr/>
            </a:pPr>
            <a:endParaRPr lang="zh-CN" altLang="zh-CN"/>
          </a:p>
        </p:txBody>
      </p:sp>
      <p:sp>
        <p:nvSpPr>
          <p:cNvPr id="5" name="Footer Placeholder 4"/>
          <p:cNvSpPr>
            <a:spLocks noGrp="1"/>
          </p:cNvSpPr>
          <p:nvPr>
            <p:ph type="ftr" sz="quarter" idx="11"/>
          </p:nvPr>
        </p:nvSpPr>
        <p:spPr/>
        <p:txBody>
          <a:bodyPr/>
          <a:lstStyle/>
          <a:p>
            <a:pPr>
              <a:defRPr/>
            </a:pPr>
            <a:endParaRPr lang="zh-CN" altLang="zh-CN"/>
          </a:p>
        </p:txBody>
      </p:sp>
      <p:sp>
        <p:nvSpPr>
          <p:cNvPr id="6" name="Slide Number Placeholder 5"/>
          <p:cNvSpPr>
            <a:spLocks noGrp="1"/>
          </p:cNvSpPr>
          <p:nvPr>
            <p:ph type="sldNum" sz="quarter" idx="12"/>
          </p:nvPr>
        </p:nvSpPr>
        <p:spPr/>
        <p:txBody>
          <a:bodyPr/>
          <a:lstStyle/>
          <a:p>
            <a:pPr>
              <a:defRPr/>
            </a:pPr>
            <a:fld id="{D0411379-EA70-4EF8-985E-7AA552FA53DA}" type="slidenum">
              <a:rPr lang="zh-CN" altLang="zh-CN" smtClean="0"/>
            </a:fld>
            <a:endParaRPr lang="zh-CN"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cxnSp>
        <p:nvCxnSpPr>
          <p:cNvPr id="3" name="直接连接符 6"/>
          <p:cNvCxnSpPr/>
          <p:nvPr userDrawn="1"/>
        </p:nvCxnSpPr>
        <p:spPr>
          <a:xfrm>
            <a:off x="609600" y="1119188"/>
            <a:ext cx="10972800" cy="4762"/>
          </a:xfrm>
          <a:prstGeom prst="line">
            <a:avLst/>
          </a:prstGeom>
          <a:ln w="76200" cmpd="sng"/>
        </p:spPr>
        <p:style>
          <a:lnRef idx="1">
            <a:schemeClr val="accent1"/>
          </a:lnRef>
          <a:fillRef idx="0">
            <a:schemeClr val="accent1"/>
          </a:fillRef>
          <a:effectRef idx="0">
            <a:schemeClr val="accent1"/>
          </a:effectRef>
          <a:fontRef idx="minor">
            <a:schemeClr val="tx1"/>
          </a:fontRef>
        </p:style>
      </p:cxnSp>
      <p:cxnSp>
        <p:nvCxnSpPr>
          <p:cNvPr id="4" name="直接连接符 7"/>
          <p:cNvCxnSpPr/>
          <p:nvPr userDrawn="1"/>
        </p:nvCxnSpPr>
        <p:spPr>
          <a:xfrm>
            <a:off x="605368" y="1228726"/>
            <a:ext cx="10977033" cy="4763"/>
          </a:xfrm>
          <a:prstGeom prst="line">
            <a:avLst/>
          </a:prstGeom>
          <a:ln w="25400" cmpd="sng">
            <a:solidFill>
              <a:srgbClr val="FFC000"/>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609600" y="332656"/>
            <a:ext cx="10972800" cy="796950"/>
          </a:xfrm>
        </p:spPr>
        <p:txBody>
          <a:bodyPr/>
          <a:lstStyle>
            <a:lvl1pPr algn="l">
              <a:defRPr lang="zh-CN" altLang="en-US" sz="3600" b="1" kern="1200" spc="200" baseline="0" dirty="0">
                <a:solidFill>
                  <a:srgbClr val="385D8A"/>
                </a:solidFill>
                <a:latin typeface="微软雅黑" panose="020B0503020204020204" charset="-122"/>
                <a:ea typeface="微软雅黑" panose="020B0503020204020204" charset="-122"/>
                <a:cs typeface="+mj-cs"/>
              </a:defRPr>
            </a:lvl1pPr>
          </a:lstStyle>
          <a:p>
            <a:r>
              <a:rPr lang="zh-CN" altLang="en-US" dirty="0"/>
              <a:t>单击此处编辑母版标题样式</a:t>
            </a:r>
            <a:endParaRPr lang="zh-CN" altLang="en-US" dirty="0"/>
          </a:p>
        </p:txBody>
      </p:sp>
      <p:sp>
        <p:nvSpPr>
          <p:cNvPr id="5" name="日期占位符 2"/>
          <p:cNvSpPr>
            <a:spLocks noGrp="1"/>
          </p:cNvSpPr>
          <p:nvPr>
            <p:ph type="dt" sz="half" idx="10"/>
          </p:nvPr>
        </p:nvSpPr>
        <p:spPr/>
        <p:txBody>
          <a:bodyPr/>
          <a:lstStyle>
            <a:lvl1pPr>
              <a:defRPr/>
            </a:lvl1pPr>
          </a:lstStyle>
          <a:p>
            <a:pPr>
              <a:defRPr/>
            </a:pPr>
            <a:fld id="{C391F018-71D0-AA42-9B9D-00339C6CAD77}" type="datetimeFigureOut">
              <a:rPr lang="zh-CN" altLang="en-US"/>
            </a:fld>
            <a:endParaRPr lang="zh-CN" altLang="en-US"/>
          </a:p>
        </p:txBody>
      </p:sp>
      <p:sp>
        <p:nvSpPr>
          <p:cNvPr id="6" name="页脚占位符 3"/>
          <p:cNvSpPr>
            <a:spLocks noGrp="1"/>
          </p:cNvSpPr>
          <p:nvPr>
            <p:ph type="ftr" sz="quarter" idx="11"/>
          </p:nvPr>
        </p:nvSpPr>
        <p:spPr/>
        <p:txBody>
          <a:bodyPr/>
          <a:lstStyle>
            <a:lvl1pPr>
              <a:defRPr/>
            </a:lvl1pPr>
          </a:lstStyle>
          <a:p>
            <a:pPr>
              <a:defRPr/>
            </a:pPr>
            <a:endParaRPr lang="zh-CN" altLang="en-US"/>
          </a:p>
        </p:txBody>
      </p:sp>
      <p:sp>
        <p:nvSpPr>
          <p:cNvPr id="7" name="灯片编号占位符 4"/>
          <p:cNvSpPr>
            <a:spLocks noGrp="1"/>
          </p:cNvSpPr>
          <p:nvPr>
            <p:ph type="sldNum" sz="quarter" idx="12"/>
          </p:nvPr>
        </p:nvSpPr>
        <p:spPr/>
        <p:txBody>
          <a:bodyPr/>
          <a:lstStyle>
            <a:lvl1pPr>
              <a:defRPr/>
            </a:lvl1pPr>
          </a:lstStyle>
          <a:p>
            <a:fld id="{DEEB3649-FDF3-BE49-8DE5-43F3C67C8AF4}"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日期占位符 3"/>
          <p:cNvSpPr>
            <a:spLocks noGrp="1"/>
          </p:cNvSpPr>
          <p:nvPr>
            <p:ph type="dt" sz="half" idx="2"/>
          </p:nvPr>
        </p:nvSpPr>
        <p:spPr>
          <a:xfrm>
            <a:off x="660400" y="6235702"/>
            <a:ext cx="3342640" cy="365125"/>
          </a:xfrm>
          <a:prstGeom prst="rect">
            <a:avLst/>
          </a:prstGeom>
        </p:spPr>
        <p:txBody>
          <a:bodyPr vert="horz" lIns="0" tIns="45720" rIns="91440" bIns="45720" rtlCol="0" anchor="ctr"/>
          <a:lstStyle>
            <a:lvl1pPr marL="0" marR="0" indent="0" algn="l" defTabSz="914400" rtl="0" eaLnBrk="1" fontAlgn="auto" latinLnBrk="0" hangingPunct="1">
              <a:lnSpc>
                <a:spcPct val="100000"/>
              </a:lnSpc>
              <a:spcBef>
                <a:spcPts val="0"/>
              </a:spcBef>
              <a:spcAft>
                <a:spcPts val="0"/>
              </a:spcAft>
              <a:buClrTx/>
              <a:buSzTx/>
              <a:buFontTx/>
              <a:buNone/>
              <a:defRPr sz="1400" spc="100" baseline="0">
                <a:solidFill>
                  <a:schemeClr val="tx1">
                    <a:tint val="75000"/>
                  </a:schemeClr>
                </a:solidFill>
              </a:defRPr>
            </a:lvl1pPr>
          </a:lstStyle>
          <a:p>
            <a:r>
              <a:rPr lang="zh-CN" altLang="en-US" i="1" spc="300">
                <a:solidFill>
                  <a:schemeClr val="accent1"/>
                </a:solidFill>
                <a:latin typeface="+mn-ea"/>
              </a:rPr>
              <a:t>止于至善</a:t>
            </a:r>
            <a:endParaRPr lang="zh-CN" altLang="en-US" spc="300" dirty="0">
              <a:solidFill>
                <a:schemeClr val="bg1">
                  <a:lumMod val="75000"/>
                </a:schemeClr>
              </a:solidFill>
            </a:endParaRPr>
          </a:p>
        </p:txBody>
      </p:sp>
      <p:sp>
        <p:nvSpPr>
          <p:cNvPr id="10" name="页脚占位符 4"/>
          <p:cNvSpPr>
            <a:spLocks noGrp="1"/>
          </p:cNvSpPr>
          <p:nvPr>
            <p:ph type="ftr" sz="quarter" idx="3"/>
          </p:nvPr>
        </p:nvSpPr>
        <p:spPr>
          <a:xfrm>
            <a:off x="4622800" y="6235702"/>
            <a:ext cx="2946400" cy="365125"/>
          </a:xfrm>
          <a:prstGeom prst="rect">
            <a:avLst/>
          </a:prstGeom>
        </p:spPr>
        <p:txBody>
          <a:bodyPr vert="horz" lIns="91440" tIns="45720" rIns="91440" bIns="45720" rtlCol="0" anchor="ctr"/>
          <a:lstStyle>
            <a:lvl1pPr algn="ctr">
              <a:defRPr sz="1400" i="0" spc="300" baseline="0">
                <a:solidFill>
                  <a:schemeClr val="accent1"/>
                </a:solidFill>
              </a:defRPr>
            </a:lvl1pPr>
          </a:lstStyle>
          <a:p>
            <a:pPr>
              <a:defRPr/>
            </a:pPr>
            <a:r>
              <a:rPr lang="en-US" altLang="zh-CN"/>
              <a:t>made by K</a:t>
            </a:r>
            <a:endParaRPr lang="zh-CN" altLang="en-US" dirty="0"/>
          </a:p>
        </p:txBody>
      </p:sp>
      <p:sp>
        <p:nvSpPr>
          <p:cNvPr id="11" name="灯片编号占位符 3"/>
          <p:cNvSpPr>
            <a:spLocks noGrp="1"/>
          </p:cNvSpPr>
          <p:nvPr>
            <p:ph type="sldNum" sz="quarter" idx="4"/>
          </p:nvPr>
        </p:nvSpPr>
        <p:spPr>
          <a:xfrm>
            <a:off x="8775700" y="6235702"/>
            <a:ext cx="2743200" cy="365125"/>
          </a:xfrm>
          <a:prstGeom prst="rect">
            <a:avLst/>
          </a:prstGeom>
        </p:spPr>
        <p:txBody>
          <a:bodyPr vert="horz" lIns="90000" tIns="45720" rIns="0" bIns="45720" rtlCol="0" anchor="ctr"/>
          <a:lstStyle>
            <a:lvl1pPr algn="r">
              <a:defRPr sz="1400">
                <a:solidFill>
                  <a:schemeClr val="bg1">
                    <a:lumMod val="75000"/>
                  </a:schemeClr>
                </a:solidFill>
              </a:defRPr>
            </a:lvl1pPr>
          </a:lstStyle>
          <a:p>
            <a:fld id="{C79ECAFE-A460-4E13-ABCB-32CAE6136244}" type="slidenum">
              <a:rPr lang="zh-CN" altLang="en-US" smtClean="0"/>
            </a:fld>
            <a:endParaRPr lang="zh-CN" altLang="en-US" dirty="0"/>
          </a:p>
        </p:txBody>
      </p:sp>
      <p:sp>
        <p:nvSpPr>
          <p:cNvPr id="12" name="标题占位符 1"/>
          <p:cNvSpPr>
            <a:spLocks noGrp="1"/>
          </p:cNvSpPr>
          <p:nvPr>
            <p:ph type="title"/>
          </p:nvPr>
        </p:nvSpPr>
        <p:spPr>
          <a:xfrm>
            <a:off x="669869" y="1"/>
            <a:ext cx="10849030" cy="1028700"/>
          </a:xfrm>
          <a:prstGeom prst="rect">
            <a:avLst/>
          </a:prstGeom>
        </p:spPr>
        <p:txBody>
          <a:bodyPr vert="horz" lIns="0" tIns="0" rIns="0" bIns="0" rtlCol="0" anchor="b" anchorCtr="0">
            <a:noAutofit/>
          </a:bodyPr>
          <a:lstStyle/>
          <a:p>
            <a:r>
              <a:rPr lang="zh-CN" altLang="en-US" dirty="0"/>
              <a:t>单击此处编辑母版标题样式</a:t>
            </a:r>
            <a:endParaRPr lang="zh-CN" altLang="en-US" dirty="0"/>
          </a:p>
        </p:txBody>
      </p:sp>
      <p:sp>
        <p:nvSpPr>
          <p:cNvPr id="13" name="文本占位符 2"/>
          <p:cNvSpPr>
            <a:spLocks noGrp="1"/>
          </p:cNvSpPr>
          <p:nvPr>
            <p:ph type="body" idx="1"/>
          </p:nvPr>
        </p:nvSpPr>
        <p:spPr>
          <a:xfrm>
            <a:off x="669869" y="1130301"/>
            <a:ext cx="10849031" cy="5003799"/>
          </a:xfrm>
          <a:prstGeom prst="rect">
            <a:avLst/>
          </a:prstGeom>
        </p:spPr>
        <p:txBody>
          <a:bodyPr vert="horz" lIns="91440" tIns="45720" rIns="91440" bIns="45720" rtlCol="0">
            <a:no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dt="0"/>
  <p:txStyles>
    <p:titleStyle>
      <a:lvl1pPr algn="l" defTabSz="914400" rtl="0" eaLnBrk="1" latinLnBrk="0" hangingPunct="1">
        <a:lnSpc>
          <a:spcPct val="90000"/>
        </a:lnSpc>
        <a:spcBef>
          <a:spcPct val="0"/>
        </a:spcBef>
        <a:buNone/>
        <a:defRPr sz="2800" b="1" kern="1200">
          <a:solidFill>
            <a:schemeClr val="tx1"/>
          </a:solidFill>
          <a:latin typeface="+mj-ea"/>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000" kern="1200">
          <a:solidFill>
            <a:schemeClr val="tx1"/>
          </a:solidFill>
          <a:latin typeface="+mj-ea"/>
          <a:ea typeface="+mj-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1800" kern="1200">
          <a:solidFill>
            <a:schemeClr val="tx1"/>
          </a:solidFill>
          <a:latin typeface="+mj-ea"/>
          <a:ea typeface="+mj-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1600" kern="1200">
          <a:solidFill>
            <a:schemeClr val="tx1"/>
          </a:solidFill>
          <a:latin typeface="+mj-ea"/>
          <a:ea typeface="+mj-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j-ea"/>
          <a:ea typeface="+mj-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400" kern="1200">
          <a:solidFill>
            <a:schemeClr val="tx1"/>
          </a:solidFill>
          <a:latin typeface="+mj-ea"/>
          <a:ea typeface="+mj-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2.xml"/><Relationship Id="rId3" Type="http://schemas.openxmlformats.org/officeDocument/2006/relationships/image" Target="../media/image3.png"/><Relationship Id="rId2" Type="http://schemas.openxmlformats.org/officeDocument/2006/relationships/tags" Target="../tags/tag1.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openxmlformats.org/officeDocument/2006/relationships/tags" Target="../tags/tag4.xml"/><Relationship Id="rId4" Type="http://schemas.openxmlformats.org/officeDocument/2006/relationships/image" Target="../media/image5.png"/><Relationship Id="rId3" Type="http://schemas.openxmlformats.org/officeDocument/2006/relationships/tags" Target="../tags/tag3.xml"/><Relationship Id="rId2" Type="http://schemas.openxmlformats.org/officeDocument/2006/relationships/image" Target="../media/image4.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6.xml"/><Relationship Id="rId5" Type="http://schemas.openxmlformats.org/officeDocument/2006/relationships/tags" Target="../tags/tag5.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6.xml"/><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5.xml.rels><?xml version="1.0" encoding="UTF-8" standalone="yes"?>
<Relationships xmlns="http://schemas.openxmlformats.org/package/2006/relationships"><Relationship Id="rId9" Type="http://schemas.openxmlformats.org/officeDocument/2006/relationships/image" Target="../media/image26.png"/><Relationship Id="rId8" Type="http://schemas.openxmlformats.org/officeDocument/2006/relationships/image" Target="../media/image25.png"/><Relationship Id="rId7" Type="http://schemas.openxmlformats.org/officeDocument/2006/relationships/image" Target="../media/image24.png"/><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 Id="rId3" Type="http://schemas.openxmlformats.org/officeDocument/2006/relationships/image" Target="../media/image20.png"/><Relationship Id="rId2" Type="http://schemas.openxmlformats.org/officeDocument/2006/relationships/image" Target="../media/image19.png"/><Relationship Id="rId10" Type="http://schemas.openxmlformats.org/officeDocument/2006/relationships/slideLayout" Target="../slideLayouts/slideLayout6.xml"/><Relationship Id="rId1" Type="http://schemas.openxmlformats.org/officeDocument/2006/relationships/image" Target="../media/image18.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image" Target="../media/image27.png"/><Relationship Id="rId2" Type="http://schemas.openxmlformats.org/officeDocument/2006/relationships/tags" Target="../tags/tag7.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1.png"/><Relationship Id="rId3" Type="http://schemas.openxmlformats.org/officeDocument/2006/relationships/tags" Target="../tags/tag12.xml"/><Relationship Id="rId2" Type="http://schemas.openxmlformats.org/officeDocument/2006/relationships/image" Target="../media/image30.png"/><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9" Type="http://schemas.openxmlformats.org/officeDocument/2006/relationships/tags" Target="../tags/tag17.xml"/><Relationship Id="rId8" Type="http://schemas.openxmlformats.org/officeDocument/2006/relationships/tags" Target="../tags/tag16.xml"/><Relationship Id="rId7" Type="http://schemas.openxmlformats.org/officeDocument/2006/relationships/image" Target="../media/image34.png"/><Relationship Id="rId6" Type="http://schemas.openxmlformats.org/officeDocument/2006/relationships/tags" Target="../tags/tag15.xml"/><Relationship Id="rId5" Type="http://schemas.openxmlformats.org/officeDocument/2006/relationships/hyperlink" Target="RGPP\&#27874;&#22330;&#26799;&#24230;&#27861;&#30740;&#31350;&#36827;&#23637;.pdf" TargetMode="External"/><Relationship Id="rId4" Type="http://schemas.openxmlformats.org/officeDocument/2006/relationships/image" Target="../media/image33.png"/><Relationship Id="rId3" Type="http://schemas.openxmlformats.org/officeDocument/2006/relationships/tags" Target="../tags/tag14.xml"/><Relationship Id="rId2" Type="http://schemas.openxmlformats.org/officeDocument/2006/relationships/image" Target="../media/image32.png"/><Relationship Id="rId10" Type="http://schemas.openxmlformats.org/officeDocument/2006/relationships/slideLayout" Target="../slideLayouts/slideLayout4.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18.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20.xml"/><Relationship Id="rId2" Type="http://schemas.openxmlformats.org/officeDocument/2006/relationships/image" Target="../media/image35.png"/><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hyperlink" Target="RGPP\AWGM_grid_v3.0-main\doc\&#27874;&#26799;&#24230;&#27861;&#20013;&#25991;&#25163;&#20876;.pdf" TargetMode="Externa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hyperlink" Target="https://github.com/Feihuang-C/AWGM_grid_v3.0" TargetMode="External"/><Relationship Id="rId1" Type="http://schemas.openxmlformats.org/officeDocument/2006/relationships/hyperlink" Target="https://www.mathworks.com/products/matlab.html" TargetMode="Externa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3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image" Target="../media/image37.emf"/></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43.emf"/><Relationship Id="rId3" Type="http://schemas.openxmlformats.org/officeDocument/2006/relationships/image" Target="../media/image42.png"/><Relationship Id="rId2" Type="http://schemas.openxmlformats.org/officeDocument/2006/relationships/image" Target="../media/image41.emf"/><Relationship Id="rId1" Type="http://schemas.openxmlformats.org/officeDocument/2006/relationships/image" Target="../media/image40.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5.xml"/><Relationship Id="rId5" Type="http://schemas.openxmlformats.org/officeDocument/2006/relationships/image" Target="../media/image48.png"/><Relationship Id="rId4" Type="http://schemas.openxmlformats.org/officeDocument/2006/relationships/image" Target="../media/image47.emf"/><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image" Target="../media/image44.emf"/></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49.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0.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hyperlink" Target="https://www.open-mpi.org/" TargetMode="External"/><Relationship Id="rId1" Type="http://schemas.openxmlformats.org/officeDocument/2006/relationships/hyperlink" Target="https://www.eas.slu.edu/eqc/eqccps.html" TargetMode="Externa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56.png"/><Relationship Id="rId1"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7.pn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hyperlink" Target="https://doi.org/10.1016/j.epsl.2022.117763" TargetMode="External"/><Relationship Id="rId3" Type="http://schemas.openxmlformats.org/officeDocument/2006/relationships/hyperlink" Target="https://pubs.geoscienceworld.org/ssa/srl/article/90/1/229/566123/High-Resolution-Lithospheric-Velocity-Structure-of" TargetMode="External"/><Relationship Id="rId2" Type="http://schemas.openxmlformats.org/officeDocument/2006/relationships/hyperlink" Target="https://academic.oup.com/gji/article/206/2/954/2606000" TargetMode="External"/><Relationship Id="rId1" Type="http://schemas.openxmlformats.org/officeDocument/2006/relationships/hyperlink" Target="https://doi.org/10.1016/j.epsl.2015.02.024"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5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tags" Target="../tags/tag21.xml"/><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本占位符 2"/>
          <p:cNvSpPr>
            <a:spLocks noGrp="1"/>
          </p:cNvSpPr>
          <p:nvPr>
            <p:ph type="body" sz="quarter" idx="11"/>
          </p:nvPr>
        </p:nvSpPr>
        <p:spPr>
          <a:xfrm>
            <a:off x="582295" y="1671955"/>
            <a:ext cx="5578475" cy="878840"/>
          </a:xfrm>
        </p:spPr>
        <p:txBody>
          <a:bodyPr/>
          <a:lstStyle/>
          <a:p>
            <a:pPr algn="ctr"/>
            <a:r>
              <a:rPr lang="zh-CN" altLang="en-US" dirty="0">
                <a:latin typeface="Segoe UI Italic" panose="020B0502040204090203" pitchFamily="34" charset="0"/>
                <a:ea typeface="楷体" panose="02010609060101010101" pitchFamily="49" charset="-122"/>
                <a:sym typeface="Segoe UI Italic" panose="020B0502040204090203" pitchFamily="34" charset="0"/>
              </a:rPr>
              <a:t>波场梯度法</a:t>
            </a:r>
            <a:endParaRPr lang="zh-CN" altLang="en-US" dirty="0">
              <a:latin typeface="Segoe UI Italic" panose="020B0502040204090203" pitchFamily="34" charset="0"/>
              <a:ea typeface="楷体" panose="02010609060101010101" pitchFamily="49" charset="-122"/>
              <a:sym typeface="Segoe UI Italic" panose="020B0502040204090203" pitchFamily="34" charset="0"/>
            </a:endParaRPr>
          </a:p>
          <a:p>
            <a:pPr algn="ctr"/>
            <a:r>
              <a:rPr lang="zh-CN" altLang="en-US" dirty="0">
                <a:latin typeface="Segoe UI Italic" panose="020B0502040204090203" pitchFamily="34" charset="0"/>
                <a:ea typeface="楷体" panose="02010609060101010101" pitchFamily="49" charset="-122"/>
                <a:sym typeface="Segoe UI Italic" panose="020B0502040204090203" pitchFamily="34" charset="0"/>
              </a:rPr>
              <a:t>地震面波</a:t>
            </a:r>
            <a:r>
              <a:rPr lang="zh-CN" altLang="en-US" dirty="0">
                <a:latin typeface="Segoe UI Italic" panose="020B0502040204090203" pitchFamily="34" charset="0"/>
                <a:ea typeface="楷体" panose="02010609060101010101" pitchFamily="49" charset="-122"/>
                <a:sym typeface="Segoe UI Italic" panose="020B0502040204090203" pitchFamily="34" charset="0"/>
              </a:rPr>
              <a:t>成像</a:t>
            </a:r>
            <a:endParaRPr lang="zh-CN" altLang="en-US"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 name="矩形 7"/>
          <p:cNvSpPr/>
          <p:nvPr/>
        </p:nvSpPr>
        <p:spPr>
          <a:xfrm>
            <a:off x="2228215" y="3741420"/>
            <a:ext cx="2145030" cy="398780"/>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Segoe UI Italic" panose="020B0502040204090203" pitchFamily="34" charset="0"/>
                <a:ea typeface="楷体" panose="02010609060101010101" pitchFamily="49" charset="-122"/>
                <a:cs typeface="+mn-ea"/>
                <a:sym typeface="Segoe UI Italic" panose="020B0502040204090203" pitchFamily="34" charset="0"/>
              </a:rPr>
              <a:t>介绍</a:t>
            </a:r>
            <a:r>
              <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人：</a:t>
            </a:r>
            <a:r>
              <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翟英杰</a:t>
            </a:r>
            <a:endPar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endParaRPr>
          </a:p>
        </p:txBody>
      </p:sp>
      <p:sp>
        <p:nvSpPr>
          <p:cNvPr id="10" name="矩形 9"/>
          <p:cNvSpPr/>
          <p:nvPr/>
        </p:nvSpPr>
        <p:spPr>
          <a:xfrm>
            <a:off x="1831884" y="4363807"/>
            <a:ext cx="2796913" cy="398780"/>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Segoe UI Italic" panose="020B0502040204090203" pitchFamily="34" charset="0"/>
                <a:ea typeface="楷体" panose="02010609060101010101" pitchFamily="49" charset="-122"/>
                <a:cs typeface="+mn-ea"/>
                <a:sym typeface="Segoe UI Italic" panose="020B0502040204090203" pitchFamily="34" charset="0"/>
              </a:rPr>
              <a:t>介绍</a:t>
            </a:r>
            <a:r>
              <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日期：</a:t>
            </a:r>
            <a:r>
              <a:rPr kumimoji="0" lang="en-US" altLang="zh-CN"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2023</a:t>
            </a:r>
            <a:r>
              <a:rPr kumimoji="0" lang="en-US" altLang="zh-CN"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/09/21</a:t>
            </a:r>
            <a:endPar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endParaRPr>
          </a:p>
        </p:txBody>
      </p:sp>
      <p:pic>
        <p:nvPicPr>
          <p:cNvPr id="6" name="图片 5"/>
          <p:cNvPicPr>
            <a:picLocks noChangeAspect="1"/>
          </p:cNvPicPr>
          <p:nvPr/>
        </p:nvPicPr>
        <p:blipFill>
          <a:blip r:embed="rId1"/>
          <a:stretch>
            <a:fillRect/>
          </a:stretch>
        </p:blipFill>
        <p:spPr>
          <a:xfrm>
            <a:off x="582374" y="536131"/>
            <a:ext cx="2647969" cy="847731"/>
          </a:xfrm>
          <a:prstGeom prst="rect">
            <a:avLst/>
          </a:prstGeom>
        </p:spPr>
      </p:pic>
      <p:grpSp>
        <p:nvGrpSpPr>
          <p:cNvPr id="13" name="组合 12"/>
          <p:cNvGrpSpPr/>
          <p:nvPr/>
        </p:nvGrpSpPr>
        <p:grpSpPr>
          <a:xfrm>
            <a:off x="6591820" y="1609772"/>
            <a:ext cx="4831092" cy="3638455"/>
            <a:chOff x="2879180" y="1312131"/>
            <a:chExt cx="6433640" cy="4887852"/>
          </a:xfrm>
        </p:grpSpPr>
        <p:sp>
          <p:nvSpPr>
            <p:cNvPr id="22" name="椭圆 21"/>
            <p:cNvSpPr/>
            <p:nvPr/>
          </p:nvSpPr>
          <p:spPr>
            <a:xfrm>
              <a:off x="2879180" y="5993602"/>
              <a:ext cx="6433640" cy="206381"/>
            </a:xfrm>
            <a:prstGeom prst="ellipse">
              <a:avLst/>
            </a:prstGeom>
            <a:solidFill>
              <a:srgbClr val="444444">
                <a:alpha val="29804"/>
              </a:srgbClr>
            </a:soli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3" name="圆角矩形 21"/>
            <p:cNvSpPr/>
            <p:nvPr/>
          </p:nvSpPr>
          <p:spPr>
            <a:xfrm>
              <a:off x="5292734" y="6040630"/>
              <a:ext cx="1606430" cy="58316"/>
            </a:xfrm>
            <a:prstGeom prst="roundRect">
              <a:avLst/>
            </a:prstGeom>
            <a:solidFill>
              <a:srgbClr val="2F2F2F"/>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4" name="任意多边形 22"/>
            <p:cNvSpPr/>
            <p:nvPr/>
          </p:nvSpPr>
          <p:spPr>
            <a:xfrm>
              <a:off x="5292837" y="5003972"/>
              <a:ext cx="1606326" cy="989630"/>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gradFill flip="none" rotWithShape="1">
              <a:gsLst>
                <a:gs pos="0">
                  <a:srgbClr val="D1D1D3"/>
                </a:gs>
                <a:gs pos="46000">
                  <a:srgbClr val="D1D1D3">
                    <a:alpha val="94000"/>
                  </a:srgbClr>
                </a:gs>
                <a:gs pos="100000">
                  <a:srgbClr val="D1D1D3"/>
                </a:gs>
              </a:gsLst>
              <a:path path="circle">
                <a:fillToRect l="50000" t="130000" r="50000" b="-30000"/>
              </a:path>
              <a:tileRect/>
            </a:gra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5" name="任意多边形 23"/>
            <p:cNvSpPr/>
            <p:nvPr/>
          </p:nvSpPr>
          <p:spPr>
            <a:xfrm>
              <a:off x="5292837" y="4927927"/>
              <a:ext cx="1606326" cy="1119844"/>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gradFill>
              <a:gsLst>
                <a:gs pos="0">
                  <a:srgbClr val="F2F2F2">
                    <a:alpha val="0"/>
                  </a:srgbClr>
                </a:gs>
                <a:gs pos="99000">
                  <a:schemeClr val="tx1">
                    <a:lumMod val="75000"/>
                    <a:lumOff val="25000"/>
                  </a:schemeClr>
                </a:gs>
                <a:gs pos="91000">
                  <a:schemeClr val="bg1">
                    <a:lumMod val="85000"/>
                  </a:schemeClr>
                </a:gs>
                <a:gs pos="91000">
                  <a:srgbClr val="F2F2F2">
                    <a:alpha val="3922"/>
                  </a:srgbClr>
                </a:gs>
                <a:gs pos="98000">
                  <a:schemeClr val="bg2">
                    <a:lumMod val="25000"/>
                  </a:schemeClr>
                </a:gs>
                <a:gs pos="100000">
                  <a:srgbClr val="636363"/>
                </a:gs>
              </a:gsLst>
              <a:lin ang="5400000" scaled="1"/>
            </a:gra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6" name="任意多边形 24"/>
            <p:cNvSpPr/>
            <p:nvPr/>
          </p:nvSpPr>
          <p:spPr>
            <a:xfrm>
              <a:off x="5292837" y="5003972"/>
              <a:ext cx="1606326" cy="989630"/>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27" name="组合 26"/>
            <p:cNvGrpSpPr/>
            <p:nvPr/>
          </p:nvGrpSpPr>
          <p:grpSpPr>
            <a:xfrm>
              <a:off x="5315755" y="6074856"/>
              <a:ext cx="207301" cy="8333"/>
              <a:chOff x="4985374" y="6779411"/>
              <a:chExt cx="295079" cy="11862"/>
            </a:xfrm>
          </p:grpSpPr>
          <p:sp>
            <p:nvSpPr>
              <p:cNvPr id="37" name="任意多边形 35"/>
              <p:cNvSpPr/>
              <p:nvPr/>
            </p:nvSpPr>
            <p:spPr>
              <a:xfrm>
                <a:off x="4985374" y="6779411"/>
                <a:ext cx="295079" cy="11862"/>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000000"/>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8" name="任意多边形 36"/>
              <p:cNvSpPr/>
              <p:nvPr/>
            </p:nvSpPr>
            <p:spPr>
              <a:xfrm>
                <a:off x="4985374" y="6779411"/>
                <a:ext cx="295079" cy="11862"/>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191A1B"/>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sp>
          <p:nvSpPr>
            <p:cNvPr id="28" name="任意多边形 26"/>
            <p:cNvSpPr/>
            <p:nvPr/>
          </p:nvSpPr>
          <p:spPr>
            <a:xfrm>
              <a:off x="5292837" y="5993602"/>
              <a:ext cx="1606430" cy="81358"/>
            </a:xfrm>
            <a:custGeom>
              <a:avLst/>
              <a:gdLst>
                <a:gd name="connsiteX0" fmla="*/ 6199 w 2286642"/>
                <a:gd name="connsiteY0" fmla="*/ 4494 h 115807"/>
                <a:gd name="connsiteX1" fmla="*/ 2285131 w 2286642"/>
                <a:gd name="connsiteY1" fmla="*/ 4494 h 115807"/>
                <a:gd name="connsiteX2" fmla="*/ 2287356 w 2286642"/>
                <a:gd name="connsiteY2" fmla="*/ 4939 h 115807"/>
                <a:gd name="connsiteX3" fmla="*/ 2288542 w 2286642"/>
                <a:gd name="connsiteY3" fmla="*/ 6125 h 115807"/>
                <a:gd name="connsiteX4" fmla="*/ 2288987 w 2286642"/>
                <a:gd name="connsiteY4" fmla="*/ 8349 h 115807"/>
                <a:gd name="connsiteX5" fmla="*/ 2288987 w 2286642"/>
                <a:gd name="connsiteY5" fmla="*/ 116446 h 115807"/>
                <a:gd name="connsiteX6" fmla="*/ 2288542 w 2286642"/>
                <a:gd name="connsiteY6" fmla="*/ 118670 h 115807"/>
                <a:gd name="connsiteX7" fmla="*/ 2287356 w 2286642"/>
                <a:gd name="connsiteY7" fmla="*/ 119857 h 115807"/>
                <a:gd name="connsiteX8" fmla="*/ 2285131 w 2286642"/>
                <a:gd name="connsiteY8" fmla="*/ 120302 h 115807"/>
                <a:gd name="connsiteX9" fmla="*/ 6199 w 2286642"/>
                <a:gd name="connsiteY9" fmla="*/ 120302 h 115807"/>
                <a:gd name="connsiteX10" fmla="*/ 3975 w 2286642"/>
                <a:gd name="connsiteY10" fmla="*/ 119857 h 115807"/>
                <a:gd name="connsiteX11" fmla="*/ 2789 w 2286642"/>
                <a:gd name="connsiteY11" fmla="*/ 118670 h 115807"/>
                <a:gd name="connsiteX12" fmla="*/ 2344 w 2286642"/>
                <a:gd name="connsiteY12" fmla="*/ 116446 h 115807"/>
                <a:gd name="connsiteX13" fmla="*/ 2344 w 2286642"/>
                <a:gd name="connsiteY13" fmla="*/ 8349 h 115807"/>
                <a:gd name="connsiteX14" fmla="*/ 2789 w 2286642"/>
                <a:gd name="connsiteY14" fmla="*/ 6125 h 115807"/>
                <a:gd name="connsiteX15" fmla="*/ 3975 w 2286642"/>
                <a:gd name="connsiteY15" fmla="*/ 4939 h 115807"/>
                <a:gd name="connsiteX16" fmla="*/ 6199 w 2286642"/>
                <a:gd name="connsiteY16" fmla="*/ 4494 h 11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6642" h="115807">
                  <a:moveTo>
                    <a:pt x="6199" y="4494"/>
                  </a:moveTo>
                  <a:lnTo>
                    <a:pt x="2285131" y="4494"/>
                  </a:lnTo>
                  <a:cubicBezTo>
                    <a:pt x="2286466" y="4494"/>
                    <a:pt x="2286911" y="4642"/>
                    <a:pt x="2287356" y="4939"/>
                  </a:cubicBezTo>
                  <a:cubicBezTo>
                    <a:pt x="2287801" y="5235"/>
                    <a:pt x="2288245" y="5532"/>
                    <a:pt x="2288542" y="6125"/>
                  </a:cubicBezTo>
                  <a:cubicBezTo>
                    <a:pt x="2288839" y="6718"/>
                    <a:pt x="2288987" y="7015"/>
                    <a:pt x="2288987" y="8349"/>
                  </a:cubicBezTo>
                  <a:lnTo>
                    <a:pt x="2288987" y="116446"/>
                  </a:lnTo>
                  <a:cubicBezTo>
                    <a:pt x="2288987" y="117781"/>
                    <a:pt x="2288839" y="118226"/>
                    <a:pt x="2288542" y="118670"/>
                  </a:cubicBezTo>
                  <a:cubicBezTo>
                    <a:pt x="2288245" y="119115"/>
                    <a:pt x="2287949" y="119560"/>
                    <a:pt x="2287356" y="119857"/>
                  </a:cubicBezTo>
                  <a:cubicBezTo>
                    <a:pt x="2286911" y="120153"/>
                    <a:pt x="2286466" y="120302"/>
                    <a:pt x="2285131" y="120302"/>
                  </a:cubicBezTo>
                  <a:lnTo>
                    <a:pt x="6199" y="120302"/>
                  </a:lnTo>
                  <a:cubicBezTo>
                    <a:pt x="4865" y="120302"/>
                    <a:pt x="4420" y="120153"/>
                    <a:pt x="3975" y="119857"/>
                  </a:cubicBezTo>
                  <a:cubicBezTo>
                    <a:pt x="3530" y="119560"/>
                    <a:pt x="3085" y="119264"/>
                    <a:pt x="2789" y="118670"/>
                  </a:cubicBezTo>
                  <a:cubicBezTo>
                    <a:pt x="2492" y="118226"/>
                    <a:pt x="2344" y="117781"/>
                    <a:pt x="2344" y="116446"/>
                  </a:cubicBezTo>
                  <a:lnTo>
                    <a:pt x="2344" y="8349"/>
                  </a:lnTo>
                  <a:cubicBezTo>
                    <a:pt x="2344" y="7015"/>
                    <a:pt x="2492" y="6570"/>
                    <a:pt x="2789" y="6125"/>
                  </a:cubicBezTo>
                  <a:cubicBezTo>
                    <a:pt x="3085" y="5680"/>
                    <a:pt x="3382" y="5235"/>
                    <a:pt x="3975" y="4939"/>
                  </a:cubicBezTo>
                  <a:cubicBezTo>
                    <a:pt x="4272" y="4642"/>
                    <a:pt x="4865" y="4494"/>
                    <a:pt x="6199" y="4494"/>
                  </a:cubicBezTo>
                  <a:close/>
                </a:path>
              </a:pathLst>
            </a:custGeom>
            <a:gradFill>
              <a:gsLst>
                <a:gs pos="97000">
                  <a:schemeClr val="bg1">
                    <a:lumMod val="95000"/>
                  </a:schemeClr>
                </a:gs>
                <a:gs pos="2000">
                  <a:srgbClr val="D9D9D9"/>
                </a:gs>
                <a:gs pos="5000">
                  <a:srgbClr val="979797"/>
                </a:gs>
                <a:gs pos="19000">
                  <a:srgbClr val="D9D9D9"/>
                </a:gs>
                <a:gs pos="70000">
                  <a:srgbClr val="D9D9D9"/>
                </a:gs>
                <a:gs pos="100000">
                  <a:srgbClr val="BFBFBF"/>
                </a:gs>
                <a:gs pos="94000">
                  <a:srgbClr val="979797"/>
                </a:gs>
                <a:gs pos="87000">
                  <a:srgbClr val="BFBFBF"/>
                </a:gs>
              </a:gsLst>
              <a:lin ang="0" scaled="0"/>
            </a:gradFill>
            <a:ln w="483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9" name="任意多边形 27"/>
            <p:cNvSpPr/>
            <p:nvPr/>
          </p:nvSpPr>
          <p:spPr>
            <a:xfrm>
              <a:off x="5292837" y="5993602"/>
              <a:ext cx="1606430" cy="81358"/>
            </a:xfrm>
            <a:custGeom>
              <a:avLst/>
              <a:gdLst>
                <a:gd name="connsiteX0" fmla="*/ 6199 w 2286642"/>
                <a:gd name="connsiteY0" fmla="*/ 4494 h 115807"/>
                <a:gd name="connsiteX1" fmla="*/ 2285131 w 2286642"/>
                <a:gd name="connsiteY1" fmla="*/ 4494 h 115807"/>
                <a:gd name="connsiteX2" fmla="*/ 2287356 w 2286642"/>
                <a:gd name="connsiteY2" fmla="*/ 4939 h 115807"/>
                <a:gd name="connsiteX3" fmla="*/ 2288542 w 2286642"/>
                <a:gd name="connsiteY3" fmla="*/ 6125 h 115807"/>
                <a:gd name="connsiteX4" fmla="*/ 2288987 w 2286642"/>
                <a:gd name="connsiteY4" fmla="*/ 8349 h 115807"/>
                <a:gd name="connsiteX5" fmla="*/ 2288987 w 2286642"/>
                <a:gd name="connsiteY5" fmla="*/ 116446 h 115807"/>
                <a:gd name="connsiteX6" fmla="*/ 2288542 w 2286642"/>
                <a:gd name="connsiteY6" fmla="*/ 118670 h 115807"/>
                <a:gd name="connsiteX7" fmla="*/ 2287356 w 2286642"/>
                <a:gd name="connsiteY7" fmla="*/ 119857 h 115807"/>
                <a:gd name="connsiteX8" fmla="*/ 2285131 w 2286642"/>
                <a:gd name="connsiteY8" fmla="*/ 120302 h 115807"/>
                <a:gd name="connsiteX9" fmla="*/ 6199 w 2286642"/>
                <a:gd name="connsiteY9" fmla="*/ 120302 h 115807"/>
                <a:gd name="connsiteX10" fmla="*/ 3975 w 2286642"/>
                <a:gd name="connsiteY10" fmla="*/ 119857 h 115807"/>
                <a:gd name="connsiteX11" fmla="*/ 2789 w 2286642"/>
                <a:gd name="connsiteY11" fmla="*/ 118670 h 115807"/>
                <a:gd name="connsiteX12" fmla="*/ 2344 w 2286642"/>
                <a:gd name="connsiteY12" fmla="*/ 116446 h 115807"/>
                <a:gd name="connsiteX13" fmla="*/ 2344 w 2286642"/>
                <a:gd name="connsiteY13" fmla="*/ 8349 h 115807"/>
                <a:gd name="connsiteX14" fmla="*/ 2789 w 2286642"/>
                <a:gd name="connsiteY14" fmla="*/ 6125 h 115807"/>
                <a:gd name="connsiteX15" fmla="*/ 3975 w 2286642"/>
                <a:gd name="connsiteY15" fmla="*/ 4939 h 115807"/>
                <a:gd name="connsiteX16" fmla="*/ 6199 w 2286642"/>
                <a:gd name="connsiteY16" fmla="*/ 4494 h 11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6642" h="115807">
                  <a:moveTo>
                    <a:pt x="6199" y="4494"/>
                  </a:moveTo>
                  <a:lnTo>
                    <a:pt x="2285131" y="4494"/>
                  </a:lnTo>
                  <a:cubicBezTo>
                    <a:pt x="2286466" y="4494"/>
                    <a:pt x="2286911" y="4642"/>
                    <a:pt x="2287356" y="4939"/>
                  </a:cubicBezTo>
                  <a:cubicBezTo>
                    <a:pt x="2287801" y="5235"/>
                    <a:pt x="2288245" y="5532"/>
                    <a:pt x="2288542" y="6125"/>
                  </a:cubicBezTo>
                  <a:cubicBezTo>
                    <a:pt x="2288839" y="6718"/>
                    <a:pt x="2288987" y="7015"/>
                    <a:pt x="2288987" y="8349"/>
                  </a:cubicBezTo>
                  <a:lnTo>
                    <a:pt x="2288987" y="116446"/>
                  </a:lnTo>
                  <a:cubicBezTo>
                    <a:pt x="2288987" y="117781"/>
                    <a:pt x="2288839" y="118226"/>
                    <a:pt x="2288542" y="118670"/>
                  </a:cubicBezTo>
                  <a:cubicBezTo>
                    <a:pt x="2288245" y="119115"/>
                    <a:pt x="2287949" y="119560"/>
                    <a:pt x="2287356" y="119857"/>
                  </a:cubicBezTo>
                  <a:cubicBezTo>
                    <a:pt x="2286911" y="120153"/>
                    <a:pt x="2286466" y="120302"/>
                    <a:pt x="2285131" y="120302"/>
                  </a:cubicBezTo>
                  <a:lnTo>
                    <a:pt x="6199" y="120302"/>
                  </a:lnTo>
                  <a:cubicBezTo>
                    <a:pt x="4865" y="120302"/>
                    <a:pt x="4420" y="120153"/>
                    <a:pt x="3975" y="119857"/>
                  </a:cubicBezTo>
                  <a:cubicBezTo>
                    <a:pt x="3530" y="119560"/>
                    <a:pt x="3085" y="119264"/>
                    <a:pt x="2789" y="118670"/>
                  </a:cubicBezTo>
                  <a:cubicBezTo>
                    <a:pt x="2492" y="118226"/>
                    <a:pt x="2344" y="117781"/>
                    <a:pt x="2344" y="116446"/>
                  </a:cubicBezTo>
                  <a:lnTo>
                    <a:pt x="2344" y="8349"/>
                  </a:lnTo>
                  <a:cubicBezTo>
                    <a:pt x="2344" y="7015"/>
                    <a:pt x="2492" y="6570"/>
                    <a:pt x="2789" y="6125"/>
                  </a:cubicBezTo>
                  <a:cubicBezTo>
                    <a:pt x="3085" y="5680"/>
                    <a:pt x="3382" y="5235"/>
                    <a:pt x="3975" y="4939"/>
                  </a:cubicBezTo>
                  <a:cubicBezTo>
                    <a:pt x="4272" y="4642"/>
                    <a:pt x="4865" y="4494"/>
                    <a:pt x="6199" y="4494"/>
                  </a:cubicBezTo>
                  <a:close/>
                </a:path>
              </a:pathLst>
            </a:custGeom>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30" name="组合 29"/>
            <p:cNvGrpSpPr/>
            <p:nvPr/>
          </p:nvGrpSpPr>
          <p:grpSpPr>
            <a:xfrm>
              <a:off x="2879181" y="1312131"/>
              <a:ext cx="6433639" cy="3691841"/>
              <a:chOff x="1517080" y="0"/>
              <a:chExt cx="9157840" cy="5255081"/>
            </a:xfrm>
          </p:grpSpPr>
          <p:sp>
            <p:nvSpPr>
              <p:cNvPr id="35" name="任意多边形 33"/>
              <p:cNvSpPr/>
              <p:nvPr/>
            </p:nvSpPr>
            <p:spPr>
              <a:xfrm>
                <a:off x="1517080" y="0"/>
                <a:ext cx="9157840" cy="5255081"/>
              </a:xfrm>
              <a:custGeom>
                <a:avLst/>
                <a:gdLst>
                  <a:gd name="connsiteX0" fmla="*/ 83658 w 9157840"/>
                  <a:gd name="connsiteY0" fmla="*/ 0 h 5255081"/>
                  <a:gd name="connsiteX1" fmla="*/ 9074237 w 9157840"/>
                  <a:gd name="connsiteY1" fmla="*/ 0 h 5255081"/>
                  <a:gd name="connsiteX2" fmla="*/ 9124504 w 9157840"/>
                  <a:gd name="connsiteY2" fmla="*/ 8749 h 5255081"/>
                  <a:gd name="connsiteX3" fmla="*/ 9149119 w 9157840"/>
                  <a:gd name="connsiteY3" fmla="*/ 33363 h 5255081"/>
                  <a:gd name="connsiteX4" fmla="*/ 9157867 w 9157840"/>
                  <a:gd name="connsiteY4" fmla="*/ 83631 h 5255081"/>
                  <a:gd name="connsiteX5" fmla="*/ 9157867 w 9157840"/>
                  <a:gd name="connsiteY5" fmla="*/ 5171451 h 5255081"/>
                  <a:gd name="connsiteX6" fmla="*/ 9149119 w 9157840"/>
                  <a:gd name="connsiteY6" fmla="*/ 5221719 h 5255081"/>
                  <a:gd name="connsiteX7" fmla="*/ 9124504 w 9157840"/>
                  <a:gd name="connsiteY7" fmla="*/ 5246333 h 5255081"/>
                  <a:gd name="connsiteX8" fmla="*/ 9074237 w 9157840"/>
                  <a:gd name="connsiteY8" fmla="*/ 5255082 h 5255081"/>
                  <a:gd name="connsiteX9" fmla="*/ 83658 w 9157840"/>
                  <a:gd name="connsiteY9" fmla="*/ 5255082 h 5255081"/>
                  <a:gd name="connsiteX10" fmla="*/ 33390 w 9157840"/>
                  <a:gd name="connsiteY10" fmla="*/ 5246333 h 5255081"/>
                  <a:gd name="connsiteX11" fmla="*/ 8776 w 9157840"/>
                  <a:gd name="connsiteY11" fmla="*/ 5221719 h 5255081"/>
                  <a:gd name="connsiteX12" fmla="*/ 27 w 9157840"/>
                  <a:gd name="connsiteY12" fmla="*/ 5171451 h 5255081"/>
                  <a:gd name="connsiteX13" fmla="*/ 27 w 9157840"/>
                  <a:gd name="connsiteY13" fmla="*/ 83631 h 5255081"/>
                  <a:gd name="connsiteX14" fmla="*/ 8776 w 9157840"/>
                  <a:gd name="connsiteY14" fmla="*/ 33363 h 5255081"/>
                  <a:gd name="connsiteX15" fmla="*/ 33390 w 9157840"/>
                  <a:gd name="connsiteY15" fmla="*/ 8749 h 5255081"/>
                  <a:gd name="connsiteX16" fmla="*/ 83658 w 9157840"/>
                  <a:gd name="connsiteY16" fmla="*/ 0 h 5255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57840" h="5255081">
                    <a:moveTo>
                      <a:pt x="83658" y="0"/>
                    </a:moveTo>
                    <a:lnTo>
                      <a:pt x="9074237" y="0"/>
                    </a:lnTo>
                    <a:cubicBezTo>
                      <a:pt x="9103300" y="0"/>
                      <a:pt x="9113827" y="2966"/>
                      <a:pt x="9124504" y="8749"/>
                    </a:cubicBezTo>
                    <a:cubicBezTo>
                      <a:pt x="9135180" y="14532"/>
                      <a:pt x="9143483" y="22835"/>
                      <a:pt x="9149119" y="33363"/>
                    </a:cubicBezTo>
                    <a:cubicBezTo>
                      <a:pt x="9154753" y="43891"/>
                      <a:pt x="9157867" y="54567"/>
                      <a:pt x="9157867" y="83631"/>
                    </a:cubicBezTo>
                    <a:lnTo>
                      <a:pt x="9157867" y="5171451"/>
                    </a:lnTo>
                    <a:cubicBezTo>
                      <a:pt x="9157867" y="5200514"/>
                      <a:pt x="9154901" y="5211042"/>
                      <a:pt x="9149119" y="5221719"/>
                    </a:cubicBezTo>
                    <a:cubicBezTo>
                      <a:pt x="9143483" y="5232395"/>
                      <a:pt x="9135032" y="5240699"/>
                      <a:pt x="9124504" y="5246333"/>
                    </a:cubicBezTo>
                    <a:cubicBezTo>
                      <a:pt x="9113976" y="5251968"/>
                      <a:pt x="9103300" y="5255082"/>
                      <a:pt x="9074237" y="5255082"/>
                    </a:cubicBezTo>
                    <a:lnTo>
                      <a:pt x="83658" y="5255082"/>
                    </a:lnTo>
                    <a:cubicBezTo>
                      <a:pt x="54594" y="5255082"/>
                      <a:pt x="44066" y="5252116"/>
                      <a:pt x="33390" y="5246333"/>
                    </a:cubicBezTo>
                    <a:cubicBezTo>
                      <a:pt x="22714" y="5240550"/>
                      <a:pt x="14410" y="5232247"/>
                      <a:pt x="8776" y="5221719"/>
                    </a:cubicBezTo>
                    <a:cubicBezTo>
                      <a:pt x="3141" y="5211042"/>
                      <a:pt x="27" y="5200514"/>
                      <a:pt x="27" y="5171451"/>
                    </a:cubicBezTo>
                    <a:lnTo>
                      <a:pt x="27" y="83631"/>
                    </a:lnTo>
                    <a:cubicBezTo>
                      <a:pt x="27" y="54567"/>
                      <a:pt x="2993" y="44039"/>
                      <a:pt x="8776" y="33363"/>
                    </a:cubicBezTo>
                    <a:cubicBezTo>
                      <a:pt x="14559" y="22687"/>
                      <a:pt x="22714" y="14383"/>
                      <a:pt x="33390" y="8749"/>
                    </a:cubicBezTo>
                    <a:cubicBezTo>
                      <a:pt x="44066" y="3114"/>
                      <a:pt x="54594" y="0"/>
                      <a:pt x="83658" y="0"/>
                    </a:cubicBezTo>
                    <a:close/>
                  </a:path>
                </a:pathLst>
              </a:custGeom>
              <a:solidFill>
                <a:srgbClr val="030303"/>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6" name="任意多边形 34"/>
              <p:cNvSpPr/>
              <p:nvPr/>
            </p:nvSpPr>
            <p:spPr>
              <a:xfrm>
                <a:off x="1632739" y="115659"/>
                <a:ext cx="8926521" cy="5023763"/>
              </a:xfrm>
              <a:custGeom>
                <a:avLst/>
                <a:gdLst>
                  <a:gd name="connsiteX0" fmla="*/ 27 w 8926521"/>
                  <a:gd name="connsiteY0" fmla="*/ 0 h 5023763"/>
                  <a:gd name="connsiteX1" fmla="*/ 8926549 w 8926521"/>
                  <a:gd name="connsiteY1" fmla="*/ 0 h 5023763"/>
                  <a:gd name="connsiteX2" fmla="*/ 8926549 w 8926521"/>
                  <a:gd name="connsiteY2" fmla="*/ 5023763 h 5023763"/>
                  <a:gd name="connsiteX3" fmla="*/ 27 w 8926521"/>
                  <a:gd name="connsiteY3" fmla="*/ 5023763 h 5023763"/>
                </a:gdLst>
                <a:ahLst/>
                <a:cxnLst>
                  <a:cxn ang="0">
                    <a:pos x="connsiteX0" y="connsiteY0"/>
                  </a:cxn>
                  <a:cxn ang="0">
                    <a:pos x="connsiteX1" y="connsiteY1"/>
                  </a:cxn>
                  <a:cxn ang="0">
                    <a:pos x="connsiteX2" y="connsiteY2"/>
                  </a:cxn>
                  <a:cxn ang="0">
                    <a:pos x="connsiteX3" y="connsiteY3"/>
                  </a:cxn>
                </a:cxnLst>
                <a:rect l="l" t="t" r="r" b="b"/>
                <a:pathLst>
                  <a:path w="8926521" h="5023763">
                    <a:moveTo>
                      <a:pt x="27" y="0"/>
                    </a:moveTo>
                    <a:lnTo>
                      <a:pt x="8926549" y="0"/>
                    </a:lnTo>
                    <a:lnTo>
                      <a:pt x="8926549" y="5023763"/>
                    </a:lnTo>
                    <a:lnTo>
                      <a:pt x="27" y="5023763"/>
                    </a:lnTo>
                    <a:close/>
                  </a:path>
                </a:pathLst>
              </a:custGeom>
              <a:solidFill>
                <a:srgbClr val="202020"/>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sp>
          <p:nvSpPr>
            <p:cNvPr id="31" name="任意多边形 29"/>
            <p:cNvSpPr/>
            <p:nvPr/>
          </p:nvSpPr>
          <p:spPr>
            <a:xfrm>
              <a:off x="6674153" y="6074856"/>
              <a:ext cx="207301" cy="8333"/>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000000"/>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2" name="任意多边形 30"/>
            <p:cNvSpPr/>
            <p:nvPr/>
          </p:nvSpPr>
          <p:spPr>
            <a:xfrm>
              <a:off x="6674153" y="6074856"/>
              <a:ext cx="207301" cy="8333"/>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191A1B"/>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3" name="任意多边形 31"/>
            <p:cNvSpPr/>
            <p:nvPr/>
          </p:nvSpPr>
          <p:spPr>
            <a:xfrm>
              <a:off x="2962518" y="1395468"/>
              <a:ext cx="6266964" cy="3525167"/>
            </a:xfrm>
            <a:custGeom>
              <a:avLst/>
              <a:gdLst>
                <a:gd name="connsiteX0" fmla="*/ 107 w 8920590"/>
                <a:gd name="connsiteY0" fmla="*/ 80 h 5017831"/>
                <a:gd name="connsiteX1" fmla="*/ 8920697 w 8920590"/>
                <a:gd name="connsiteY1" fmla="*/ 80 h 5017831"/>
                <a:gd name="connsiteX2" fmla="*/ 8920697 w 8920590"/>
                <a:gd name="connsiteY2" fmla="*/ 5017912 h 5017831"/>
                <a:gd name="connsiteX3" fmla="*/ 107 w 8920590"/>
                <a:gd name="connsiteY3" fmla="*/ 5017912 h 5017831"/>
              </a:gdLst>
              <a:ahLst/>
              <a:cxnLst>
                <a:cxn ang="0">
                  <a:pos x="connsiteX0" y="connsiteY0"/>
                </a:cxn>
                <a:cxn ang="0">
                  <a:pos x="connsiteX1" y="connsiteY1"/>
                </a:cxn>
                <a:cxn ang="0">
                  <a:pos x="connsiteX2" y="connsiteY2"/>
                </a:cxn>
                <a:cxn ang="0">
                  <a:pos x="connsiteX3" y="connsiteY3"/>
                </a:cxn>
              </a:cxnLst>
              <a:rect l="l" t="t" r="r" b="b"/>
              <a:pathLst>
                <a:path w="8920590" h="5017831">
                  <a:moveTo>
                    <a:pt x="107" y="80"/>
                  </a:moveTo>
                  <a:lnTo>
                    <a:pt x="8920697" y="80"/>
                  </a:lnTo>
                  <a:lnTo>
                    <a:pt x="8920697" y="5017912"/>
                  </a:lnTo>
                  <a:lnTo>
                    <a:pt x="107" y="5017912"/>
                  </a:lnTo>
                  <a:close/>
                </a:path>
              </a:pathLst>
            </a:custGeom>
            <a:pattFill prst="pct5">
              <a:fgClr>
                <a:srgbClr val="E4E6EA"/>
              </a:fgClr>
              <a:bgClr>
                <a:srgbClr val="ADB5BF"/>
              </a:bgClr>
            </a:patt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endParaRPr lang="zh-CN" altLang="en-US" dirty="0">
                <a:solidFill>
                  <a:schemeClr val="lt1"/>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4" name="任意多边形 32"/>
            <p:cNvSpPr/>
            <p:nvPr/>
          </p:nvSpPr>
          <p:spPr>
            <a:xfrm>
              <a:off x="5292837" y="5003972"/>
              <a:ext cx="1606326" cy="989630"/>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gradFill flip="none" rotWithShape="1">
              <a:gsLst>
                <a:gs pos="0">
                  <a:srgbClr val="D1D1D3">
                    <a:alpha val="20000"/>
                  </a:srgbClr>
                </a:gs>
                <a:gs pos="46000">
                  <a:srgbClr val="D1D1D3">
                    <a:alpha val="20000"/>
                  </a:srgbClr>
                </a:gs>
                <a:gs pos="100000">
                  <a:srgbClr val="D1D1D3"/>
                </a:gs>
              </a:gsLst>
              <a:path path="circle">
                <a:fillToRect l="50000" t="130000" r="50000" b="-30000"/>
              </a:path>
              <a:tileRect/>
            </a:gra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pic>
        <p:nvPicPr>
          <p:cNvPr id="2" name="图片 1"/>
          <p:cNvPicPr>
            <a:picLocks noChangeAspect="1"/>
          </p:cNvPicPr>
          <p:nvPr>
            <p:custDataLst>
              <p:tags r:id="rId2"/>
            </p:custDataLst>
          </p:nvPr>
        </p:nvPicPr>
        <p:blipFill>
          <a:blip r:embed="rId3"/>
          <a:stretch>
            <a:fillRect/>
          </a:stretch>
        </p:blipFill>
        <p:spPr>
          <a:xfrm>
            <a:off x="6654165" y="1671955"/>
            <a:ext cx="4705985" cy="2609215"/>
          </a:xfrm>
          <a:prstGeom prst="rect">
            <a:avLst/>
          </a:prstGeom>
        </p:spPr>
      </p:pic>
    </p:spTree>
    <p:custDataLst>
      <p:tags r:id="rId4"/>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 name="íṣḷîďé"/>
          <p:cNvSpPr/>
          <p:nvPr/>
        </p:nvSpPr>
        <p:spPr>
          <a:xfrm flipH="1">
            <a:off x="4363085" y="960120"/>
            <a:ext cx="4029075" cy="2168525"/>
          </a:xfrm>
          <a:prstGeom prst="rect">
            <a:avLst/>
          </a:prstGeom>
          <a:ln>
            <a:noFill/>
          </a:ln>
        </p:spPr>
        <p:txBody>
          <a:bodyPr wrap="square" lIns="91440" tIns="45720" rIns="91440" bIns="45720" anchor="t">
            <a:spAutoFit/>
          </a:bodyPr>
          <a:lstStyle/>
          <a:p>
            <a:pPr defTabSz="913765">
              <a:lnSpc>
                <a:spcPct val="150000"/>
              </a:lnSpc>
              <a:buSzPct val="25000"/>
              <a:defRPr/>
            </a:pPr>
            <a:r>
              <a:rPr kumimoji="0" lang="en-US" altLang="zh-CN" b="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sym typeface="Segoe UI Italic" panose="020B0502040204090203" pitchFamily="34" charset="0"/>
              </a:rPr>
              <a:t>2023</a:t>
            </a:r>
            <a:r>
              <a:rPr kumimoji="0" lang="zh-CN" altLang="en-US" b="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sym typeface="Segoe UI Italic" panose="020B0502040204090203" pitchFamily="34" charset="0"/>
              </a:rPr>
              <a:t>年内蒙古举办的第九届地震学程序与算法培训中涉及到的利用地震波场梯度进行地下结构分析与面波成像的原理和程序讲解的一个</a:t>
            </a:r>
            <a:r>
              <a:rPr kumimoji="0" lang="zh-CN" altLang="en-US" b="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sym typeface="Segoe UI Italic" panose="020B0502040204090203" pitchFamily="34" charset="0"/>
              </a:rPr>
              <a:t>分享</a:t>
            </a:r>
            <a:endParaRPr kumimoji="0" lang="zh-CN" altLang="en-US" b="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sym typeface="Segoe UI Italic" panose="020B0502040204090203" pitchFamily="34" charset="0"/>
            </a:endParaRPr>
          </a:p>
          <a:p>
            <a:pPr defTabSz="913765">
              <a:lnSpc>
                <a:spcPct val="150000"/>
              </a:lnSpc>
              <a:buSzPct val="25000"/>
              <a:defRPr/>
            </a:pPr>
            <a:endParaRPr kumimoji="0" lang="zh-CN" altLang="en-US" b="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2" name="组合 1"/>
          <p:cNvGrpSpPr/>
          <p:nvPr/>
        </p:nvGrpSpPr>
        <p:grpSpPr>
          <a:xfrm>
            <a:off x="4276403" y="3039745"/>
            <a:ext cx="6916239" cy="2952850"/>
            <a:chOff x="4252957" y="3096045"/>
            <a:chExt cx="6916239" cy="2952850"/>
          </a:xfrm>
        </p:grpSpPr>
        <p:sp>
          <p:nvSpPr>
            <p:cNvPr id="71" name="iṣḷiďé"/>
            <p:cNvSpPr txBox="1"/>
            <p:nvPr/>
          </p:nvSpPr>
          <p:spPr>
            <a:xfrm>
              <a:off x="6621160" y="3096045"/>
              <a:ext cx="1344777" cy="779031"/>
            </a:xfrm>
            <a:prstGeom prst="rect">
              <a:avLst/>
            </a:prstGeom>
            <a:noFill/>
            <a:ln>
              <a:noFill/>
            </a:ln>
          </p:spPr>
          <p:txBody>
            <a:bodyPr wrap="square" lIns="91440" tIns="45720" rIns="91440" bIns="45720" anchor="ctr" anchorCtr="0">
              <a:spAutoFit/>
            </a:bodyPr>
            <a:lstStyle/>
            <a:p>
              <a:pPr>
                <a:buSzPct val="25000"/>
              </a:pPr>
              <a:r>
                <a:rPr lang="zh-CN" altLang="en-US" sz="4400" b="1" dirty="0">
                  <a:latin typeface="Segoe UI Italic" panose="020B0502040204090203" pitchFamily="34" charset="0"/>
                  <a:ea typeface="楷体" panose="02010609060101010101" pitchFamily="49" charset="-122"/>
                  <a:sym typeface="Segoe UI Italic" panose="020B0502040204090203" pitchFamily="34" charset="0"/>
                </a:rPr>
                <a:t>大纲</a:t>
              </a:r>
              <a:endParaRPr lang="en-US" altLang="zh-CN" sz="4400" b="1" dirty="0">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73" name="ïsliḑê"/>
            <p:cNvGrpSpPr/>
            <p:nvPr/>
          </p:nvGrpSpPr>
          <p:grpSpPr>
            <a:xfrm>
              <a:off x="8211047" y="4427067"/>
              <a:ext cx="2958149" cy="646331"/>
              <a:chOff x="4816763" y="3749205"/>
              <a:chExt cx="2932388" cy="638375"/>
            </a:xfrm>
          </p:grpSpPr>
          <p:sp>
            <p:nvSpPr>
              <p:cNvPr id="84" name="îŝḷîḓe"/>
              <p:cNvSpPr txBox="1"/>
              <p:nvPr/>
            </p:nvSpPr>
            <p:spPr>
              <a:xfrm>
                <a:off x="5735953" y="3828966"/>
                <a:ext cx="2013198" cy="476071"/>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流程</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5" name="íṣ1iḍé"/>
              <p:cNvSpPr txBox="1"/>
              <p:nvPr/>
            </p:nvSpPr>
            <p:spPr>
              <a:xfrm>
                <a:off x="4816763" y="3749205"/>
                <a:ext cx="775772" cy="638375"/>
              </a:xfrm>
              <a:prstGeom prst="rect">
                <a:avLst/>
              </a:prstGeom>
              <a:noFill/>
            </p:spPr>
            <p:txBody>
              <a:bodyPr wrap="none" rtlCol="0">
                <a:spAutoFit/>
              </a:bodyPr>
              <a:lstStyle/>
              <a:p>
                <a:r>
                  <a:rPr lang="en-US" altLang="zh-CN" sz="3600" b="1" i="1" dirty="0">
                    <a:solidFill>
                      <a:schemeClr val="accent4"/>
                    </a:solidFill>
                    <a:latin typeface="Segoe UI Italic" panose="020B0502040204090203" pitchFamily="34" charset="0"/>
                    <a:ea typeface="楷体" panose="02010609060101010101" pitchFamily="49" charset="-122"/>
                    <a:sym typeface="Segoe UI Italic" panose="020B0502040204090203" pitchFamily="34" charset="0"/>
                  </a:rPr>
                  <a:t>02.</a:t>
                </a:r>
                <a:endParaRPr lang="zh-CN" altLang="en-US" sz="3600" b="1" i="1" dirty="0">
                  <a:solidFill>
                    <a:schemeClr val="accent4"/>
                  </a:solidFill>
                  <a:latin typeface="Segoe UI Italic" panose="020B0502040204090203" pitchFamily="34" charset="0"/>
                  <a:ea typeface="楷体" panose="02010609060101010101" pitchFamily="49" charset="-122"/>
                  <a:sym typeface="Segoe UI Italic" panose="020B0502040204090203" pitchFamily="34" charset="0"/>
                </a:endParaRPr>
              </a:p>
            </p:txBody>
          </p:sp>
        </p:grpSp>
        <p:grpSp>
          <p:nvGrpSpPr>
            <p:cNvPr id="74" name="ïś1íḋé"/>
            <p:cNvGrpSpPr/>
            <p:nvPr/>
          </p:nvGrpSpPr>
          <p:grpSpPr>
            <a:xfrm>
              <a:off x="8211047" y="5402564"/>
              <a:ext cx="2958149" cy="646331"/>
              <a:chOff x="4800721" y="4557551"/>
              <a:chExt cx="2932388" cy="638375"/>
            </a:xfrm>
          </p:grpSpPr>
          <p:sp>
            <p:nvSpPr>
              <p:cNvPr id="82" name="iṧ1îḑê"/>
              <p:cNvSpPr txBox="1"/>
              <p:nvPr/>
            </p:nvSpPr>
            <p:spPr>
              <a:xfrm>
                <a:off x="5719911" y="4637312"/>
                <a:ext cx="2013198" cy="476071"/>
              </a:xfrm>
              <a:prstGeom prst="roundRect">
                <a:avLst>
                  <a:gd name="adj" fmla="val 50000"/>
                </a:avLst>
              </a:prstGeom>
              <a:solidFill>
                <a:schemeClr val="accent5">
                  <a:lumMod val="20000"/>
                  <a:lumOff val="80000"/>
                </a:schemeClr>
              </a:solidFill>
              <a:ln w="12700" cap="flat">
                <a:noFill/>
                <a:prstDash val="solid"/>
                <a:miter/>
              </a:ln>
              <a:effectLst>
                <a:outerShdw blurRad="127000" dist="63500" dir="2700000" algn="tl" rotWithShape="0">
                  <a:schemeClr val="accent5">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展望</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3" name="ïṧļîḑê"/>
              <p:cNvSpPr txBox="1"/>
              <p:nvPr/>
            </p:nvSpPr>
            <p:spPr>
              <a:xfrm>
                <a:off x="4800721" y="4557551"/>
                <a:ext cx="775772" cy="638375"/>
              </a:xfrm>
              <a:prstGeom prst="rect">
                <a:avLst/>
              </a:prstGeom>
              <a:noFill/>
            </p:spPr>
            <p:txBody>
              <a:bodyPr wrap="none" rtlCol="0">
                <a:spAutoFit/>
              </a:bodyPr>
              <a:lstStyle/>
              <a:p>
                <a:r>
                  <a:rPr lang="en-US" altLang="zh-CN" sz="3600" b="1" i="1" dirty="0">
                    <a:solidFill>
                      <a:schemeClr val="accent5"/>
                    </a:solidFill>
                    <a:latin typeface="Segoe UI Italic" panose="020B0502040204090203" pitchFamily="34" charset="0"/>
                    <a:ea typeface="楷体" panose="02010609060101010101" pitchFamily="49" charset="-122"/>
                    <a:sym typeface="Segoe UI Italic" panose="020B0502040204090203" pitchFamily="34" charset="0"/>
                  </a:rPr>
                  <a:t>04.</a:t>
                </a:r>
                <a:endParaRPr lang="zh-CN" altLang="en-US" sz="3600" b="1" i="1" dirty="0">
                  <a:solidFill>
                    <a:schemeClr val="accent5"/>
                  </a:solidFill>
                  <a:latin typeface="Segoe UI Italic" panose="020B0502040204090203" pitchFamily="34" charset="0"/>
                  <a:ea typeface="楷体" panose="02010609060101010101" pitchFamily="49" charset="-122"/>
                  <a:sym typeface="Segoe UI Italic" panose="020B0502040204090203" pitchFamily="34" charset="0"/>
                </a:endParaRPr>
              </a:p>
            </p:txBody>
          </p:sp>
        </p:grpSp>
        <p:grpSp>
          <p:nvGrpSpPr>
            <p:cNvPr id="75" name="ïṥḷídê"/>
            <p:cNvGrpSpPr/>
            <p:nvPr/>
          </p:nvGrpSpPr>
          <p:grpSpPr>
            <a:xfrm>
              <a:off x="4252957" y="4427067"/>
              <a:ext cx="2958149" cy="646331"/>
              <a:chOff x="4707399" y="5415579"/>
              <a:chExt cx="2932387" cy="638375"/>
            </a:xfrm>
          </p:grpSpPr>
          <p:sp>
            <p:nvSpPr>
              <p:cNvPr id="80" name="íśḻîḓè"/>
              <p:cNvSpPr txBox="1"/>
              <p:nvPr/>
            </p:nvSpPr>
            <p:spPr>
              <a:xfrm>
                <a:off x="5626588" y="5495340"/>
                <a:ext cx="2013198" cy="476071"/>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原理</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1" name="í$liḓé"/>
              <p:cNvSpPr txBox="1"/>
              <p:nvPr/>
            </p:nvSpPr>
            <p:spPr>
              <a:xfrm>
                <a:off x="4707399" y="5415579"/>
                <a:ext cx="775772" cy="638375"/>
              </a:xfrm>
              <a:prstGeom prst="rect">
                <a:avLst/>
              </a:prstGeom>
              <a:noFill/>
            </p:spPr>
            <p:txBody>
              <a:bodyPr wrap="none" rtlCol="0">
                <a:spAutoFit/>
              </a:bodyPr>
              <a:lstStyle>
                <a:defPPr>
                  <a:defRPr lang="zh-CN"/>
                </a:defPPr>
                <a:lvl1pPr>
                  <a:defRPr sz="3600" b="1" i="1">
                    <a:solidFill>
                      <a:schemeClr val="accent4"/>
                    </a:solidFill>
                  </a:defRPr>
                </a:lvl1pPr>
              </a:lstStyle>
              <a:p>
                <a:r>
                  <a:rPr lang="en-US" altLang="zh-CN" dirty="0">
                    <a:solidFill>
                      <a:schemeClr val="accent6"/>
                    </a:solidFill>
                    <a:latin typeface="Segoe UI Italic" panose="020B0502040204090203" pitchFamily="34" charset="0"/>
                    <a:ea typeface="楷体" panose="02010609060101010101" pitchFamily="49" charset="-122"/>
                    <a:sym typeface="Segoe UI Italic" panose="020B0502040204090203" pitchFamily="34" charset="0"/>
                  </a:rPr>
                  <a:t>01.</a:t>
                </a:r>
                <a:endParaRPr lang="zh-CN" altLang="en-US" dirty="0">
                  <a:solidFill>
                    <a:schemeClr val="accent6"/>
                  </a:solidFill>
                  <a:latin typeface="Segoe UI Italic" panose="020B0502040204090203" pitchFamily="34" charset="0"/>
                  <a:ea typeface="楷体" panose="02010609060101010101" pitchFamily="49" charset="-122"/>
                  <a:sym typeface="Segoe UI Italic" panose="020B0502040204090203" pitchFamily="34" charset="0"/>
                </a:endParaRPr>
              </a:p>
            </p:txBody>
          </p:sp>
        </p:grpSp>
        <p:grpSp>
          <p:nvGrpSpPr>
            <p:cNvPr id="76" name="îṩḻïdê"/>
            <p:cNvGrpSpPr/>
            <p:nvPr/>
          </p:nvGrpSpPr>
          <p:grpSpPr>
            <a:xfrm>
              <a:off x="4252957" y="5402564"/>
              <a:ext cx="2958149" cy="646331"/>
              <a:chOff x="927755" y="4557551"/>
              <a:chExt cx="2932388" cy="638375"/>
            </a:xfrm>
          </p:grpSpPr>
          <p:sp>
            <p:nvSpPr>
              <p:cNvPr id="78" name="îş1îďê"/>
              <p:cNvSpPr txBox="1"/>
              <p:nvPr/>
            </p:nvSpPr>
            <p:spPr>
              <a:xfrm>
                <a:off x="1846945" y="4637312"/>
                <a:ext cx="2013198" cy="476071"/>
              </a:xfrm>
              <a:prstGeom prst="roundRect">
                <a:avLst>
                  <a:gd name="adj" fmla="val 50000"/>
                </a:avLst>
              </a:prstGeom>
              <a:solidFill>
                <a:schemeClr val="accent2">
                  <a:lumMod val="20000"/>
                  <a:lumOff val="80000"/>
                </a:schemeClr>
              </a:solidFill>
              <a:ln w="12700" cap="flat">
                <a:noFill/>
                <a:prstDash val="solid"/>
                <a:miter/>
              </a:ln>
              <a:effectLst>
                <a:outerShdw blurRad="127000" dist="63500" dir="2700000" algn="tl" rotWithShape="0">
                  <a:schemeClr val="accent2">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程序</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79" name="îṣ1íḋê"/>
              <p:cNvSpPr txBox="1"/>
              <p:nvPr/>
            </p:nvSpPr>
            <p:spPr>
              <a:xfrm>
                <a:off x="927755" y="4557551"/>
                <a:ext cx="775772" cy="638375"/>
              </a:xfrm>
              <a:prstGeom prst="rect">
                <a:avLst/>
              </a:prstGeom>
              <a:noFill/>
            </p:spPr>
            <p:txBody>
              <a:bodyPr wrap="none" rtlCol="0">
                <a:spAutoFit/>
              </a:bodyPr>
              <a:lstStyle/>
              <a:p>
                <a:r>
                  <a:rPr lang="en-US" altLang="zh-CN" sz="3600" b="1" i="1" dirty="0">
                    <a:solidFill>
                      <a:schemeClr val="accent2"/>
                    </a:solidFill>
                    <a:latin typeface="Segoe UI Italic" panose="020B0502040204090203" pitchFamily="34" charset="0"/>
                    <a:ea typeface="楷体" panose="02010609060101010101" pitchFamily="49" charset="-122"/>
                    <a:sym typeface="Segoe UI Italic" panose="020B0502040204090203" pitchFamily="34" charset="0"/>
                  </a:rPr>
                  <a:t>03.</a:t>
                </a:r>
                <a:endParaRPr lang="zh-CN" altLang="en-US" sz="3600" b="1" i="1" dirty="0">
                  <a:solidFill>
                    <a:schemeClr val="accent2"/>
                  </a:solidFill>
                  <a:latin typeface="Segoe UI Italic" panose="020B0502040204090203" pitchFamily="34" charset="0"/>
                  <a:ea typeface="楷体" panose="02010609060101010101" pitchFamily="49" charset="-122"/>
                  <a:sym typeface="Segoe UI Italic" panose="020B0502040204090203" pitchFamily="34" charset="0"/>
                </a:endParaRPr>
              </a:p>
            </p:txBody>
          </p:sp>
        </p:grpSp>
      </p:grpSp>
      <p:pic>
        <p:nvPicPr>
          <p:cNvPr id="86" name="图片 85"/>
          <p:cNvPicPr>
            <a:picLocks noChangeAspect="1"/>
          </p:cNvPicPr>
          <p:nvPr/>
        </p:nvPicPr>
        <p:blipFill>
          <a:blip r:embed="rId1"/>
          <a:stretch>
            <a:fillRect/>
          </a:stretch>
        </p:blipFill>
        <p:spPr>
          <a:xfrm>
            <a:off x="582374" y="536131"/>
            <a:ext cx="2647969" cy="847731"/>
          </a:xfrm>
          <a:prstGeom prst="rect">
            <a:avLst/>
          </a:prstGeom>
        </p:spPr>
      </p:pic>
      <p:pic>
        <p:nvPicPr>
          <p:cNvPr id="56" name="图片 55"/>
          <p:cNvPicPr>
            <a:picLocks noChangeAspect="1"/>
          </p:cNvPicPr>
          <p:nvPr/>
        </p:nvPicPr>
        <p:blipFill>
          <a:blip r:embed="rId2"/>
          <a:stretch>
            <a:fillRect/>
          </a:stretch>
        </p:blipFill>
        <p:spPr>
          <a:xfrm>
            <a:off x="0" y="1460887"/>
            <a:ext cx="4109357" cy="5417290"/>
          </a:xfrm>
          <a:prstGeom prst="rect">
            <a:avLst/>
          </a:prstGeom>
        </p:spPr>
      </p:pic>
      <p:sp>
        <p:nvSpPr>
          <p:cNvPr id="87" name="iṣḷiďé"/>
          <p:cNvSpPr txBox="1"/>
          <p:nvPr/>
        </p:nvSpPr>
        <p:spPr>
          <a:xfrm>
            <a:off x="5544786" y="151956"/>
            <a:ext cx="1344777" cy="768350"/>
          </a:xfrm>
          <a:prstGeom prst="rect">
            <a:avLst/>
          </a:prstGeom>
          <a:noFill/>
          <a:ln>
            <a:noFill/>
          </a:ln>
        </p:spPr>
        <p:txBody>
          <a:bodyPr wrap="square" lIns="91440" tIns="45720" rIns="91440" bIns="45720" anchor="ctr" anchorCtr="0">
            <a:spAutoFit/>
          </a:bodyPr>
          <a:lstStyle/>
          <a:p>
            <a:pPr>
              <a:buSzPct val="25000"/>
            </a:pPr>
            <a:r>
              <a:rPr lang="zh-CN" altLang="en-US" sz="4400" b="1" dirty="0">
                <a:latin typeface="Segoe UI Italic" panose="020B0502040204090203" pitchFamily="34" charset="0"/>
                <a:ea typeface="楷体" panose="02010609060101010101" pitchFamily="49" charset="-122"/>
                <a:sym typeface="Segoe UI Italic" panose="020B0502040204090203" pitchFamily="34" charset="0"/>
              </a:rPr>
              <a:t>目的</a:t>
            </a:r>
            <a:endParaRPr lang="zh-CN" altLang="en-US" sz="4400" b="1" dirty="0">
              <a:latin typeface="Segoe UI Italic" panose="020B0502040204090203" pitchFamily="34" charset="0"/>
              <a:ea typeface="楷体" panose="02010609060101010101" pitchFamily="49" charset="-122"/>
              <a:sym typeface="Segoe UI Italic" panose="020B0502040204090203" pitchFamily="34" charset="0"/>
            </a:endParaRPr>
          </a:p>
        </p:txBody>
      </p:sp>
      <p:pic>
        <p:nvPicPr>
          <p:cNvPr id="3" name="图片 2"/>
          <p:cNvPicPr>
            <a:picLocks noChangeAspect="1"/>
          </p:cNvPicPr>
          <p:nvPr>
            <p:custDataLst>
              <p:tags r:id="rId3"/>
            </p:custDataLst>
          </p:nvPr>
        </p:nvPicPr>
        <p:blipFill>
          <a:blip r:embed="rId4"/>
          <a:srcRect l="19528" t="20373" r="21989"/>
          <a:stretch>
            <a:fillRect/>
          </a:stretch>
        </p:blipFill>
        <p:spPr>
          <a:xfrm>
            <a:off x="8477885" y="825500"/>
            <a:ext cx="3473450" cy="2826385"/>
          </a:xfrm>
          <a:prstGeom prst="rect">
            <a:avLst/>
          </a:prstGeom>
        </p:spPr>
      </p:pic>
    </p:spTree>
    <p:custDataLst>
      <p:tags r:id="rId5"/>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09600" y="279904"/>
            <a:ext cx="10972800" cy="796950"/>
          </a:xfrm>
        </p:spPr>
        <p:txBody>
          <a:bodyPr/>
          <a:lstStyle/>
          <a:p>
            <a:pPr algn="ctr"/>
            <a:r>
              <a:rPr lang="zh-CN" altLang="en-US" dirty="0">
                <a:solidFill>
                  <a:srgbClr val="1347FF"/>
                </a:solidFill>
              </a:rPr>
              <a:t>影响波场空间变化的主要因素</a:t>
            </a:r>
            <a:endParaRPr lang="zh-CN" altLang="en-US" dirty="0">
              <a:solidFill>
                <a:srgbClr val="1347FF"/>
              </a:solidFill>
            </a:endParaRPr>
          </a:p>
        </p:txBody>
      </p:sp>
      <p:grpSp>
        <p:nvGrpSpPr>
          <p:cNvPr id="3" name="组合 2"/>
          <p:cNvGrpSpPr/>
          <p:nvPr/>
        </p:nvGrpSpPr>
        <p:grpSpPr>
          <a:xfrm>
            <a:off x="1666587" y="1447031"/>
            <a:ext cx="8322882" cy="3657600"/>
            <a:chOff x="1666587" y="1843271"/>
            <a:chExt cx="8322882" cy="3657600"/>
          </a:xfrm>
        </p:grpSpPr>
        <p:sp>
          <p:nvSpPr>
            <p:cNvPr id="5123" name="Flowchart: Merge 4"/>
            <p:cNvSpPr>
              <a:spLocks noChangeArrowheads="1"/>
            </p:cNvSpPr>
            <p:nvPr/>
          </p:nvSpPr>
          <p:spPr bwMode="auto">
            <a:xfrm>
              <a:off x="2755117" y="4375454"/>
              <a:ext cx="211015" cy="140677"/>
            </a:xfrm>
            <a:prstGeom prst="flowChartMerge">
              <a:avLst/>
            </a:prstGeom>
            <a:solidFill>
              <a:srgbClr val="00B8FF"/>
            </a:solidFill>
            <a:ln w="9525" algn="ctr">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ts val="800"/>
                </a:spcBef>
                <a:buChar char="•"/>
                <a:defRPr sz="3200">
                  <a:solidFill>
                    <a:srgbClr val="000000"/>
                  </a:solidFill>
                  <a:latin typeface="Times New Roman" panose="02020603050405020304" pitchFamily="18" charset="0"/>
                </a:defRPr>
              </a:lvl1pPr>
              <a:lvl2pPr marL="742950" indent="-285750" eaLnBrk="0" hangingPunct="0">
                <a:spcBef>
                  <a:spcPts val="700"/>
                </a:spcBef>
                <a:buChar char="–"/>
                <a:defRPr sz="2800">
                  <a:solidFill>
                    <a:srgbClr val="000000"/>
                  </a:solidFill>
                  <a:latin typeface="Times New Roman" panose="02020603050405020304" pitchFamily="18" charset="0"/>
                </a:defRPr>
              </a:lvl2pPr>
              <a:lvl3pPr marL="1143000" indent="-228600" eaLnBrk="0" hangingPunct="0">
                <a:spcBef>
                  <a:spcPts val="600"/>
                </a:spcBef>
                <a:buChar char="•"/>
                <a:defRPr sz="2400">
                  <a:solidFill>
                    <a:srgbClr val="000000"/>
                  </a:solidFill>
                  <a:latin typeface="Times New Roman" panose="02020603050405020304" pitchFamily="18" charset="0"/>
                </a:defRPr>
              </a:lvl3pPr>
              <a:lvl4pPr marL="1600200" indent="-228600" eaLnBrk="0" hangingPunct="0">
                <a:spcBef>
                  <a:spcPts val="500"/>
                </a:spcBef>
                <a:buChar char="–"/>
                <a:defRPr sz="2000">
                  <a:solidFill>
                    <a:srgbClr val="000000"/>
                  </a:solidFill>
                  <a:latin typeface="Times New Roman" panose="02020603050405020304" pitchFamily="18" charset="0"/>
                </a:defRPr>
              </a:lvl4pPr>
              <a:lvl5pPr marL="2057400" indent="-228600" eaLnBrk="0" hangingPunct="0">
                <a:spcBef>
                  <a:spcPts val="500"/>
                </a:spcBef>
                <a:buChar char="»"/>
                <a:defRPr sz="2000">
                  <a:solidFill>
                    <a:srgbClr val="000000"/>
                  </a:solidFill>
                  <a:latin typeface="Times New Roman" panose="02020603050405020304" pitchFamily="18"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9pPr>
            </a:lstStyle>
            <a:p>
              <a:pPr eaLnBrk="1" hangingPunct="1">
                <a:spcBef>
                  <a:spcPct val="0"/>
                </a:spcBef>
                <a:buFont typeface="Times New Roman" panose="02020603050405020304" pitchFamily="18" charset="0"/>
                <a:buNone/>
              </a:pPr>
              <a:endParaRPr lang="zh-CN" altLang="en-US" sz="2215">
                <a:solidFill>
                  <a:schemeClr val="bg1"/>
                </a:solidFill>
                <a:ea typeface="宋体" panose="02010600030101010101" pitchFamily="2" charset="-122"/>
              </a:endParaRPr>
            </a:p>
          </p:txBody>
        </p:sp>
        <p:sp>
          <p:nvSpPr>
            <p:cNvPr id="5124" name="Flowchart: Merge 5"/>
            <p:cNvSpPr>
              <a:spLocks noChangeArrowheads="1"/>
            </p:cNvSpPr>
            <p:nvPr/>
          </p:nvSpPr>
          <p:spPr bwMode="auto">
            <a:xfrm>
              <a:off x="3198654" y="2775767"/>
              <a:ext cx="211015" cy="140677"/>
            </a:xfrm>
            <a:prstGeom prst="flowChartMerge">
              <a:avLst/>
            </a:prstGeom>
            <a:solidFill>
              <a:srgbClr val="00B8FF"/>
            </a:solidFill>
            <a:ln w="9525" algn="ctr">
              <a:solidFill>
                <a:schemeClr val="tx1"/>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ts val="800"/>
                </a:spcBef>
                <a:buChar char="•"/>
                <a:defRPr sz="3200">
                  <a:solidFill>
                    <a:srgbClr val="000000"/>
                  </a:solidFill>
                  <a:latin typeface="Times New Roman" panose="02020603050405020304" pitchFamily="18" charset="0"/>
                </a:defRPr>
              </a:lvl1pPr>
              <a:lvl2pPr marL="742950" indent="-285750" eaLnBrk="0" hangingPunct="0">
                <a:spcBef>
                  <a:spcPts val="700"/>
                </a:spcBef>
                <a:buChar char="–"/>
                <a:defRPr sz="2800">
                  <a:solidFill>
                    <a:srgbClr val="000000"/>
                  </a:solidFill>
                  <a:latin typeface="Times New Roman" panose="02020603050405020304" pitchFamily="18" charset="0"/>
                </a:defRPr>
              </a:lvl2pPr>
              <a:lvl3pPr marL="1143000" indent="-228600" eaLnBrk="0" hangingPunct="0">
                <a:spcBef>
                  <a:spcPts val="600"/>
                </a:spcBef>
                <a:buChar char="•"/>
                <a:defRPr sz="2400">
                  <a:solidFill>
                    <a:srgbClr val="000000"/>
                  </a:solidFill>
                  <a:latin typeface="Times New Roman" panose="02020603050405020304" pitchFamily="18" charset="0"/>
                </a:defRPr>
              </a:lvl3pPr>
              <a:lvl4pPr marL="1600200" indent="-228600" eaLnBrk="0" hangingPunct="0">
                <a:spcBef>
                  <a:spcPts val="500"/>
                </a:spcBef>
                <a:buChar char="–"/>
                <a:defRPr sz="2000">
                  <a:solidFill>
                    <a:srgbClr val="000000"/>
                  </a:solidFill>
                  <a:latin typeface="Times New Roman" panose="02020603050405020304" pitchFamily="18" charset="0"/>
                </a:defRPr>
              </a:lvl4pPr>
              <a:lvl5pPr marL="2057400" indent="-228600" eaLnBrk="0" hangingPunct="0">
                <a:spcBef>
                  <a:spcPts val="500"/>
                </a:spcBef>
                <a:buChar char="»"/>
                <a:defRPr sz="2000">
                  <a:solidFill>
                    <a:srgbClr val="000000"/>
                  </a:solidFill>
                  <a:latin typeface="Times New Roman" panose="02020603050405020304" pitchFamily="18"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9pPr>
            </a:lstStyle>
            <a:p>
              <a:pPr eaLnBrk="1" hangingPunct="1">
                <a:spcBef>
                  <a:spcPct val="0"/>
                </a:spcBef>
                <a:buFont typeface="Times New Roman" panose="02020603050405020304" pitchFamily="18" charset="0"/>
                <a:buNone/>
              </a:pPr>
              <a:endParaRPr lang="zh-CN" altLang="en-US" sz="2215">
                <a:solidFill>
                  <a:schemeClr val="bg1"/>
                </a:solidFill>
                <a:ea typeface="宋体" panose="02010600030101010101" pitchFamily="2" charset="-122"/>
              </a:endParaRPr>
            </a:p>
          </p:txBody>
        </p:sp>
        <p:sp>
          <p:nvSpPr>
            <p:cNvPr id="5125" name="Freeform 27"/>
            <p:cNvSpPr/>
            <p:nvPr/>
          </p:nvSpPr>
          <p:spPr bwMode="auto">
            <a:xfrm>
              <a:off x="3943292" y="3953425"/>
              <a:ext cx="593481" cy="989135"/>
            </a:xfrm>
            <a:custGeom>
              <a:avLst/>
              <a:gdLst>
                <a:gd name="T0" fmla="*/ 0 w 644236"/>
                <a:gd name="T1" fmla="*/ 633966 h 1071441"/>
                <a:gd name="T2" fmla="*/ 111792 w 644236"/>
                <a:gd name="T3" fmla="*/ 9730 h 1071441"/>
                <a:gd name="T4" fmla="*/ 284562 w 644236"/>
                <a:gd name="T5" fmla="*/ 1070934 h 1071441"/>
                <a:gd name="T6" fmla="*/ 396354 w 644236"/>
                <a:gd name="T7" fmla="*/ 280235 h 1071441"/>
                <a:gd name="T8" fmla="*/ 518308 w 644236"/>
                <a:gd name="T9" fmla="*/ 810831 h 1071441"/>
                <a:gd name="T10" fmla="*/ 630101 w 644236"/>
                <a:gd name="T11" fmla="*/ 509121 h 10714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4236" h="1071441">
                  <a:moveTo>
                    <a:pt x="0" y="633174"/>
                  </a:moveTo>
                  <a:cubicBezTo>
                    <a:pt x="32904" y="285078"/>
                    <a:pt x="65809" y="-63017"/>
                    <a:pt x="114300" y="9719"/>
                  </a:cubicBezTo>
                  <a:cubicBezTo>
                    <a:pt x="162791" y="82455"/>
                    <a:pt x="242454" y="1024565"/>
                    <a:pt x="290945" y="1069592"/>
                  </a:cubicBezTo>
                  <a:cubicBezTo>
                    <a:pt x="339436" y="1114619"/>
                    <a:pt x="365413" y="323178"/>
                    <a:pt x="405245" y="279883"/>
                  </a:cubicBezTo>
                  <a:cubicBezTo>
                    <a:pt x="445077" y="236587"/>
                    <a:pt x="490104" y="771719"/>
                    <a:pt x="529936" y="809819"/>
                  </a:cubicBezTo>
                  <a:cubicBezTo>
                    <a:pt x="569768" y="847919"/>
                    <a:pt x="607002" y="678201"/>
                    <a:pt x="644236" y="508483"/>
                  </a:cubicBez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60"/>
            </a:p>
          </p:txBody>
        </p:sp>
        <p:sp>
          <p:nvSpPr>
            <p:cNvPr id="5126" name="Freeform 31"/>
            <p:cNvSpPr/>
            <p:nvPr/>
          </p:nvSpPr>
          <p:spPr bwMode="auto">
            <a:xfrm>
              <a:off x="4048800" y="2370810"/>
              <a:ext cx="593481" cy="747346"/>
            </a:xfrm>
            <a:custGeom>
              <a:avLst/>
              <a:gdLst>
                <a:gd name="T0" fmla="*/ 0 w 644236"/>
                <a:gd name="T1" fmla="*/ 21949 h 1071441"/>
                <a:gd name="T2" fmla="*/ 111792 w 644236"/>
                <a:gd name="T3" fmla="*/ 337 h 1071441"/>
                <a:gd name="T4" fmla="*/ 284562 w 644236"/>
                <a:gd name="T5" fmla="*/ 37078 h 1071441"/>
                <a:gd name="T6" fmla="*/ 396354 w 644236"/>
                <a:gd name="T7" fmla="*/ 9702 h 1071441"/>
                <a:gd name="T8" fmla="*/ 518308 w 644236"/>
                <a:gd name="T9" fmla="*/ 28072 h 1071441"/>
                <a:gd name="T10" fmla="*/ 630101 w 644236"/>
                <a:gd name="T11" fmla="*/ 17626 h 10714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44236" h="1071441">
                  <a:moveTo>
                    <a:pt x="0" y="633174"/>
                  </a:moveTo>
                  <a:cubicBezTo>
                    <a:pt x="32904" y="285078"/>
                    <a:pt x="65809" y="-63017"/>
                    <a:pt x="114300" y="9719"/>
                  </a:cubicBezTo>
                  <a:cubicBezTo>
                    <a:pt x="162791" y="82455"/>
                    <a:pt x="242454" y="1024565"/>
                    <a:pt x="290945" y="1069592"/>
                  </a:cubicBezTo>
                  <a:cubicBezTo>
                    <a:pt x="339436" y="1114619"/>
                    <a:pt x="365413" y="323178"/>
                    <a:pt x="405245" y="279883"/>
                  </a:cubicBezTo>
                  <a:cubicBezTo>
                    <a:pt x="445077" y="236587"/>
                    <a:pt x="490104" y="771719"/>
                    <a:pt x="529936" y="809819"/>
                  </a:cubicBezTo>
                  <a:cubicBezTo>
                    <a:pt x="569768" y="847919"/>
                    <a:pt x="607002" y="678201"/>
                    <a:pt x="644236" y="508483"/>
                  </a:cubicBezTo>
                </a:path>
              </a:pathLst>
            </a:cu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60"/>
            </a:p>
          </p:txBody>
        </p:sp>
        <p:cxnSp>
          <p:nvCxnSpPr>
            <p:cNvPr id="5127" name="Straight Connector 32"/>
            <p:cNvCxnSpPr>
              <a:cxnSpLocks noChangeShapeType="1"/>
            </p:cNvCxnSpPr>
            <p:nvPr/>
          </p:nvCxnSpPr>
          <p:spPr bwMode="auto">
            <a:xfrm>
              <a:off x="3588669" y="2784048"/>
              <a:ext cx="1516674"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28" name="Straight Connector 34"/>
            <p:cNvCxnSpPr>
              <a:cxnSpLocks noChangeShapeType="1"/>
            </p:cNvCxnSpPr>
            <p:nvPr/>
          </p:nvCxnSpPr>
          <p:spPr bwMode="auto">
            <a:xfrm>
              <a:off x="4130861" y="2194963"/>
              <a:ext cx="0" cy="1125415"/>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129" name="Straight Connector 36"/>
            <p:cNvCxnSpPr>
              <a:cxnSpLocks noChangeShapeType="1"/>
            </p:cNvCxnSpPr>
            <p:nvPr/>
          </p:nvCxnSpPr>
          <p:spPr bwMode="auto">
            <a:xfrm>
              <a:off x="4032681" y="3883086"/>
              <a:ext cx="0" cy="1125415"/>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TextBox 37"/>
            <p:cNvSpPr txBox="1">
              <a:spLocks noRot="1" noChangeAspect="1" noMove="1" noResize="1" noEditPoints="1" noAdjustHandles="1" noChangeArrowheads="1" noChangeShapeType="1" noTextEdit="1"/>
            </p:cNvSpPr>
            <p:nvPr/>
          </p:nvSpPr>
          <p:spPr>
            <a:xfrm>
              <a:off x="5065777" y="2562691"/>
              <a:ext cx="537366" cy="426152"/>
            </a:xfrm>
            <a:prstGeom prst="rect">
              <a:avLst/>
            </a:prstGeom>
            <a:blipFill rotWithShape="1">
              <a:blip r:embed="rId1"/>
              <a:stretch>
                <a:fillRect b="-2632"/>
              </a:stretch>
            </a:blipFill>
          </p:spPr>
          <p:txBody>
            <a:bodyPr/>
            <a:lstStyle/>
            <a:p>
              <a:pPr>
                <a:defRPr/>
              </a:pPr>
              <a:r>
                <a:rPr lang="zh-CN" altLang="en-US" sz="1660">
                  <a:noFill/>
                </a:rPr>
                <a:t> </a:t>
              </a:r>
              <a:endParaRPr lang="zh-CN" altLang="en-US" sz="1660">
                <a:noFill/>
              </a:endParaRPr>
            </a:p>
          </p:txBody>
        </p:sp>
        <p:grpSp>
          <p:nvGrpSpPr>
            <p:cNvPr id="57" name="Group 56"/>
            <p:cNvGrpSpPr/>
            <p:nvPr/>
          </p:nvGrpSpPr>
          <p:grpSpPr bwMode="auto">
            <a:xfrm>
              <a:off x="5662189" y="2744483"/>
              <a:ext cx="1795096" cy="1771650"/>
              <a:chOff x="4380131" y="2881406"/>
              <a:chExt cx="1944469" cy="1919194"/>
            </a:xfrm>
          </p:grpSpPr>
          <p:sp>
            <p:nvSpPr>
              <p:cNvPr id="5140" name="Right Brace 39"/>
              <p:cNvSpPr/>
              <p:nvPr/>
            </p:nvSpPr>
            <p:spPr bwMode="auto">
              <a:xfrm>
                <a:off x="4380131" y="2893279"/>
                <a:ext cx="381000" cy="1864614"/>
              </a:xfrm>
              <a:prstGeom prst="rightBrace">
                <a:avLst>
                  <a:gd name="adj1" fmla="val 8338"/>
                  <a:gd name="adj2" fmla="val 50000"/>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a:lstStyle>
                <a:lvl1pPr eaLnBrk="0" hangingPunct="0">
                  <a:spcBef>
                    <a:spcPts val="800"/>
                  </a:spcBef>
                  <a:buChar char="•"/>
                  <a:defRPr sz="3200">
                    <a:solidFill>
                      <a:srgbClr val="000000"/>
                    </a:solidFill>
                    <a:latin typeface="Times New Roman" panose="02020603050405020304" pitchFamily="18" charset="0"/>
                  </a:defRPr>
                </a:lvl1pPr>
                <a:lvl2pPr marL="742950" indent="-285750" eaLnBrk="0" hangingPunct="0">
                  <a:spcBef>
                    <a:spcPts val="700"/>
                  </a:spcBef>
                  <a:buChar char="–"/>
                  <a:defRPr sz="2800">
                    <a:solidFill>
                      <a:srgbClr val="000000"/>
                    </a:solidFill>
                    <a:latin typeface="Times New Roman" panose="02020603050405020304" pitchFamily="18" charset="0"/>
                  </a:defRPr>
                </a:lvl2pPr>
                <a:lvl3pPr marL="1143000" indent="-228600" eaLnBrk="0" hangingPunct="0">
                  <a:spcBef>
                    <a:spcPts val="600"/>
                  </a:spcBef>
                  <a:buChar char="•"/>
                  <a:defRPr sz="2400">
                    <a:solidFill>
                      <a:srgbClr val="000000"/>
                    </a:solidFill>
                    <a:latin typeface="Times New Roman" panose="02020603050405020304" pitchFamily="18" charset="0"/>
                  </a:defRPr>
                </a:lvl3pPr>
                <a:lvl4pPr marL="1600200" indent="-228600" eaLnBrk="0" hangingPunct="0">
                  <a:spcBef>
                    <a:spcPts val="500"/>
                  </a:spcBef>
                  <a:buChar char="–"/>
                  <a:defRPr sz="2000">
                    <a:solidFill>
                      <a:srgbClr val="000000"/>
                    </a:solidFill>
                    <a:latin typeface="Times New Roman" panose="02020603050405020304" pitchFamily="18" charset="0"/>
                  </a:defRPr>
                </a:lvl4pPr>
                <a:lvl5pPr marL="2057400" indent="-228600" eaLnBrk="0" hangingPunct="0">
                  <a:spcBef>
                    <a:spcPts val="500"/>
                  </a:spcBef>
                  <a:buChar char="»"/>
                  <a:defRPr sz="2000">
                    <a:solidFill>
                      <a:srgbClr val="000000"/>
                    </a:solidFill>
                    <a:latin typeface="Times New Roman" panose="02020603050405020304" pitchFamily="18"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9pPr>
              </a:lstStyle>
              <a:p>
                <a:pPr eaLnBrk="1" hangingPunct="1">
                  <a:spcBef>
                    <a:spcPct val="0"/>
                  </a:spcBef>
                  <a:buFont typeface="Times New Roman" panose="02020603050405020304" pitchFamily="18" charset="0"/>
                  <a:buNone/>
                </a:pPr>
                <a:endParaRPr lang="zh-CN" altLang="en-US" sz="2215">
                  <a:solidFill>
                    <a:schemeClr val="bg1"/>
                  </a:solidFill>
                  <a:ea typeface="宋体" panose="02010600030101010101" pitchFamily="2" charset="-122"/>
                </a:endParaRPr>
              </a:p>
            </p:txBody>
          </p:sp>
          <p:grpSp>
            <p:nvGrpSpPr>
              <p:cNvPr id="5141" name="Group 55"/>
              <p:cNvGrpSpPr/>
              <p:nvPr/>
            </p:nvGrpSpPr>
            <p:grpSpPr bwMode="auto">
              <a:xfrm>
                <a:off x="4828738" y="2881406"/>
                <a:ext cx="1495862" cy="1919194"/>
                <a:chOff x="4828738" y="2881406"/>
                <a:chExt cx="1495862" cy="1919194"/>
              </a:xfrm>
            </p:grpSpPr>
            <p:sp>
              <p:nvSpPr>
                <p:cNvPr id="53" name="Rectangle 52"/>
                <p:cNvSpPr/>
                <p:nvPr/>
              </p:nvSpPr>
              <p:spPr bwMode="auto">
                <a:xfrm>
                  <a:off x="4880137" y="2881406"/>
                  <a:ext cx="1444463" cy="1919194"/>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a:lstStyle/>
                <a:p>
                  <a:pPr>
                    <a:defRPr/>
                  </a:pPr>
                  <a:endParaRPr lang="zh-CN" altLang="en-US" sz="1660">
                    <a:ea typeface="宋体" panose="02010600030101010101" pitchFamily="2" charset="-122"/>
                  </a:endParaRPr>
                </a:p>
              </p:txBody>
            </p:sp>
            <p:sp>
              <p:nvSpPr>
                <p:cNvPr id="41" name="TextBox 40"/>
                <p:cNvSpPr txBox="1">
                  <a:spLocks noRot="1" noChangeAspect="1" noMove="1" noResize="1" noEditPoints="1" noAdjustHandles="1" noChangeArrowheads="1" noChangeShapeType="1" noTextEdit="1"/>
                </p:cNvSpPr>
                <p:nvPr/>
              </p:nvSpPr>
              <p:spPr>
                <a:xfrm>
                  <a:off x="4828738" y="2889023"/>
                  <a:ext cx="1440779" cy="794576"/>
                </a:xfrm>
                <a:prstGeom prst="rect">
                  <a:avLst/>
                </a:prstGeom>
                <a:blipFill rotWithShape="1">
                  <a:blip r:embed="rId2"/>
                  <a:stretch>
                    <a:fillRect/>
                  </a:stretch>
                </a:blipFill>
              </p:spPr>
              <p:txBody>
                <a:bodyPr/>
                <a:lstStyle/>
                <a:p>
                  <a:pPr>
                    <a:defRPr/>
                  </a:pPr>
                  <a:r>
                    <a:rPr lang="zh-CN" altLang="en-US" sz="1660">
                      <a:noFill/>
                    </a:rPr>
                    <a:t> </a:t>
                  </a:r>
                  <a:endParaRPr lang="zh-CN" altLang="en-US" sz="1660">
                    <a:noFill/>
                  </a:endParaRPr>
                </a:p>
              </p:txBody>
            </p:sp>
            <p:sp>
              <p:nvSpPr>
                <p:cNvPr id="42" name="TextBox 41"/>
                <p:cNvSpPr txBox="1">
                  <a:spLocks noRot="1" noChangeAspect="1" noMove="1" noResize="1" noEditPoints="1" noAdjustHandles="1" noChangeArrowheads="1" noChangeShapeType="1" noTextEdit="1"/>
                </p:cNvSpPr>
                <p:nvPr/>
              </p:nvSpPr>
              <p:spPr>
                <a:xfrm>
                  <a:off x="4828738" y="3942736"/>
                  <a:ext cx="1445589" cy="857864"/>
                </a:xfrm>
                <a:prstGeom prst="rect">
                  <a:avLst/>
                </a:prstGeom>
                <a:blipFill rotWithShape="1">
                  <a:blip r:embed="rId3"/>
                  <a:stretch>
                    <a:fillRect/>
                  </a:stretch>
                </a:blipFill>
              </p:spPr>
              <p:txBody>
                <a:bodyPr/>
                <a:lstStyle/>
                <a:p>
                  <a:pPr>
                    <a:defRPr/>
                  </a:pPr>
                  <a:r>
                    <a:rPr lang="zh-CN" altLang="en-US" sz="1660">
                      <a:noFill/>
                    </a:rPr>
                    <a:t> </a:t>
                  </a:r>
                  <a:endParaRPr lang="zh-CN" altLang="en-US" sz="1660">
                    <a:noFill/>
                  </a:endParaRPr>
                </a:p>
              </p:txBody>
            </p:sp>
          </p:grpSp>
        </p:grpSp>
        <p:sp>
          <p:nvSpPr>
            <p:cNvPr id="43" name="TextBox 42"/>
            <p:cNvSpPr txBox="1">
              <a:spLocks noRot="1" noChangeAspect="1" noMove="1" noResize="1" noEditPoints="1" noAdjustHandles="1" noChangeArrowheads="1" noChangeShapeType="1" noTextEdit="1"/>
            </p:cNvSpPr>
            <p:nvPr/>
          </p:nvSpPr>
          <p:spPr>
            <a:xfrm>
              <a:off x="5065777" y="4242635"/>
              <a:ext cx="584717" cy="426152"/>
            </a:xfrm>
            <a:prstGeom prst="rect">
              <a:avLst/>
            </a:prstGeom>
            <a:blipFill rotWithShape="1">
              <a:blip r:embed="rId4"/>
              <a:stretch>
                <a:fillRect b="-2632"/>
              </a:stretch>
            </a:blipFill>
          </p:spPr>
          <p:txBody>
            <a:bodyPr/>
            <a:lstStyle/>
            <a:p>
              <a:pPr>
                <a:defRPr/>
              </a:pPr>
              <a:r>
                <a:rPr lang="zh-CN" altLang="en-US" sz="1660">
                  <a:noFill/>
                </a:rPr>
                <a:t> </a:t>
              </a:r>
              <a:endParaRPr lang="zh-CN" altLang="en-US" sz="1660">
                <a:noFill/>
              </a:endParaRPr>
            </a:p>
          </p:txBody>
        </p:sp>
        <p:sp>
          <p:nvSpPr>
            <p:cNvPr id="46" name="Oval 5"/>
            <p:cNvSpPr>
              <a:spLocks noChangeArrowheads="1"/>
            </p:cNvSpPr>
            <p:nvPr/>
          </p:nvSpPr>
          <p:spPr bwMode="auto">
            <a:xfrm>
              <a:off x="8090331" y="1843271"/>
              <a:ext cx="1899138" cy="773723"/>
            </a:xfrm>
            <a:prstGeom prst="ellipse">
              <a:avLst/>
            </a:prstGeom>
            <a:solidFill>
              <a:srgbClr val="00CCFF"/>
            </a:solidFill>
            <a:ln w="25527">
              <a:solidFill>
                <a:srgbClr val="385D8A"/>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3077" tIns="43200" rIns="83077" bIns="43200" anchor="ctr"/>
            <a:lstStyle>
              <a:lvl1pPr eaLnBrk="0" hangingPunct="0">
                <a:spcBef>
                  <a:spcPts val="8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Times New Roman" panose="02020603050405020304" pitchFamily="18" charset="0"/>
                </a:defRPr>
              </a:lvl1pPr>
              <a:lvl2pPr marL="742950" indent="-285750" eaLnBrk="0" hangingPunct="0">
                <a:spcBef>
                  <a:spcPts val="7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Times New Roman" panose="02020603050405020304" pitchFamily="18" charset="0"/>
                </a:defRPr>
              </a:lvl2pPr>
              <a:lvl3pPr marL="1143000" indent="-228600" eaLnBrk="0" hangingPunct="0">
                <a:spcBef>
                  <a:spcPts val="6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defRPr>
              </a:lvl3pPr>
              <a:lvl4pPr marL="1600200" indent="-228600" eaLnBrk="0" hangingPunct="0">
                <a:spcBef>
                  <a:spcPts val="5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4pPr>
              <a:lvl5pPr marL="2057400" indent="-228600" eaLnBrk="0" hangingPunct="0">
                <a:spcBef>
                  <a:spcPts val="5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9pPr>
            </a:lstStyle>
            <a:p>
              <a:pPr algn="ctr" eaLnBrk="1" hangingPunct="1">
                <a:spcBef>
                  <a:spcPct val="0"/>
                </a:spcBef>
                <a:buClr>
                  <a:srgbClr val="FFFFFF"/>
                </a:buClr>
                <a:buFont typeface="Calibri" panose="020F0502020204030204" charset="0"/>
                <a:buNone/>
              </a:pPr>
              <a:r>
                <a:rPr lang="zh-CN" altLang="en-US" sz="1660">
                  <a:solidFill>
                    <a:schemeClr val="tx1"/>
                  </a:solidFill>
                  <a:latin typeface="Calibri" panose="020F0502020204030204" charset="0"/>
                  <a:ea typeface="宋体" panose="02010600030101010101" pitchFamily="2" charset="-122"/>
                </a:rPr>
                <a:t>相速度</a:t>
              </a:r>
              <a:endParaRPr lang="en-GB" altLang="zh-CN" sz="1660">
                <a:solidFill>
                  <a:schemeClr val="tx1"/>
                </a:solidFill>
                <a:latin typeface="Calibri" panose="020F0502020204030204" charset="0"/>
                <a:ea typeface="宋体" panose="02010600030101010101" pitchFamily="2" charset="-122"/>
              </a:endParaRPr>
            </a:p>
          </p:txBody>
        </p:sp>
        <p:sp>
          <p:nvSpPr>
            <p:cNvPr id="47" name="Oval 8"/>
            <p:cNvSpPr>
              <a:spLocks noChangeArrowheads="1"/>
            </p:cNvSpPr>
            <p:nvPr/>
          </p:nvSpPr>
          <p:spPr bwMode="auto">
            <a:xfrm>
              <a:off x="8160669" y="4797486"/>
              <a:ext cx="1828800" cy="703385"/>
            </a:xfrm>
            <a:prstGeom prst="ellipse">
              <a:avLst/>
            </a:prstGeom>
            <a:solidFill>
              <a:srgbClr val="00CCFF"/>
            </a:solidFill>
            <a:ln w="25527">
              <a:solidFill>
                <a:srgbClr val="385D8A"/>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3077" tIns="43200" rIns="83077" bIns="43200" anchor="ctr"/>
            <a:lstStyle>
              <a:lvl1pPr eaLnBrk="0" hangingPunct="0">
                <a:spcBef>
                  <a:spcPts val="8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Times New Roman" panose="02020603050405020304" pitchFamily="18" charset="0"/>
                </a:defRPr>
              </a:lvl1pPr>
              <a:lvl2pPr marL="742950" indent="-285750" eaLnBrk="0" hangingPunct="0">
                <a:spcBef>
                  <a:spcPts val="7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Times New Roman" panose="02020603050405020304" pitchFamily="18" charset="0"/>
                </a:defRPr>
              </a:lvl2pPr>
              <a:lvl3pPr marL="1143000" indent="-228600" eaLnBrk="0" hangingPunct="0">
                <a:spcBef>
                  <a:spcPts val="6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defRPr>
              </a:lvl3pPr>
              <a:lvl4pPr marL="1600200" indent="-228600" eaLnBrk="0" hangingPunct="0">
                <a:spcBef>
                  <a:spcPts val="5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4pPr>
              <a:lvl5pPr marL="2057400" indent="-228600" eaLnBrk="0" hangingPunct="0">
                <a:spcBef>
                  <a:spcPts val="5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9pPr>
            </a:lstStyle>
            <a:p>
              <a:pPr algn="ctr" eaLnBrk="1" hangingPunct="1">
                <a:spcBef>
                  <a:spcPct val="0"/>
                </a:spcBef>
                <a:buClr>
                  <a:srgbClr val="FFFFFF"/>
                </a:buClr>
                <a:buFont typeface="Calibri" panose="020F0502020204030204" charset="0"/>
                <a:buNone/>
              </a:pPr>
              <a:r>
                <a:rPr lang="zh-CN" altLang="en-US" sz="1660">
                  <a:solidFill>
                    <a:schemeClr val="tx1"/>
                  </a:solidFill>
                  <a:latin typeface="Calibri" panose="020F0502020204030204" charset="0"/>
                  <a:ea typeface="宋体" panose="02010600030101010101" pitchFamily="2" charset="-122"/>
                </a:rPr>
                <a:t>辐射模式</a:t>
              </a:r>
              <a:endParaRPr lang="en-GB" altLang="zh-CN" sz="1660">
                <a:solidFill>
                  <a:schemeClr val="tx1"/>
                </a:solidFill>
                <a:latin typeface="Calibri" panose="020F0502020204030204" charset="0"/>
                <a:ea typeface="宋体" panose="02010600030101010101" pitchFamily="2" charset="-122"/>
              </a:endParaRPr>
            </a:p>
          </p:txBody>
        </p:sp>
        <p:sp>
          <p:nvSpPr>
            <p:cNvPr id="48" name="Oval 13"/>
            <p:cNvSpPr>
              <a:spLocks noChangeArrowheads="1"/>
            </p:cNvSpPr>
            <p:nvPr/>
          </p:nvSpPr>
          <p:spPr bwMode="auto">
            <a:xfrm>
              <a:off x="8090331" y="2784048"/>
              <a:ext cx="1899138" cy="747346"/>
            </a:xfrm>
            <a:prstGeom prst="ellipse">
              <a:avLst/>
            </a:prstGeom>
            <a:solidFill>
              <a:srgbClr val="00CCFF"/>
            </a:solidFill>
            <a:ln w="25527">
              <a:solidFill>
                <a:srgbClr val="385D8A"/>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3077" tIns="43200" rIns="83077" bIns="43200" anchor="ctr"/>
            <a:lstStyle>
              <a:lvl1pPr eaLnBrk="0" hangingPunct="0">
                <a:spcBef>
                  <a:spcPts val="8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Times New Roman" panose="02020603050405020304" pitchFamily="18" charset="0"/>
                </a:defRPr>
              </a:lvl1pPr>
              <a:lvl2pPr marL="742950" indent="-285750" eaLnBrk="0" hangingPunct="0">
                <a:spcBef>
                  <a:spcPts val="7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Times New Roman" panose="02020603050405020304" pitchFamily="18" charset="0"/>
                </a:defRPr>
              </a:lvl2pPr>
              <a:lvl3pPr marL="1143000" indent="-228600" eaLnBrk="0" hangingPunct="0">
                <a:spcBef>
                  <a:spcPts val="6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defRPr>
              </a:lvl3pPr>
              <a:lvl4pPr marL="1600200" indent="-228600" eaLnBrk="0" hangingPunct="0">
                <a:spcBef>
                  <a:spcPts val="5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4pPr>
              <a:lvl5pPr marL="2057400" indent="-228600" eaLnBrk="0" hangingPunct="0">
                <a:spcBef>
                  <a:spcPts val="5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9pPr>
            </a:lstStyle>
            <a:p>
              <a:pPr algn="ctr" eaLnBrk="1" hangingPunct="1">
                <a:spcBef>
                  <a:spcPct val="0"/>
                </a:spcBef>
                <a:buClr>
                  <a:srgbClr val="FFFFFF"/>
                </a:buClr>
                <a:buFont typeface="Calibri" panose="020F0502020204030204" charset="0"/>
                <a:buNone/>
              </a:pPr>
              <a:r>
                <a:rPr lang="zh-CN" altLang="en-US" sz="1660">
                  <a:solidFill>
                    <a:schemeClr val="tx1"/>
                  </a:solidFill>
                  <a:latin typeface="Calibri" panose="020F0502020204030204" charset="0"/>
                  <a:ea typeface="宋体" panose="02010600030101010101" pitchFamily="2" charset="-122"/>
                </a:rPr>
                <a:t>传播方向</a:t>
              </a:r>
              <a:endParaRPr lang="en-GB" altLang="zh-CN" sz="1660">
                <a:solidFill>
                  <a:schemeClr val="tx1"/>
                </a:solidFill>
                <a:latin typeface="Calibri" panose="020F0502020204030204" charset="0"/>
                <a:ea typeface="宋体" panose="02010600030101010101" pitchFamily="2" charset="-122"/>
              </a:endParaRPr>
            </a:p>
          </p:txBody>
        </p:sp>
        <p:sp>
          <p:nvSpPr>
            <p:cNvPr id="49" name="Oval 14"/>
            <p:cNvSpPr>
              <a:spLocks noChangeArrowheads="1"/>
            </p:cNvSpPr>
            <p:nvPr/>
          </p:nvSpPr>
          <p:spPr bwMode="auto">
            <a:xfrm>
              <a:off x="8090331" y="3742409"/>
              <a:ext cx="1899138" cy="773723"/>
            </a:xfrm>
            <a:prstGeom prst="ellipse">
              <a:avLst/>
            </a:prstGeom>
            <a:solidFill>
              <a:srgbClr val="00CCFF"/>
            </a:solidFill>
            <a:ln w="25527">
              <a:solidFill>
                <a:srgbClr val="385D8A"/>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83077" tIns="43200" rIns="83077" bIns="43200" anchor="ctr"/>
            <a:lstStyle>
              <a:lvl1pPr eaLnBrk="0" hangingPunct="0">
                <a:spcBef>
                  <a:spcPts val="8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3200">
                  <a:solidFill>
                    <a:srgbClr val="000000"/>
                  </a:solidFill>
                  <a:latin typeface="Times New Roman" panose="02020603050405020304" pitchFamily="18" charset="0"/>
                </a:defRPr>
              </a:lvl1pPr>
              <a:lvl2pPr marL="742950" indent="-285750" eaLnBrk="0" hangingPunct="0">
                <a:spcBef>
                  <a:spcPts val="7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800">
                  <a:solidFill>
                    <a:srgbClr val="000000"/>
                  </a:solidFill>
                  <a:latin typeface="Times New Roman" panose="02020603050405020304" pitchFamily="18" charset="0"/>
                </a:defRPr>
              </a:lvl2pPr>
              <a:lvl3pPr marL="1143000" indent="-228600" eaLnBrk="0" hangingPunct="0">
                <a:spcBef>
                  <a:spcPts val="6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400">
                  <a:solidFill>
                    <a:srgbClr val="000000"/>
                  </a:solidFill>
                  <a:latin typeface="Times New Roman" panose="02020603050405020304" pitchFamily="18" charset="0"/>
                </a:defRPr>
              </a:lvl3pPr>
              <a:lvl4pPr marL="1600200" indent="-228600" eaLnBrk="0" hangingPunct="0">
                <a:spcBef>
                  <a:spcPts val="5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4pPr>
              <a:lvl5pPr marL="2057400" indent="-228600" eaLnBrk="0" hangingPunct="0">
                <a:spcBef>
                  <a:spcPts val="500"/>
                </a:spcBef>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2000">
                  <a:solidFill>
                    <a:srgbClr val="000000"/>
                  </a:solidFill>
                  <a:latin typeface="Times New Roman" panose="02020603050405020304" pitchFamily="18" charset="0"/>
                </a:defRPr>
              </a:lvl9pPr>
            </a:lstStyle>
            <a:p>
              <a:pPr algn="ctr" eaLnBrk="1" hangingPunct="1">
                <a:spcBef>
                  <a:spcPct val="0"/>
                </a:spcBef>
                <a:buClr>
                  <a:srgbClr val="FFFFFF"/>
                </a:buClr>
                <a:buFont typeface="Calibri" panose="020F0502020204030204" charset="0"/>
                <a:buNone/>
              </a:pPr>
              <a:r>
                <a:rPr lang="zh-CN" altLang="en-US" sz="1660" dirty="0">
                  <a:solidFill>
                    <a:schemeClr val="tx1"/>
                  </a:solidFill>
                  <a:latin typeface="Calibri" panose="020F0502020204030204" charset="0"/>
                  <a:ea typeface="宋体" panose="02010600030101010101" pitchFamily="2" charset="-122"/>
                </a:rPr>
                <a:t>几何扩散</a:t>
              </a:r>
              <a:endParaRPr lang="en-US" altLang="zh-CN" sz="1660" dirty="0">
                <a:solidFill>
                  <a:schemeClr val="tx1"/>
                </a:solidFill>
                <a:latin typeface="Calibri" panose="020F0502020204030204" charset="0"/>
                <a:ea typeface="宋体" panose="02010600030101010101" pitchFamily="2" charset="-122"/>
              </a:endParaRPr>
            </a:p>
            <a:p>
              <a:pPr algn="ctr" eaLnBrk="1" hangingPunct="1">
                <a:spcBef>
                  <a:spcPct val="0"/>
                </a:spcBef>
                <a:buClr>
                  <a:srgbClr val="FFFFFF"/>
                </a:buClr>
                <a:buFont typeface="Calibri" panose="020F0502020204030204" charset="0"/>
                <a:buNone/>
              </a:pPr>
              <a:r>
                <a:rPr lang="zh-CN" altLang="en-US" sz="1660" dirty="0">
                  <a:solidFill>
                    <a:schemeClr val="tx1"/>
                  </a:solidFill>
                  <a:latin typeface="Calibri" panose="020F0502020204030204" charset="0"/>
                  <a:ea typeface="宋体" panose="02010600030101010101" pitchFamily="2" charset="-122"/>
                </a:rPr>
                <a:t>衰减</a:t>
              </a:r>
              <a:endParaRPr lang="en-GB" altLang="zh-CN" sz="1660" dirty="0">
                <a:solidFill>
                  <a:schemeClr val="tx1"/>
                </a:solidFill>
                <a:latin typeface="Calibri" panose="020F0502020204030204" charset="0"/>
                <a:ea typeface="宋体" panose="02010600030101010101" pitchFamily="2" charset="-122"/>
              </a:endParaRPr>
            </a:p>
          </p:txBody>
        </p:sp>
        <p:cxnSp>
          <p:nvCxnSpPr>
            <p:cNvPr id="5137" name="Straight Connector 50"/>
            <p:cNvCxnSpPr>
              <a:cxnSpLocks noChangeShapeType="1"/>
            </p:cNvCxnSpPr>
            <p:nvPr/>
          </p:nvCxnSpPr>
          <p:spPr bwMode="auto">
            <a:xfrm>
              <a:off x="3588669" y="4445794"/>
              <a:ext cx="1516674" cy="0"/>
            </a:xfrm>
            <a:prstGeom prst="line">
              <a:avLst/>
            </a:prstGeom>
            <a:noFill/>
            <a:ln w="9525" algn="ctr">
              <a:solidFill>
                <a:schemeClr val="tx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2" name="Left Brace 51"/>
            <p:cNvSpPr/>
            <p:nvPr/>
          </p:nvSpPr>
          <p:spPr bwMode="auto">
            <a:xfrm>
              <a:off x="7480731" y="2124625"/>
              <a:ext cx="468923" cy="3024554"/>
            </a:xfrm>
            <a:prstGeom prst="leftBrace">
              <a:avLst>
                <a:gd name="adj1" fmla="val 8331"/>
                <a:gd name="adj2" fmla="val 50000"/>
              </a:avLst>
            </a:prstGeom>
            <a:noFill/>
            <a:ln w="9525" algn="ctr">
              <a:solidFill>
                <a:schemeClr val="tx1"/>
              </a:solidFill>
              <a:round/>
            </a:ln>
            <a:extLst>
              <a:ext uri="{909E8E84-426E-40DD-AFC4-6F175D3DCCD1}">
                <a14:hiddenFill xmlns:a14="http://schemas.microsoft.com/office/drawing/2010/main">
                  <a:solidFill>
                    <a:srgbClr val="FFFFFF"/>
                  </a:solidFill>
                </a14:hiddenFill>
              </a:ext>
            </a:extLst>
          </p:spPr>
          <p:txBody>
            <a:bodyPr/>
            <a:lstStyle>
              <a:lvl1pPr eaLnBrk="0" hangingPunct="0">
                <a:spcBef>
                  <a:spcPts val="800"/>
                </a:spcBef>
                <a:buChar char="•"/>
                <a:defRPr sz="3200">
                  <a:solidFill>
                    <a:srgbClr val="000000"/>
                  </a:solidFill>
                  <a:latin typeface="Times New Roman" panose="02020603050405020304" pitchFamily="18" charset="0"/>
                </a:defRPr>
              </a:lvl1pPr>
              <a:lvl2pPr marL="742950" indent="-285750" eaLnBrk="0" hangingPunct="0">
                <a:spcBef>
                  <a:spcPts val="700"/>
                </a:spcBef>
                <a:buChar char="–"/>
                <a:defRPr sz="2800">
                  <a:solidFill>
                    <a:srgbClr val="000000"/>
                  </a:solidFill>
                  <a:latin typeface="Times New Roman" panose="02020603050405020304" pitchFamily="18" charset="0"/>
                </a:defRPr>
              </a:lvl2pPr>
              <a:lvl3pPr marL="1143000" indent="-228600" eaLnBrk="0" hangingPunct="0">
                <a:spcBef>
                  <a:spcPts val="600"/>
                </a:spcBef>
                <a:buChar char="•"/>
                <a:defRPr sz="2400">
                  <a:solidFill>
                    <a:srgbClr val="000000"/>
                  </a:solidFill>
                  <a:latin typeface="Times New Roman" panose="02020603050405020304" pitchFamily="18" charset="0"/>
                </a:defRPr>
              </a:lvl3pPr>
              <a:lvl4pPr marL="1600200" indent="-228600" eaLnBrk="0" hangingPunct="0">
                <a:spcBef>
                  <a:spcPts val="500"/>
                </a:spcBef>
                <a:buChar char="–"/>
                <a:defRPr sz="2000">
                  <a:solidFill>
                    <a:srgbClr val="000000"/>
                  </a:solidFill>
                  <a:latin typeface="Times New Roman" panose="02020603050405020304" pitchFamily="18" charset="0"/>
                </a:defRPr>
              </a:lvl4pPr>
              <a:lvl5pPr marL="2057400" indent="-228600" eaLnBrk="0" hangingPunct="0">
                <a:spcBef>
                  <a:spcPts val="500"/>
                </a:spcBef>
                <a:buChar char="»"/>
                <a:defRPr sz="2000">
                  <a:solidFill>
                    <a:srgbClr val="000000"/>
                  </a:solidFill>
                  <a:latin typeface="Times New Roman" panose="02020603050405020304" pitchFamily="18" charset="0"/>
                </a:defRPr>
              </a:lvl5pPr>
              <a:lvl6pPr marL="25146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6pPr>
              <a:lvl7pPr marL="29718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7pPr>
              <a:lvl8pPr marL="34290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8pPr>
              <a:lvl9pPr marL="3886200" indent="-228600" defTabSz="457200"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defRPr>
              </a:lvl9pPr>
            </a:lstStyle>
            <a:p>
              <a:pPr eaLnBrk="1" hangingPunct="1">
                <a:spcBef>
                  <a:spcPct val="0"/>
                </a:spcBef>
                <a:buFont typeface="Times New Roman" panose="02020603050405020304" pitchFamily="18" charset="0"/>
                <a:buNone/>
              </a:pPr>
              <a:endParaRPr lang="zh-CN" altLang="en-US" sz="2215">
                <a:solidFill>
                  <a:schemeClr val="bg1"/>
                </a:solidFill>
                <a:ea typeface="宋体" panose="02010600030101010101" pitchFamily="2" charset="-122"/>
              </a:endParaRPr>
            </a:p>
          </p:txBody>
        </p:sp>
        <p:cxnSp>
          <p:nvCxnSpPr>
            <p:cNvPr id="5139" name="Straight Arrow Connector 54"/>
            <p:cNvCxnSpPr>
              <a:cxnSpLocks noChangeShapeType="1"/>
            </p:cNvCxnSpPr>
            <p:nvPr/>
          </p:nvCxnSpPr>
          <p:spPr bwMode="auto">
            <a:xfrm flipV="1">
              <a:off x="1666587" y="4516132"/>
              <a:ext cx="931985" cy="562708"/>
            </a:xfrm>
            <a:prstGeom prst="straightConnector1">
              <a:avLst/>
            </a:prstGeom>
            <a:noFill/>
            <a:ln w="9525" algn="ctr">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Straight Arrow Connector 54"/>
            <p:cNvCxnSpPr>
              <a:cxnSpLocks noChangeShapeType="1"/>
            </p:cNvCxnSpPr>
            <p:nvPr/>
          </p:nvCxnSpPr>
          <p:spPr bwMode="auto">
            <a:xfrm flipV="1">
              <a:off x="1858783" y="2886331"/>
              <a:ext cx="931985" cy="562708"/>
            </a:xfrm>
            <a:prstGeom prst="straightConnector1">
              <a:avLst/>
            </a:prstGeom>
            <a:noFill/>
            <a:ln w="9525" algn="ctr">
              <a:solidFill>
                <a:schemeClr val="tx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 name="文本框 3"/>
          <p:cNvSpPr txBox="1"/>
          <p:nvPr>
            <p:custDataLst>
              <p:tags r:id="rId5"/>
            </p:custDataLst>
          </p:nvPr>
        </p:nvSpPr>
        <p:spPr>
          <a:xfrm>
            <a:off x="609600" y="5296535"/>
            <a:ext cx="10972800" cy="1445260"/>
          </a:xfrm>
          <a:prstGeom prst="rect">
            <a:avLst/>
          </a:prstGeom>
          <a:noFill/>
        </p:spPr>
        <p:txBody>
          <a:bodyPr wrap="square" rtlCol="0">
            <a:spAutoFit/>
          </a:bodyPr>
          <a:lstStyle/>
          <a:p>
            <a:pPr marL="342900" indent="-342900" algn="l">
              <a:buFont typeface="Wingdings" panose="05000000000000000000" charset="0"/>
              <a:buChar char="Ø"/>
            </a:pPr>
            <a:r>
              <a:rPr lang="en-US" altLang="zh-CN" sz="2200" dirty="0">
                <a:solidFill>
                  <a:schemeClr val="tx1"/>
                </a:solidFill>
              </a:rPr>
              <a:t>Liang, et al., 2023, </a:t>
            </a:r>
            <a:r>
              <a:rPr lang="en-US" altLang="zh-CN" sz="2200" b="1" dirty="0">
                <a:solidFill>
                  <a:schemeClr val="tx1"/>
                </a:solidFill>
              </a:rPr>
              <a:t>Earthquake Science</a:t>
            </a:r>
            <a:r>
              <a:rPr lang="en-US" altLang="zh-CN" sz="2200" dirty="0">
                <a:solidFill>
                  <a:schemeClr val="tx1"/>
                </a:solidFill>
              </a:rPr>
              <a:t>, https://doi.org/10.1016/j.eqs.2023.04.002</a:t>
            </a:r>
            <a:endParaRPr lang="en-US" altLang="zh-CN" sz="2200" dirty="0">
              <a:solidFill>
                <a:schemeClr val="tx1"/>
              </a:solidFill>
            </a:endParaRPr>
          </a:p>
          <a:p>
            <a:pPr marL="342900" indent="-342900" algn="l">
              <a:buFont typeface="Wingdings" panose="05000000000000000000" charset="0"/>
              <a:buChar char="Ø"/>
            </a:pPr>
            <a:r>
              <a:rPr lang="en-US" altLang="zh-CN" sz="2200" dirty="0">
                <a:solidFill>
                  <a:schemeClr val="tx1"/>
                </a:solidFill>
              </a:rPr>
              <a:t>Cao, et al., 2023, </a:t>
            </a:r>
            <a:r>
              <a:rPr lang="en-US" altLang="zh-CN" sz="2200" b="1" dirty="0">
                <a:solidFill>
                  <a:schemeClr val="tx1"/>
                </a:solidFill>
              </a:rPr>
              <a:t>TectonoPhysics</a:t>
            </a:r>
            <a:r>
              <a:rPr lang="zh-CN" altLang="en-US" sz="2200" dirty="0">
                <a:solidFill>
                  <a:schemeClr val="tx1"/>
                </a:solidFill>
              </a:rPr>
              <a:t>，https://doi.org/10.1016/j.tecto.2022.229690</a:t>
            </a:r>
            <a:endParaRPr lang="zh-CN" altLang="en-US" sz="2200" dirty="0">
              <a:solidFill>
                <a:schemeClr val="tx1"/>
              </a:solidFill>
            </a:endParaRPr>
          </a:p>
          <a:p>
            <a:pPr marL="342900" indent="-342900" algn="l">
              <a:buFont typeface="Wingdings" panose="05000000000000000000" charset="0"/>
              <a:buChar char="Ø"/>
            </a:pPr>
            <a:r>
              <a:rPr lang="en-US" altLang="zh-CN" sz="2200" dirty="0">
                <a:solidFill>
                  <a:schemeClr val="tx1"/>
                </a:solidFill>
              </a:rPr>
              <a:t>曹飞煌&amp;梁春涛，2022，</a:t>
            </a:r>
            <a:r>
              <a:rPr lang="en-US" altLang="zh-CN" sz="2200" b="1" dirty="0">
                <a:solidFill>
                  <a:schemeClr val="tx1"/>
                </a:solidFill>
                <a:sym typeface="+mn-ea"/>
              </a:rPr>
              <a:t>地球与行星物理论评</a:t>
            </a:r>
            <a:r>
              <a:rPr lang="zh-CN" altLang="en-US" sz="2200" dirty="0">
                <a:solidFill>
                  <a:schemeClr val="tx1"/>
                </a:solidFill>
                <a:sym typeface="+mn-ea"/>
              </a:rPr>
              <a:t>，https://doi.org/10.19975/j.dqyxx.2022-054</a:t>
            </a:r>
            <a:endParaRPr lang="zh-CN" altLang="en-US" sz="2200" dirty="0">
              <a:solidFill>
                <a:schemeClr val="tx1"/>
              </a:solidFill>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609600" y="235944"/>
            <a:ext cx="10972800" cy="796950"/>
          </a:xfrm>
        </p:spPr>
        <p:txBody>
          <a:bodyPr/>
          <a:lstStyle/>
          <a:p>
            <a:pPr algn="ctr"/>
            <a:r>
              <a:rPr lang="zh-CN" altLang="en-US" dirty="0">
                <a:solidFill>
                  <a:srgbClr val="1347FF"/>
                </a:solidFill>
              </a:rPr>
              <a:t>波动方程</a:t>
            </a:r>
            <a:r>
              <a:rPr lang="en-US" altLang="zh-CN" dirty="0">
                <a:solidFill>
                  <a:srgbClr val="1347FF"/>
                </a:solidFill>
              </a:rPr>
              <a:t>==》</a:t>
            </a:r>
            <a:r>
              <a:rPr lang="zh-CN" altLang="en-US" dirty="0">
                <a:solidFill>
                  <a:srgbClr val="1347FF"/>
                </a:solidFill>
              </a:rPr>
              <a:t>波场梯度</a:t>
            </a:r>
            <a:endParaRPr lang="zh-CN" altLang="en-US" dirty="0">
              <a:solidFill>
                <a:srgbClr val="1347FF"/>
              </a:solidFill>
            </a:endParaRPr>
          </a:p>
        </p:txBody>
      </p:sp>
      <mc:AlternateContent xmlns:mc="http://schemas.openxmlformats.org/markup-compatibility/2006">
        <mc:Choice xmlns:a14="http://schemas.microsoft.com/office/drawing/2010/main" Requires="a14">
          <p:sp>
            <p:nvSpPr>
              <p:cNvPr id="2" name="矩形 1"/>
              <p:cNvSpPr/>
              <p:nvPr/>
            </p:nvSpPr>
            <p:spPr>
              <a:xfrm>
                <a:off x="2948702" y="1356268"/>
                <a:ext cx="1934760" cy="668388"/>
              </a:xfrm>
              <a:prstGeom prst="rect">
                <a:avLst/>
              </a:prstGeom>
            </p:spPr>
            <p:txBody>
              <a:bodyPr wrap="none">
                <a:spAutoFit/>
              </a:bodyPr>
              <a:lstStyle/>
              <a:p>
                <a14:m>
                  <m:oMath xmlns:m="http://schemas.openxmlformats.org/officeDocument/2006/math">
                    <m:f>
                      <m:fPr>
                        <m:ctrlPr>
                          <a:rPr lang="zh-CN" altLang="en-US" sz="2400" i="1">
                            <a:latin typeface="Cambria Math" panose="02040503050406030204" pitchFamily="18" charset="0"/>
                          </a:rPr>
                        </m:ctrlPr>
                      </m:fPr>
                      <m:num>
                        <m:r>
                          <a:rPr lang="zh-CN" altLang="en-US" sz="2400">
                            <a:latin typeface="Cambria Math" panose="02040503050406030204" pitchFamily="18" charset="0"/>
                          </a:rPr>
                          <m:t>1</m:t>
                        </m:r>
                      </m:num>
                      <m:den>
                        <m:sSup>
                          <m:sSupPr>
                            <m:ctrlPr>
                              <a:rPr lang="zh-CN" altLang="en-US" sz="2400" i="1">
                                <a:latin typeface="Cambria Math" panose="02040503050406030204" pitchFamily="18" charset="0"/>
                              </a:rPr>
                            </m:ctrlPr>
                          </m:sSupPr>
                          <m:e>
                            <m:r>
                              <m:rPr>
                                <m:sty m:val="p"/>
                              </m:rPr>
                              <a:rPr lang="zh-CN" altLang="en-US" sz="2400" i="0">
                                <a:latin typeface="Cambria Math" panose="02040503050406030204" pitchFamily="18" charset="0"/>
                              </a:rPr>
                              <m:t>c</m:t>
                            </m:r>
                          </m:e>
                          <m:sup>
                            <m:r>
                              <a:rPr lang="zh-CN" altLang="en-US" sz="2400" i="0">
                                <a:latin typeface="Cambria Math" panose="02040503050406030204" pitchFamily="18" charset="0"/>
                              </a:rPr>
                              <m:t>2</m:t>
                            </m:r>
                          </m:sup>
                        </m:sSup>
                      </m:den>
                    </m:f>
                    <m:f>
                      <m:fPr>
                        <m:ctrlPr>
                          <a:rPr lang="zh-CN" altLang="en-US" sz="2400" i="1">
                            <a:latin typeface="Cambria Math" panose="02040503050406030204" pitchFamily="18" charset="0"/>
                          </a:rPr>
                        </m:ctrlPr>
                      </m:fPr>
                      <m:num>
                        <m:sSup>
                          <m:sSupPr>
                            <m:ctrlPr>
                              <a:rPr lang="zh-CN" altLang="en-US" sz="2400" i="1">
                                <a:latin typeface="Cambria Math" panose="02040503050406030204" pitchFamily="18" charset="0"/>
                              </a:rPr>
                            </m:ctrlPr>
                          </m:sSupPr>
                          <m:e>
                            <m:r>
                              <a:rPr lang="zh-CN" altLang="en-US" sz="2400" i="0">
                                <a:latin typeface="Cambria Math" panose="02040503050406030204" pitchFamily="18" charset="0"/>
                              </a:rPr>
                              <m:t>𝜕</m:t>
                            </m:r>
                          </m:e>
                          <m:sup>
                            <m:r>
                              <a:rPr lang="zh-CN" altLang="en-US" sz="2400" i="0">
                                <a:latin typeface="Cambria Math" panose="02040503050406030204" pitchFamily="18" charset="0"/>
                              </a:rPr>
                              <m:t>2</m:t>
                            </m:r>
                          </m:sup>
                        </m:sSup>
                        <m:r>
                          <m:rPr>
                            <m:sty m:val="p"/>
                          </m:rPr>
                          <a:rPr lang="zh-CN" altLang="en-US" sz="2400" i="0">
                            <a:latin typeface="Cambria Math" panose="02040503050406030204" pitchFamily="18" charset="0"/>
                          </a:rPr>
                          <m:t>u</m:t>
                        </m:r>
                      </m:num>
                      <m:den>
                        <m:sSup>
                          <m:sSupPr>
                            <m:ctrlPr>
                              <a:rPr lang="zh-CN" altLang="en-US" sz="2400" i="1">
                                <a:latin typeface="Cambria Math" panose="02040503050406030204" pitchFamily="18" charset="0"/>
                              </a:rPr>
                            </m:ctrlPr>
                          </m:sSupPr>
                          <m:e>
                            <m:r>
                              <a:rPr lang="zh-CN" altLang="en-US" sz="2400" i="0">
                                <a:latin typeface="Cambria Math" panose="02040503050406030204" pitchFamily="18" charset="0"/>
                              </a:rPr>
                              <m:t>𝜕</m:t>
                            </m:r>
                            <m:r>
                              <m:rPr>
                                <m:sty m:val="p"/>
                              </m:rPr>
                              <a:rPr lang="zh-CN" altLang="en-US" sz="2400" i="0">
                                <a:latin typeface="Cambria Math" panose="02040503050406030204" pitchFamily="18" charset="0"/>
                              </a:rPr>
                              <m:t>t</m:t>
                            </m:r>
                          </m:e>
                          <m:sup>
                            <m:r>
                              <a:rPr lang="zh-CN" altLang="en-US" sz="2400" i="0">
                                <a:latin typeface="Cambria Math" panose="02040503050406030204" pitchFamily="18" charset="0"/>
                              </a:rPr>
                              <m:t>2</m:t>
                            </m:r>
                          </m:sup>
                        </m:sSup>
                      </m:den>
                    </m:f>
                    <m:r>
                      <a:rPr lang="zh-CN" altLang="en-US" sz="2400" i="0">
                        <a:latin typeface="Cambria Math" panose="02040503050406030204" pitchFamily="18" charset="0"/>
                      </a:rPr>
                      <m:t>−</m:t>
                    </m:r>
                    <m:f>
                      <m:fPr>
                        <m:ctrlPr>
                          <a:rPr lang="zh-CN" altLang="en-US" sz="2400" i="1">
                            <a:latin typeface="Cambria Math" panose="02040503050406030204" pitchFamily="18" charset="0"/>
                          </a:rPr>
                        </m:ctrlPr>
                      </m:fPr>
                      <m:num>
                        <m:sSup>
                          <m:sSupPr>
                            <m:ctrlPr>
                              <a:rPr lang="zh-CN" altLang="en-US" sz="2400" i="1">
                                <a:latin typeface="Cambria Math" panose="02040503050406030204" pitchFamily="18" charset="0"/>
                              </a:rPr>
                            </m:ctrlPr>
                          </m:sSupPr>
                          <m:e>
                            <m:r>
                              <a:rPr lang="zh-CN" altLang="en-US" sz="2400" i="0">
                                <a:latin typeface="Cambria Math" panose="02040503050406030204" pitchFamily="18" charset="0"/>
                              </a:rPr>
                              <m:t>𝜕</m:t>
                            </m:r>
                          </m:e>
                          <m:sup>
                            <m:r>
                              <a:rPr lang="zh-CN" altLang="en-US" sz="2400" i="0">
                                <a:latin typeface="Cambria Math" panose="02040503050406030204" pitchFamily="18" charset="0"/>
                              </a:rPr>
                              <m:t>2</m:t>
                            </m:r>
                          </m:sup>
                        </m:sSup>
                        <m:r>
                          <m:rPr>
                            <m:sty m:val="p"/>
                          </m:rPr>
                          <a:rPr lang="zh-CN" altLang="en-US" sz="2400" i="0">
                            <a:latin typeface="Cambria Math" panose="02040503050406030204" pitchFamily="18" charset="0"/>
                          </a:rPr>
                          <m:t>u</m:t>
                        </m:r>
                      </m:num>
                      <m:den>
                        <m:sSup>
                          <m:sSupPr>
                            <m:ctrlPr>
                              <a:rPr lang="zh-CN" altLang="en-US" sz="2400" i="1">
                                <a:latin typeface="Cambria Math" panose="02040503050406030204" pitchFamily="18" charset="0"/>
                              </a:rPr>
                            </m:ctrlPr>
                          </m:sSupPr>
                          <m:e>
                            <m:r>
                              <a:rPr lang="zh-CN" altLang="en-US" sz="2400" i="0">
                                <a:latin typeface="Cambria Math" panose="02040503050406030204" pitchFamily="18" charset="0"/>
                              </a:rPr>
                              <m:t>𝜕</m:t>
                            </m:r>
                            <m:r>
                              <m:rPr>
                                <m:sty m:val="p"/>
                              </m:rPr>
                              <a:rPr lang="zh-CN" altLang="en-US" sz="2400" i="0">
                                <a:latin typeface="Cambria Math" panose="02040503050406030204" pitchFamily="18" charset="0"/>
                              </a:rPr>
                              <m:t>r</m:t>
                            </m:r>
                          </m:e>
                          <m:sup>
                            <m:r>
                              <a:rPr lang="zh-CN" altLang="en-US" sz="2400" i="0">
                                <a:latin typeface="Cambria Math" panose="02040503050406030204" pitchFamily="18" charset="0"/>
                              </a:rPr>
                              <m:t>2</m:t>
                            </m:r>
                          </m:sup>
                        </m:sSup>
                      </m:den>
                    </m:f>
                  </m:oMath>
                </a14:m>
                <a:r>
                  <a:rPr lang="en-US" altLang="zh-CN" sz="2400" dirty="0"/>
                  <a:t>=0</a:t>
                </a:r>
                <a:endParaRPr lang="zh-CN" altLang="en-US" sz="2400" dirty="0"/>
              </a:p>
            </p:txBody>
          </p:sp>
        </mc:Choice>
        <mc:Fallback>
          <p:sp>
            <p:nvSpPr>
              <p:cNvPr id="2" name="矩形 1"/>
              <p:cNvSpPr>
                <a:spLocks noRot="1" noChangeAspect="1" noMove="1" noResize="1" noEditPoints="1" noAdjustHandles="1" noChangeArrowheads="1" noChangeShapeType="1" noTextEdit="1"/>
              </p:cNvSpPr>
              <p:nvPr/>
            </p:nvSpPr>
            <p:spPr>
              <a:xfrm>
                <a:off x="2948702" y="1356268"/>
                <a:ext cx="1934760" cy="668388"/>
              </a:xfrm>
              <a:prstGeom prst="rect">
                <a:avLst/>
              </a:prstGeom>
              <a:blipFill rotWithShape="1">
                <a:blip r:embed="rId1"/>
                <a:stretch>
                  <a:fillRect l="-21" t="-81" r="16" b="41"/>
                </a:stretch>
              </a:blipFill>
            </p:spPr>
            <p:txBody>
              <a:bodyPr/>
              <a:lstStyle/>
              <a:p>
                <a:r>
                  <a:rPr lang="zh-CN" altLang="en-US">
                    <a:noFill/>
                  </a:rPr>
                  <a:t> </a:t>
                </a:r>
              </a:p>
            </p:txBody>
          </p:sp>
        </mc:Fallback>
      </mc:AlternateContent>
      <p:sp>
        <p:nvSpPr>
          <p:cNvPr id="4" name="文本框 3"/>
          <p:cNvSpPr txBox="1"/>
          <p:nvPr/>
        </p:nvSpPr>
        <p:spPr>
          <a:xfrm>
            <a:off x="609600" y="1484639"/>
            <a:ext cx="1980029" cy="400110"/>
          </a:xfrm>
          <a:prstGeom prst="rect">
            <a:avLst/>
          </a:prstGeom>
          <a:noFill/>
        </p:spPr>
        <p:txBody>
          <a:bodyPr wrap="none" rtlCol="0">
            <a:spAutoFit/>
          </a:bodyPr>
          <a:lstStyle/>
          <a:p>
            <a:r>
              <a:rPr lang="zh-CN" altLang="en-US" sz="2000" dirty="0"/>
              <a:t>一维波动方程：</a:t>
            </a:r>
            <a:endParaRPr lang="zh-CN" altLang="en-US" sz="2000" dirty="0"/>
          </a:p>
        </p:txBody>
      </p:sp>
      <p:grpSp>
        <p:nvGrpSpPr>
          <p:cNvPr id="23" name="组合 22"/>
          <p:cNvGrpSpPr/>
          <p:nvPr/>
        </p:nvGrpSpPr>
        <p:grpSpPr>
          <a:xfrm>
            <a:off x="759008" y="2413847"/>
            <a:ext cx="9208936" cy="707886"/>
            <a:chOff x="759008" y="2413847"/>
            <a:chExt cx="9208936" cy="707886"/>
          </a:xfrm>
        </p:grpSpPr>
        <mc:AlternateContent xmlns:mc="http://schemas.openxmlformats.org/markup-compatibility/2006">
          <mc:Choice xmlns:a14="http://schemas.microsoft.com/office/drawing/2010/main" Requires="a14">
            <p:sp>
              <p:nvSpPr>
                <p:cNvPr id="6" name="矩形 5"/>
                <p:cNvSpPr/>
                <p:nvPr/>
              </p:nvSpPr>
              <p:spPr>
                <a:xfrm>
                  <a:off x="2890746" y="2592357"/>
                  <a:ext cx="3175869" cy="439736"/>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zh-CN" altLang="en-US" sz="2000" i="1">
                            <a:latin typeface="Cambria Math" panose="02040503050406030204" pitchFamily="18" charset="0"/>
                          </a:rPr>
                          <m:t>𝑢</m:t>
                        </m:r>
                        <m:d>
                          <m:dPr>
                            <m:ctrlPr>
                              <a:rPr lang="zh-CN" altLang="en-US" sz="2000" i="1">
                                <a:latin typeface="Cambria Math" panose="02040503050406030204" pitchFamily="18" charset="0"/>
                              </a:rPr>
                            </m:ctrlPr>
                          </m:dPr>
                          <m:e>
                            <m:r>
                              <a:rPr lang="zh-CN" altLang="en-US" sz="2000" i="1">
                                <a:latin typeface="Cambria Math" panose="02040503050406030204" pitchFamily="18" charset="0"/>
                              </a:rPr>
                              <m:t>𝑡</m:t>
                            </m:r>
                            <m:r>
                              <a:rPr lang="zh-CN" altLang="en-US" sz="2000" i="0">
                                <a:latin typeface="Cambria Math" panose="02040503050406030204" pitchFamily="18" charset="0"/>
                              </a:rPr>
                              <m:t>,</m:t>
                            </m:r>
                            <m:r>
                              <a:rPr lang="zh-CN" altLang="en-US" sz="2000" i="1">
                                <a:latin typeface="Cambria Math" panose="02040503050406030204" pitchFamily="18" charset="0"/>
                              </a:rPr>
                              <m:t>𝑟</m:t>
                            </m:r>
                          </m:e>
                        </m:d>
                        <m:r>
                          <a:rPr lang="zh-CN" altLang="en-US" sz="2000" i="0">
                            <a:latin typeface="Cambria Math" panose="02040503050406030204" pitchFamily="18" charset="0"/>
                          </a:rPr>
                          <m:t>=</m:t>
                        </m:r>
                        <m:r>
                          <a:rPr lang="zh-CN" altLang="en-US" sz="2000" i="1">
                            <a:latin typeface="Cambria Math" panose="02040503050406030204" pitchFamily="18" charset="0"/>
                          </a:rPr>
                          <m:t>𝑓</m:t>
                        </m:r>
                        <m:d>
                          <m:dPr>
                            <m:ctrlPr>
                              <a:rPr lang="zh-CN" altLang="en-US" sz="2000" i="1">
                                <a:latin typeface="Cambria Math" panose="02040503050406030204" pitchFamily="18" charset="0"/>
                              </a:rPr>
                            </m:ctrlPr>
                          </m:dPr>
                          <m:e>
                            <m:r>
                              <a:rPr lang="zh-CN" altLang="en-US" sz="2000" i="1">
                                <a:latin typeface="Cambria Math" panose="02040503050406030204" pitchFamily="18" charset="0"/>
                              </a:rPr>
                              <m:t>𝑡</m:t>
                            </m:r>
                            <m:r>
                              <a:rPr lang="zh-CN" altLang="en-US" sz="2000" i="0">
                                <a:latin typeface="Cambria Math" panose="02040503050406030204" pitchFamily="18" charset="0"/>
                              </a:rPr>
                              <m:t>−</m:t>
                            </m:r>
                            <m:sSub>
                              <m:sSubPr>
                                <m:ctrlPr>
                                  <a:rPr lang="zh-CN" altLang="en-US" sz="2000" i="1">
                                    <a:latin typeface="Cambria Math" panose="02040503050406030204" pitchFamily="18" charset="0"/>
                                  </a:rPr>
                                </m:ctrlPr>
                              </m:sSubPr>
                              <m:e>
                                <m:r>
                                  <a:rPr lang="zh-CN" altLang="en-US" sz="2000" i="1">
                                    <a:latin typeface="Cambria Math" panose="02040503050406030204" pitchFamily="18" charset="0"/>
                                  </a:rPr>
                                  <m:t>𝑝</m:t>
                                </m:r>
                              </m:e>
                              <m:sub>
                                <m:r>
                                  <a:rPr lang="zh-CN" altLang="en-US" sz="2000" i="1">
                                    <a:latin typeface="Cambria Math" panose="02040503050406030204" pitchFamily="18" charset="0"/>
                                  </a:rPr>
                                  <m:t>𝑟</m:t>
                                </m:r>
                              </m:sub>
                            </m:sSub>
                            <m:d>
                              <m:dPr>
                                <m:ctrlPr>
                                  <a:rPr lang="zh-CN" altLang="en-US" sz="2000" i="1">
                                    <a:latin typeface="Cambria Math" panose="02040503050406030204" pitchFamily="18" charset="0"/>
                                  </a:rPr>
                                </m:ctrlPr>
                              </m:dPr>
                              <m:e>
                                <m:r>
                                  <a:rPr lang="zh-CN" altLang="en-US" sz="2000" i="1">
                                    <a:latin typeface="Cambria Math" panose="02040503050406030204" pitchFamily="18" charset="0"/>
                                  </a:rPr>
                                  <m:t>𝑟</m:t>
                                </m:r>
                                <m:r>
                                  <a:rPr lang="zh-CN" altLang="en-US" sz="2000" i="0">
                                    <a:latin typeface="Cambria Math" panose="02040503050406030204" pitchFamily="18" charset="0"/>
                                  </a:rPr>
                                  <m:t>−</m:t>
                                </m:r>
                                <m:sSub>
                                  <m:sSubPr>
                                    <m:ctrlPr>
                                      <a:rPr lang="zh-CN" altLang="en-US" sz="2000" i="1">
                                        <a:latin typeface="Cambria Math" panose="02040503050406030204" pitchFamily="18" charset="0"/>
                                      </a:rPr>
                                    </m:ctrlPr>
                                  </m:sSubPr>
                                  <m:e>
                                    <m:r>
                                      <a:rPr lang="zh-CN" altLang="en-US" sz="2000" i="1">
                                        <a:latin typeface="Cambria Math" panose="02040503050406030204" pitchFamily="18" charset="0"/>
                                      </a:rPr>
                                      <m:t>𝑟</m:t>
                                    </m:r>
                                  </m:e>
                                  <m:sub>
                                    <m:r>
                                      <a:rPr lang="zh-CN" altLang="en-US" sz="2000" i="0">
                                        <a:latin typeface="Cambria Math" panose="02040503050406030204" pitchFamily="18" charset="0"/>
                                      </a:rPr>
                                      <m:t>0</m:t>
                                    </m:r>
                                  </m:sub>
                                </m:sSub>
                              </m:e>
                            </m:d>
                          </m:e>
                        </m:d>
                      </m:oMath>
                    </m:oMathPara>
                  </a14:m>
                  <a:endParaRPr lang="zh-CN" altLang="en-US" sz="2000" dirty="0"/>
                </a:p>
              </p:txBody>
            </p:sp>
          </mc:Choice>
          <mc:Fallback>
            <p:sp>
              <p:nvSpPr>
                <p:cNvPr id="6" name="矩形 5"/>
                <p:cNvSpPr>
                  <a:spLocks noRot="1" noChangeAspect="1" noMove="1" noResize="1" noEditPoints="1" noAdjustHandles="1" noChangeArrowheads="1" noChangeShapeType="1" noTextEdit="1"/>
                </p:cNvSpPr>
                <p:nvPr/>
              </p:nvSpPr>
              <p:spPr>
                <a:xfrm>
                  <a:off x="2890746" y="2592357"/>
                  <a:ext cx="3175869" cy="439736"/>
                </a:xfrm>
                <a:prstGeom prst="rect">
                  <a:avLst/>
                </a:prstGeom>
                <a:blipFill rotWithShape="1">
                  <a:blip r:embed="rId2"/>
                </a:blipFill>
              </p:spPr>
              <p:txBody>
                <a:bodyPr/>
                <a:lstStyle/>
                <a:p>
                  <a:r>
                    <a:rPr lang="zh-CN" altLang="en-US">
                      <a:noFill/>
                    </a:rPr>
                    <a:t> </a:t>
                  </a:r>
                </a:p>
              </p:txBody>
            </p:sp>
          </mc:Fallback>
        </mc:AlternateContent>
        <p:sp>
          <p:nvSpPr>
            <p:cNvPr id="8" name="文本框 7"/>
            <p:cNvSpPr txBox="1"/>
            <p:nvPr/>
          </p:nvSpPr>
          <p:spPr>
            <a:xfrm>
              <a:off x="759008" y="2413847"/>
              <a:ext cx="1723549" cy="707886"/>
            </a:xfrm>
            <a:prstGeom prst="rect">
              <a:avLst/>
            </a:prstGeom>
            <a:noFill/>
          </p:spPr>
          <p:txBody>
            <a:bodyPr wrap="none" rtlCol="0">
              <a:spAutoFit/>
            </a:bodyPr>
            <a:lstStyle/>
            <a:p>
              <a:r>
                <a:rPr lang="zh-CN" altLang="en-US" sz="2000" dirty="0"/>
                <a:t>正向传播的</a:t>
              </a:r>
              <a:endParaRPr lang="en-US" altLang="zh-CN" sz="2000" dirty="0"/>
            </a:p>
            <a:p>
              <a:r>
                <a:rPr lang="zh-CN" altLang="en-US" sz="2000" dirty="0"/>
                <a:t>一维平面波：</a:t>
              </a:r>
              <a:endParaRPr lang="zh-CN" altLang="en-US" sz="2000" dirty="0"/>
            </a:p>
          </p:txBody>
        </p:sp>
        <mc:AlternateContent xmlns:mc="http://schemas.openxmlformats.org/markup-compatibility/2006">
          <mc:Choice xmlns:a14="http://schemas.microsoft.com/office/drawing/2010/main" Requires="a14">
            <p:sp>
              <p:nvSpPr>
                <p:cNvPr id="9" name="矩形 8"/>
                <p:cNvSpPr/>
                <p:nvPr/>
              </p:nvSpPr>
              <p:spPr>
                <a:xfrm>
                  <a:off x="8300500" y="2502717"/>
                  <a:ext cx="1667444" cy="619016"/>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zh-CN" altLang="en-US" i="1">
                                <a:latin typeface="Cambria Math" panose="02040503050406030204" pitchFamily="18" charset="0"/>
                              </a:rPr>
                            </m:ctrlPr>
                          </m:fPr>
                          <m:num>
                            <m:r>
                              <a:rPr lang="zh-CN" altLang="en-US">
                                <a:latin typeface="Cambria Math" panose="02040503050406030204" pitchFamily="18" charset="0"/>
                              </a:rPr>
                              <m:t>1</m:t>
                            </m:r>
                          </m:num>
                          <m:den>
                            <m:r>
                              <m:rPr>
                                <m:sty m:val="p"/>
                              </m:rPr>
                              <a:rPr lang="zh-CN" altLang="en-US" i="0">
                                <a:latin typeface="Cambria Math" panose="02040503050406030204" pitchFamily="18" charset="0"/>
                              </a:rPr>
                              <m:t>c</m:t>
                            </m:r>
                          </m:den>
                        </m:f>
                        <m:f>
                          <m:fPr>
                            <m:ctrlPr>
                              <a:rPr lang="zh-CN" altLang="en-US" i="1">
                                <a:latin typeface="Cambria Math" panose="02040503050406030204" pitchFamily="18" charset="0"/>
                              </a:rPr>
                            </m:ctrlPr>
                          </m:fPr>
                          <m:num>
                            <m:r>
                              <a:rPr lang="zh-CN" altLang="en-US" i="0">
                                <a:latin typeface="Cambria Math" panose="02040503050406030204" pitchFamily="18" charset="0"/>
                              </a:rPr>
                              <m:t>𝜕</m:t>
                            </m:r>
                            <m:r>
                              <m:rPr>
                                <m:sty m:val="p"/>
                              </m:rPr>
                              <a:rPr lang="zh-CN" altLang="en-US" i="0">
                                <a:latin typeface="Cambria Math" panose="02040503050406030204" pitchFamily="18" charset="0"/>
                              </a:rPr>
                              <m:t>u</m:t>
                            </m:r>
                          </m:num>
                          <m:den>
                            <m:r>
                              <a:rPr lang="zh-CN" altLang="en-US" i="0">
                                <a:latin typeface="Cambria Math" panose="02040503050406030204" pitchFamily="18" charset="0"/>
                              </a:rPr>
                              <m:t>𝜕</m:t>
                            </m:r>
                            <m:r>
                              <m:rPr>
                                <m:sty m:val="p"/>
                              </m:rPr>
                              <a:rPr lang="zh-CN" altLang="en-US" i="0">
                                <a:latin typeface="Cambria Math" panose="02040503050406030204" pitchFamily="18" charset="0"/>
                              </a:rPr>
                              <m:t>t</m:t>
                            </m:r>
                          </m:den>
                        </m:f>
                        <m:r>
                          <a:rPr lang="zh-CN" altLang="en-US" i="0">
                            <a:latin typeface="Cambria Math" panose="02040503050406030204" pitchFamily="18" charset="0"/>
                          </a:rPr>
                          <m:t>+</m:t>
                        </m:r>
                        <m:f>
                          <m:fPr>
                            <m:ctrlPr>
                              <a:rPr lang="zh-CN" altLang="en-US" i="1">
                                <a:latin typeface="Cambria Math" panose="02040503050406030204" pitchFamily="18" charset="0"/>
                              </a:rPr>
                            </m:ctrlPr>
                          </m:fPr>
                          <m:num>
                            <m:r>
                              <a:rPr lang="zh-CN" altLang="en-US" i="0">
                                <a:latin typeface="Cambria Math" panose="02040503050406030204" pitchFamily="18" charset="0"/>
                              </a:rPr>
                              <m:t>𝜕</m:t>
                            </m:r>
                            <m:r>
                              <m:rPr>
                                <m:sty m:val="p"/>
                              </m:rPr>
                              <a:rPr lang="zh-CN" altLang="en-US" i="0">
                                <a:latin typeface="Cambria Math" panose="02040503050406030204" pitchFamily="18" charset="0"/>
                              </a:rPr>
                              <m:t>u</m:t>
                            </m:r>
                          </m:num>
                          <m:den>
                            <m:r>
                              <a:rPr lang="zh-CN" altLang="en-US" i="0">
                                <a:latin typeface="Cambria Math" panose="02040503050406030204" pitchFamily="18" charset="0"/>
                              </a:rPr>
                              <m:t>𝜕</m:t>
                            </m:r>
                            <m:r>
                              <m:rPr>
                                <m:sty m:val="p"/>
                              </m:rPr>
                              <a:rPr lang="zh-CN" altLang="en-US" i="0">
                                <a:latin typeface="Cambria Math" panose="02040503050406030204" pitchFamily="18" charset="0"/>
                              </a:rPr>
                              <m:t>r</m:t>
                            </m:r>
                          </m:den>
                        </m:f>
                        <m:r>
                          <a:rPr lang="zh-CN" altLang="en-US" i="0">
                            <a:latin typeface="Cambria Math" panose="02040503050406030204" pitchFamily="18" charset="0"/>
                          </a:rPr>
                          <m:t>=</m:t>
                        </m:r>
                        <m:r>
                          <a:rPr lang="zh-CN" altLang="en-US" i="0">
                            <a:latin typeface="Cambria Math" panose="02040503050406030204" pitchFamily="18" charset="0"/>
                          </a:rPr>
                          <m:t>0</m:t>
                        </m:r>
                        <m:r>
                          <a:rPr lang="zh-CN" altLang="en-US" i="0">
                            <a:latin typeface="Cambria Math" panose="02040503050406030204" pitchFamily="18" charset="0"/>
                          </a:rPr>
                          <m:t> </m:t>
                        </m:r>
                      </m:oMath>
                    </m:oMathPara>
                  </a14:m>
                  <a:endParaRPr lang="zh-CN" altLang="en-US" dirty="0"/>
                </a:p>
              </p:txBody>
            </p:sp>
          </mc:Choice>
          <mc:Fallback>
            <p:sp>
              <p:nvSpPr>
                <p:cNvPr id="9" name="矩形 8"/>
                <p:cNvSpPr>
                  <a:spLocks noRot="1" noChangeAspect="1" noMove="1" noResize="1" noEditPoints="1" noAdjustHandles="1" noChangeArrowheads="1" noChangeShapeType="1" noTextEdit="1"/>
                </p:cNvSpPr>
                <p:nvPr/>
              </p:nvSpPr>
              <p:spPr>
                <a:xfrm>
                  <a:off x="8300500" y="2502717"/>
                  <a:ext cx="1667444" cy="619016"/>
                </a:xfrm>
                <a:prstGeom prst="rect">
                  <a:avLst/>
                </a:prstGeom>
                <a:blipFill rotWithShape="1">
                  <a:blip r:embed="rId3"/>
                </a:blipFill>
              </p:spPr>
              <p:txBody>
                <a:bodyPr/>
                <a:lstStyle/>
                <a:p>
                  <a:r>
                    <a:rPr lang="zh-CN" altLang="en-US">
                      <a:noFill/>
                    </a:rPr>
                    <a:t> </a:t>
                  </a:r>
                </a:p>
              </p:txBody>
            </p:sp>
          </mc:Fallback>
        </mc:AlternateContent>
        <p:sp>
          <p:nvSpPr>
            <p:cNvPr id="10" name="箭头: 右 9"/>
            <p:cNvSpPr/>
            <p:nvPr/>
          </p:nvSpPr>
          <p:spPr>
            <a:xfrm>
              <a:off x="7222069" y="2592357"/>
              <a:ext cx="804333" cy="489750"/>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grpSp>
      <p:grpSp>
        <p:nvGrpSpPr>
          <p:cNvPr id="24" name="组合 23"/>
          <p:cNvGrpSpPr/>
          <p:nvPr/>
        </p:nvGrpSpPr>
        <p:grpSpPr>
          <a:xfrm>
            <a:off x="759008" y="3689434"/>
            <a:ext cx="10613550" cy="1048452"/>
            <a:chOff x="759008" y="3689434"/>
            <a:chExt cx="10613550" cy="1048452"/>
          </a:xfrm>
        </p:grpSpPr>
        <mc:AlternateContent xmlns:mc="http://schemas.openxmlformats.org/markup-compatibility/2006">
          <mc:Choice xmlns:a14="http://schemas.microsoft.com/office/drawing/2010/main" Requires="a14">
            <p:sp>
              <p:nvSpPr>
                <p:cNvPr id="12" name="矩形 11"/>
                <p:cNvSpPr/>
                <p:nvPr/>
              </p:nvSpPr>
              <p:spPr>
                <a:xfrm>
                  <a:off x="2897001" y="3856298"/>
                  <a:ext cx="3639266" cy="439736"/>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a:rPr lang="zh-CN" altLang="en-US" sz="2000" i="1">
                            <a:latin typeface="Cambria Math" panose="02040503050406030204" pitchFamily="18" charset="0"/>
                          </a:rPr>
                          <m:t>𝑢</m:t>
                        </m:r>
                        <m:d>
                          <m:dPr>
                            <m:ctrlPr>
                              <a:rPr lang="zh-CN" altLang="en-US" sz="2000" i="1">
                                <a:latin typeface="Cambria Math" panose="02040503050406030204" pitchFamily="18" charset="0"/>
                              </a:rPr>
                            </m:ctrlPr>
                          </m:dPr>
                          <m:e>
                            <m:r>
                              <a:rPr lang="zh-CN" altLang="en-US" sz="2000" i="1">
                                <a:latin typeface="Cambria Math" panose="02040503050406030204" pitchFamily="18" charset="0"/>
                              </a:rPr>
                              <m:t>𝑡</m:t>
                            </m:r>
                            <m:r>
                              <a:rPr lang="zh-CN" altLang="en-US" sz="2000" i="0">
                                <a:latin typeface="Cambria Math" panose="02040503050406030204" pitchFamily="18" charset="0"/>
                              </a:rPr>
                              <m:t>,</m:t>
                            </m:r>
                            <m:r>
                              <a:rPr lang="zh-CN" altLang="en-US" sz="2000" i="1">
                                <a:latin typeface="Cambria Math" panose="02040503050406030204" pitchFamily="18" charset="0"/>
                              </a:rPr>
                              <m:t>𝑟</m:t>
                            </m:r>
                          </m:e>
                        </m:d>
                        <m:r>
                          <a:rPr lang="zh-CN" altLang="en-US" sz="2000" i="0">
                            <a:latin typeface="Cambria Math" panose="02040503050406030204" pitchFamily="18" charset="0"/>
                          </a:rPr>
                          <m:t>=</m:t>
                        </m:r>
                        <m:r>
                          <a:rPr lang="en-US" altLang="zh-CN" i="1">
                            <a:latin typeface="Cambria Math" panose="02040503050406030204" pitchFamily="18" charset="0"/>
                          </a:rPr>
                          <m:t>𝐺</m:t>
                        </m:r>
                        <m:d>
                          <m:dPr>
                            <m:ctrlPr>
                              <a:rPr lang="zh-CN" altLang="zh-CN" i="1">
                                <a:latin typeface="Cambria Math" panose="02040503050406030204" pitchFamily="18" charset="0"/>
                              </a:rPr>
                            </m:ctrlPr>
                          </m:dPr>
                          <m:e>
                            <m:r>
                              <a:rPr lang="en-US" altLang="zh-CN" i="1">
                                <a:latin typeface="Cambria Math" panose="02040503050406030204" pitchFamily="18" charset="0"/>
                              </a:rPr>
                              <m:t>𝑟</m:t>
                            </m:r>
                          </m:e>
                        </m:d>
                        <m:r>
                          <a:rPr lang="zh-CN" altLang="en-US" sz="2000" i="1">
                            <a:latin typeface="Cambria Math" panose="02040503050406030204" pitchFamily="18" charset="0"/>
                          </a:rPr>
                          <m:t>𝑓</m:t>
                        </m:r>
                        <m:d>
                          <m:dPr>
                            <m:ctrlPr>
                              <a:rPr lang="zh-CN" altLang="en-US" sz="2000" i="1">
                                <a:latin typeface="Cambria Math" panose="02040503050406030204" pitchFamily="18" charset="0"/>
                              </a:rPr>
                            </m:ctrlPr>
                          </m:dPr>
                          <m:e>
                            <m:r>
                              <a:rPr lang="zh-CN" altLang="en-US" sz="2000" i="1">
                                <a:latin typeface="Cambria Math" panose="02040503050406030204" pitchFamily="18" charset="0"/>
                              </a:rPr>
                              <m:t>𝑡</m:t>
                            </m:r>
                            <m:r>
                              <a:rPr lang="zh-CN" altLang="en-US" sz="2000" i="0">
                                <a:latin typeface="Cambria Math" panose="02040503050406030204" pitchFamily="18" charset="0"/>
                              </a:rPr>
                              <m:t>−</m:t>
                            </m:r>
                            <m:sSub>
                              <m:sSubPr>
                                <m:ctrlPr>
                                  <a:rPr lang="zh-CN" altLang="en-US" sz="2000" i="1">
                                    <a:latin typeface="Cambria Math" panose="02040503050406030204" pitchFamily="18" charset="0"/>
                                  </a:rPr>
                                </m:ctrlPr>
                              </m:sSubPr>
                              <m:e>
                                <m:r>
                                  <a:rPr lang="zh-CN" altLang="en-US" sz="2000" i="1">
                                    <a:latin typeface="Cambria Math" panose="02040503050406030204" pitchFamily="18" charset="0"/>
                                  </a:rPr>
                                  <m:t>𝑝</m:t>
                                </m:r>
                              </m:e>
                              <m:sub>
                                <m:r>
                                  <a:rPr lang="zh-CN" altLang="en-US" sz="2000" i="1">
                                    <a:latin typeface="Cambria Math" panose="02040503050406030204" pitchFamily="18" charset="0"/>
                                  </a:rPr>
                                  <m:t>𝑟</m:t>
                                </m:r>
                              </m:sub>
                            </m:sSub>
                            <m:d>
                              <m:dPr>
                                <m:ctrlPr>
                                  <a:rPr lang="zh-CN" altLang="en-US" sz="2000" i="1">
                                    <a:latin typeface="Cambria Math" panose="02040503050406030204" pitchFamily="18" charset="0"/>
                                  </a:rPr>
                                </m:ctrlPr>
                              </m:dPr>
                              <m:e>
                                <m:r>
                                  <a:rPr lang="zh-CN" altLang="en-US" sz="2000" i="1">
                                    <a:latin typeface="Cambria Math" panose="02040503050406030204" pitchFamily="18" charset="0"/>
                                  </a:rPr>
                                  <m:t>𝑟</m:t>
                                </m:r>
                                <m:r>
                                  <a:rPr lang="zh-CN" altLang="en-US" sz="2000" i="0">
                                    <a:latin typeface="Cambria Math" panose="02040503050406030204" pitchFamily="18" charset="0"/>
                                  </a:rPr>
                                  <m:t>−</m:t>
                                </m:r>
                                <m:sSub>
                                  <m:sSubPr>
                                    <m:ctrlPr>
                                      <a:rPr lang="zh-CN" altLang="en-US" sz="2000" i="1">
                                        <a:latin typeface="Cambria Math" panose="02040503050406030204" pitchFamily="18" charset="0"/>
                                      </a:rPr>
                                    </m:ctrlPr>
                                  </m:sSubPr>
                                  <m:e>
                                    <m:r>
                                      <a:rPr lang="zh-CN" altLang="en-US" sz="2000" i="1">
                                        <a:latin typeface="Cambria Math" panose="02040503050406030204" pitchFamily="18" charset="0"/>
                                      </a:rPr>
                                      <m:t>𝑟</m:t>
                                    </m:r>
                                  </m:e>
                                  <m:sub>
                                    <m:r>
                                      <a:rPr lang="zh-CN" altLang="en-US" sz="2000" i="0">
                                        <a:latin typeface="Cambria Math" panose="02040503050406030204" pitchFamily="18" charset="0"/>
                                      </a:rPr>
                                      <m:t>0</m:t>
                                    </m:r>
                                  </m:sub>
                                </m:sSub>
                              </m:e>
                            </m:d>
                          </m:e>
                        </m:d>
                      </m:oMath>
                    </m:oMathPara>
                  </a14:m>
                  <a:endParaRPr lang="zh-CN" altLang="en-US" sz="2000" dirty="0"/>
                </a:p>
              </p:txBody>
            </p:sp>
          </mc:Choice>
          <mc:Fallback>
            <p:sp>
              <p:nvSpPr>
                <p:cNvPr id="12" name="矩形 11"/>
                <p:cNvSpPr>
                  <a:spLocks noRot="1" noChangeAspect="1" noMove="1" noResize="1" noEditPoints="1" noAdjustHandles="1" noChangeArrowheads="1" noChangeShapeType="1" noTextEdit="1"/>
                </p:cNvSpPr>
                <p:nvPr/>
              </p:nvSpPr>
              <p:spPr>
                <a:xfrm>
                  <a:off x="2897001" y="3856298"/>
                  <a:ext cx="3639266" cy="439736"/>
                </a:xfrm>
                <a:prstGeom prst="rect">
                  <a:avLst/>
                </a:prstGeom>
                <a:blipFill rotWithShape="1">
                  <a:blip r:embed="rId4"/>
                </a:blipFill>
              </p:spPr>
              <p:txBody>
                <a:bodyPr/>
                <a:lstStyle/>
                <a:p>
                  <a:r>
                    <a:rPr lang="zh-CN" altLang="en-US">
                      <a:noFill/>
                    </a:rPr>
                    <a:t> </a:t>
                  </a:r>
                </a:p>
              </p:txBody>
            </p:sp>
          </mc:Fallback>
        </mc:AlternateContent>
        <p:sp>
          <p:nvSpPr>
            <p:cNvPr id="14" name="箭头: 右 13"/>
            <p:cNvSpPr/>
            <p:nvPr/>
          </p:nvSpPr>
          <p:spPr>
            <a:xfrm>
              <a:off x="7222070" y="3852988"/>
              <a:ext cx="804333" cy="551129"/>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mc:AlternateContent xmlns:mc="http://schemas.openxmlformats.org/markup-compatibility/2006">
          <mc:Choice xmlns:a14="http://schemas.microsoft.com/office/drawing/2010/main" Requires="a14">
            <p:sp>
              <p:nvSpPr>
                <p:cNvPr id="11" name="矩形 10"/>
                <p:cNvSpPr/>
                <p:nvPr/>
              </p:nvSpPr>
              <p:spPr>
                <a:xfrm>
                  <a:off x="8300500" y="3689434"/>
                  <a:ext cx="3072058" cy="714683"/>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zh-CN" altLang="en-US" i="1" smtClean="0">
                                <a:latin typeface="Cambria Math" panose="02040503050406030204" pitchFamily="18" charset="0"/>
                              </a:rPr>
                            </m:ctrlPr>
                          </m:fPr>
                          <m:num>
                            <m:r>
                              <a:rPr lang="zh-CN" altLang="en-US" i="1">
                                <a:latin typeface="Cambria Math" panose="02040503050406030204" pitchFamily="18" charset="0"/>
                              </a:rPr>
                              <m:t>1</m:t>
                            </m:r>
                          </m:num>
                          <m:den>
                            <m:r>
                              <m:rPr>
                                <m:sty m:val="p"/>
                              </m:rPr>
                              <a:rPr lang="zh-CN" altLang="en-US" i="1">
                                <a:latin typeface="Cambria Math" panose="02040503050406030204" pitchFamily="18" charset="0"/>
                              </a:rPr>
                              <m:t>c</m:t>
                            </m:r>
                          </m:den>
                        </m:f>
                        <m:f>
                          <m:fPr>
                            <m:ctrlPr>
                              <a:rPr lang="zh-CN" altLang="en-US" i="1">
                                <a:latin typeface="Cambria Math" panose="02040503050406030204" pitchFamily="18" charset="0"/>
                              </a:rPr>
                            </m:ctrlPr>
                          </m:fPr>
                          <m:num>
                            <m:r>
                              <a:rPr lang="zh-CN" altLang="en-US" i="1">
                                <a:latin typeface="Cambria Math" panose="02040503050406030204" pitchFamily="18" charset="0"/>
                              </a:rPr>
                              <m:t>𝜕</m:t>
                            </m:r>
                            <m:r>
                              <m:rPr>
                                <m:sty m:val="p"/>
                              </m:rPr>
                              <a:rPr lang="zh-CN" altLang="en-US" i="1">
                                <a:latin typeface="Cambria Math" panose="02040503050406030204" pitchFamily="18" charset="0"/>
                              </a:rPr>
                              <m:t>u</m:t>
                            </m:r>
                          </m:num>
                          <m:den>
                            <m:r>
                              <a:rPr lang="zh-CN" altLang="en-US" i="1">
                                <a:latin typeface="Cambria Math" panose="02040503050406030204" pitchFamily="18" charset="0"/>
                              </a:rPr>
                              <m:t>𝜕</m:t>
                            </m:r>
                            <m:r>
                              <m:rPr>
                                <m:sty m:val="p"/>
                              </m:rPr>
                              <a:rPr lang="zh-CN" altLang="en-US" i="1">
                                <a:latin typeface="Cambria Math" panose="02040503050406030204" pitchFamily="18" charset="0"/>
                              </a:rPr>
                              <m:t>t</m:t>
                            </m:r>
                          </m:den>
                        </m:f>
                        <m:r>
                          <a:rPr lang="en-US" altLang="zh-CN" i="1">
                            <a:latin typeface="Cambria Math" panose="02040503050406030204" pitchFamily="18" charset="0"/>
                          </a:rPr>
                          <m:t>+</m:t>
                        </m:r>
                        <m:f>
                          <m:fPr>
                            <m:ctrlPr>
                              <a:rPr lang="zh-CN" altLang="en-US" i="1">
                                <a:latin typeface="Cambria Math" panose="02040503050406030204" pitchFamily="18" charset="0"/>
                              </a:rPr>
                            </m:ctrlPr>
                          </m:fPr>
                          <m:num>
                            <m:r>
                              <a:rPr lang="zh-CN" altLang="en-US" i="1">
                                <a:latin typeface="Cambria Math" panose="02040503050406030204" pitchFamily="18" charset="0"/>
                              </a:rPr>
                              <m:t>𝜕</m:t>
                            </m:r>
                            <m:r>
                              <m:rPr>
                                <m:sty m:val="p"/>
                              </m:rPr>
                              <a:rPr lang="zh-CN" altLang="en-US" i="1">
                                <a:latin typeface="Cambria Math" panose="02040503050406030204" pitchFamily="18" charset="0"/>
                              </a:rPr>
                              <m:t>u</m:t>
                            </m:r>
                          </m:num>
                          <m:den>
                            <m:r>
                              <a:rPr lang="zh-CN" altLang="en-US" i="1">
                                <a:latin typeface="Cambria Math" panose="02040503050406030204" pitchFamily="18" charset="0"/>
                              </a:rPr>
                              <m:t>𝜕</m:t>
                            </m:r>
                            <m:r>
                              <m:rPr>
                                <m:sty m:val="p"/>
                              </m:rPr>
                              <a:rPr lang="zh-CN" altLang="en-US" i="1">
                                <a:latin typeface="Cambria Math" panose="02040503050406030204" pitchFamily="18" charset="0"/>
                              </a:rPr>
                              <m:t>r</m:t>
                            </m:r>
                          </m:den>
                        </m:f>
                        <m:r>
                          <a:rPr lang="en-US" altLang="zh-CN" b="0" i="1" smtClean="0">
                            <a:latin typeface="Cambria Math" panose="02040503050406030204" pitchFamily="18" charset="0"/>
                          </a:rPr>
                          <m:t>=</m:t>
                        </m:r>
                        <m:d>
                          <m:dPr>
                            <m:ctrlPr>
                              <a:rPr lang="en-US" altLang="zh-CN" i="1">
                                <a:latin typeface="Cambria Math" panose="02040503050406030204" pitchFamily="18" charset="0"/>
                              </a:rPr>
                            </m:ctrlPr>
                          </m:dPr>
                          <m:e>
                            <m:f>
                              <m:fPr>
                                <m:ctrlPr>
                                  <a:rPr lang="zh-CN" altLang="en-US" i="1">
                                    <a:latin typeface="Cambria Math" panose="02040503050406030204" pitchFamily="18" charset="0"/>
                                  </a:rPr>
                                </m:ctrlPr>
                              </m:fPr>
                              <m:num>
                                <m:r>
                                  <a:rPr lang="zh-CN" altLang="en-US" i="1">
                                    <a:latin typeface="Cambria Math" panose="02040503050406030204" pitchFamily="18" charset="0"/>
                                  </a:rPr>
                                  <m:t>𝜕</m:t>
                                </m:r>
                                <m:r>
                                  <m:rPr>
                                    <m:sty m:val="p"/>
                                  </m:rPr>
                                  <a:rPr lang="en-US" altLang="zh-CN" i="1">
                                    <a:latin typeface="Cambria Math" panose="02040503050406030204" pitchFamily="18" charset="0"/>
                                  </a:rPr>
                                  <m:t>G</m:t>
                                </m:r>
                                <m:d>
                                  <m:dPr>
                                    <m:ctrlPr>
                                      <a:rPr lang="zh-CN" altLang="en-US" i="1">
                                        <a:latin typeface="Cambria Math" panose="02040503050406030204" pitchFamily="18" charset="0"/>
                                      </a:rPr>
                                    </m:ctrlPr>
                                  </m:dPr>
                                  <m:e>
                                    <m:r>
                                      <m:rPr>
                                        <m:sty m:val="p"/>
                                      </m:rPr>
                                      <a:rPr lang="en-US" altLang="zh-CN" i="1">
                                        <a:latin typeface="Cambria Math" panose="02040503050406030204" pitchFamily="18" charset="0"/>
                                      </a:rPr>
                                      <m:t>r</m:t>
                                    </m:r>
                                  </m:e>
                                </m:d>
                              </m:num>
                              <m:den>
                                <m:r>
                                  <a:rPr lang="zh-CN" altLang="en-US" i="1">
                                    <a:latin typeface="Cambria Math" panose="02040503050406030204" pitchFamily="18" charset="0"/>
                                  </a:rPr>
                                  <m:t>𝜕</m:t>
                                </m:r>
                                <m:r>
                                  <m:rPr>
                                    <m:sty m:val="p"/>
                                  </m:rPr>
                                  <a:rPr lang="en-US" altLang="zh-CN" i="1">
                                    <a:latin typeface="Cambria Math" panose="02040503050406030204" pitchFamily="18" charset="0"/>
                                  </a:rPr>
                                  <m:t>r</m:t>
                                </m:r>
                              </m:den>
                            </m:f>
                            <m:r>
                              <a:rPr lang="en-US" altLang="zh-CN" i="1">
                                <a:latin typeface="Cambria Math" panose="02040503050406030204" pitchFamily="18" charset="0"/>
                              </a:rPr>
                              <m:t>·</m:t>
                            </m:r>
                            <m:f>
                              <m:fPr>
                                <m:ctrlPr>
                                  <a:rPr lang="zh-CN" altLang="en-US" i="1">
                                    <a:latin typeface="Cambria Math" panose="02040503050406030204" pitchFamily="18" charset="0"/>
                                  </a:rPr>
                                </m:ctrlPr>
                              </m:fPr>
                              <m:num>
                                <m:r>
                                  <a:rPr lang="en-US" altLang="zh-CN" i="1">
                                    <a:latin typeface="Cambria Math" panose="02040503050406030204" pitchFamily="18" charset="0"/>
                                  </a:rPr>
                                  <m:t>1</m:t>
                                </m:r>
                              </m:num>
                              <m:den>
                                <m:r>
                                  <m:rPr>
                                    <m:sty m:val="p"/>
                                  </m:rPr>
                                  <a:rPr lang="en-US" altLang="zh-CN" i="1">
                                    <a:latin typeface="Cambria Math" panose="02040503050406030204" pitchFamily="18" charset="0"/>
                                  </a:rPr>
                                  <m:t>G</m:t>
                                </m:r>
                                <m:d>
                                  <m:dPr>
                                    <m:ctrlPr>
                                      <a:rPr lang="zh-CN" altLang="en-US" i="1">
                                        <a:latin typeface="Cambria Math" panose="02040503050406030204" pitchFamily="18" charset="0"/>
                                      </a:rPr>
                                    </m:ctrlPr>
                                  </m:dPr>
                                  <m:e>
                                    <m:r>
                                      <m:rPr>
                                        <m:sty m:val="p"/>
                                      </m:rPr>
                                      <a:rPr lang="en-US" altLang="zh-CN" i="1">
                                        <a:latin typeface="Cambria Math" panose="02040503050406030204" pitchFamily="18" charset="0"/>
                                      </a:rPr>
                                      <m:t>r</m:t>
                                    </m:r>
                                  </m:e>
                                </m:d>
                              </m:den>
                            </m:f>
                          </m:e>
                        </m:d>
                        <m:r>
                          <m:rPr>
                            <m:sty m:val="p"/>
                          </m:rPr>
                          <a:rPr lang="zh-CN" altLang="en-US" i="1">
                            <a:latin typeface="Cambria Math" panose="02040503050406030204" pitchFamily="18" charset="0"/>
                          </a:rPr>
                          <m:t>u</m:t>
                        </m:r>
                      </m:oMath>
                    </m:oMathPara>
                  </a14:m>
                  <a:endParaRPr lang="zh-CN" altLang="en-US" i="1" dirty="0">
                    <a:latin typeface="Cambria Math" panose="02040503050406030204" pitchFamily="18" charset="0"/>
                  </a:endParaRPr>
                </a:p>
              </p:txBody>
            </p:sp>
          </mc:Choice>
          <mc:Fallback>
            <p:sp>
              <p:nvSpPr>
                <p:cNvPr id="11" name="矩形 10"/>
                <p:cNvSpPr>
                  <a:spLocks noRot="1" noChangeAspect="1" noMove="1" noResize="1" noEditPoints="1" noAdjustHandles="1" noChangeArrowheads="1" noChangeShapeType="1" noTextEdit="1"/>
                </p:cNvSpPr>
                <p:nvPr/>
              </p:nvSpPr>
              <p:spPr>
                <a:xfrm>
                  <a:off x="8300500" y="3689434"/>
                  <a:ext cx="3072058" cy="714683"/>
                </a:xfrm>
                <a:prstGeom prst="rect">
                  <a:avLst/>
                </a:prstGeom>
                <a:blipFill rotWithShape="1">
                  <a:blip r:embed="rId5"/>
                </a:blipFill>
              </p:spPr>
              <p:txBody>
                <a:bodyPr/>
                <a:lstStyle/>
                <a:p>
                  <a:r>
                    <a:rPr lang="zh-CN" altLang="en-US">
                      <a:noFill/>
                    </a:rPr>
                    <a:t> </a:t>
                  </a:r>
                </a:p>
              </p:txBody>
            </p:sp>
          </mc:Fallback>
        </mc:AlternateContent>
        <p:sp>
          <p:nvSpPr>
            <p:cNvPr id="16" name="文本框 15"/>
            <p:cNvSpPr txBox="1"/>
            <p:nvPr/>
          </p:nvSpPr>
          <p:spPr>
            <a:xfrm>
              <a:off x="759008" y="3722223"/>
              <a:ext cx="1595309" cy="1015663"/>
            </a:xfrm>
            <a:prstGeom prst="rect">
              <a:avLst/>
            </a:prstGeom>
            <a:noFill/>
          </p:spPr>
          <p:txBody>
            <a:bodyPr wrap="none" rtlCol="0">
              <a:spAutoFit/>
            </a:bodyPr>
            <a:lstStyle/>
            <a:p>
              <a:r>
                <a:rPr lang="zh-CN" altLang="en-US" sz="2000" dirty="0"/>
                <a:t>正向传播的</a:t>
              </a:r>
              <a:endParaRPr lang="en-US" altLang="zh-CN" sz="2000" dirty="0"/>
            </a:p>
            <a:p>
              <a:r>
                <a:rPr lang="zh-CN" altLang="en-US" sz="2000" dirty="0"/>
                <a:t>一维平面波</a:t>
              </a:r>
              <a:endParaRPr lang="en-US" altLang="zh-CN" sz="2000" dirty="0"/>
            </a:p>
            <a:p>
              <a:r>
                <a:rPr lang="en-US" altLang="zh-CN" sz="2000" dirty="0"/>
                <a:t>+</a:t>
              </a:r>
              <a:r>
                <a:rPr lang="zh-CN" altLang="en-US" sz="2000" dirty="0"/>
                <a:t>振幅变化：</a:t>
              </a:r>
              <a:endParaRPr lang="zh-CN" altLang="en-US" sz="2000" dirty="0"/>
            </a:p>
          </p:txBody>
        </p:sp>
      </p:grpSp>
      <p:grpSp>
        <p:nvGrpSpPr>
          <p:cNvPr id="25" name="组合 24"/>
          <p:cNvGrpSpPr/>
          <p:nvPr/>
        </p:nvGrpSpPr>
        <p:grpSpPr>
          <a:xfrm>
            <a:off x="8300822" y="4516486"/>
            <a:ext cx="1895475" cy="1116311"/>
            <a:chOff x="8300822" y="4516486"/>
            <a:chExt cx="1895475" cy="1116311"/>
          </a:xfrm>
        </p:grpSpPr>
        <mc:AlternateContent xmlns:mc="http://schemas.openxmlformats.org/markup-compatibility/2006">
          <mc:Choice xmlns:a14="http://schemas.microsoft.com/office/drawing/2010/main" Requires="a14">
            <p:sp>
              <p:nvSpPr>
                <p:cNvPr id="17" name="矩形 16"/>
                <p:cNvSpPr/>
                <p:nvPr/>
              </p:nvSpPr>
              <p:spPr>
                <a:xfrm>
                  <a:off x="8300822" y="5020022"/>
                  <a:ext cx="1895475" cy="612775"/>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zh-CN" altLang="en-US" i="1" smtClean="0">
                                <a:latin typeface="Cambria Math" panose="02040503050406030204" pitchFamily="18" charset="0"/>
                              </a:rPr>
                            </m:ctrlPr>
                          </m:fPr>
                          <m:num>
                            <m:r>
                              <a:rPr lang="zh-CN" altLang="en-US">
                                <a:latin typeface="Cambria Math" panose="02040503050406030204" pitchFamily="18" charset="0"/>
                              </a:rPr>
                              <m:t>𝜕</m:t>
                            </m:r>
                            <m:r>
                              <m:rPr>
                                <m:sty m:val="p"/>
                              </m:rPr>
                              <a:rPr lang="zh-CN" altLang="en-US" i="0">
                                <a:latin typeface="Cambria Math" panose="02040503050406030204" pitchFamily="18" charset="0"/>
                              </a:rPr>
                              <m:t>u</m:t>
                            </m:r>
                          </m:num>
                          <m:den>
                            <m:r>
                              <a:rPr lang="zh-CN" altLang="en-US" i="0">
                                <a:latin typeface="Cambria Math" panose="02040503050406030204" pitchFamily="18" charset="0"/>
                              </a:rPr>
                              <m:t>𝜕</m:t>
                            </m:r>
                            <m:r>
                              <m:rPr>
                                <m:sty m:val="p"/>
                              </m:rPr>
                              <a:rPr lang="zh-CN" altLang="en-US" i="0">
                                <a:latin typeface="Cambria Math" panose="02040503050406030204" pitchFamily="18" charset="0"/>
                              </a:rPr>
                              <m:t>r</m:t>
                            </m:r>
                          </m:den>
                        </m:f>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A</m:t>
                            </m:r>
                          </m:e>
                          <m:sub>
                            <m:r>
                              <m:rPr>
                                <m:sty m:val="p"/>
                              </m:rPr>
                              <a:rPr lang="zh-CN" altLang="en-US" i="0">
                                <a:latin typeface="Cambria Math" panose="02040503050406030204" pitchFamily="18" charset="0"/>
                              </a:rPr>
                              <m:t>r</m:t>
                            </m:r>
                          </m:sub>
                        </m:sSub>
                        <m:r>
                          <m:rPr>
                            <m:sty m:val="p"/>
                          </m:rPr>
                          <a:rPr lang="zh-CN" altLang="en-US" i="0">
                            <a:latin typeface="Cambria Math" panose="02040503050406030204" pitchFamily="18" charset="0"/>
                          </a:rPr>
                          <m:t>u</m:t>
                        </m:r>
                        <m:r>
                          <a:rPr lang="en-US" altLang="zh-CN" b="0" i="1" smtClean="0">
                            <a:latin typeface="Cambria Math" panose="02040503050406030204" pitchFamily="18" charset="0"/>
                          </a:rPr>
                          <m:t>−</m:t>
                        </m:r>
                        <m:sSub>
                          <m:sSubPr>
                            <m:ctrlPr>
                              <a:rPr lang="zh-CN" altLang="en-US" i="1">
                                <a:latin typeface="Cambria Math" panose="02040503050406030204" pitchFamily="18" charset="0"/>
                              </a:rPr>
                            </m:ctrlPr>
                          </m:sSubPr>
                          <m:e>
                            <m:r>
                              <a:rPr lang="en-US" altLang="zh-CN" i="1" smtClean="0">
                                <a:latin typeface="Cambria Math" panose="02040503050406030204" pitchFamily="18" charset="0"/>
                              </a:rPr>
                              <m:t>𝑝</m:t>
                            </m:r>
                          </m:e>
                          <m:sub>
                            <m:r>
                              <m:rPr>
                                <m:sty m:val="p"/>
                              </m:rPr>
                              <a:rPr lang="zh-CN" altLang="en-US">
                                <a:latin typeface="Cambria Math" panose="02040503050406030204" pitchFamily="18" charset="0"/>
                              </a:rPr>
                              <m:t>r</m:t>
                            </m:r>
                          </m:sub>
                        </m:sSub>
                        <m:f>
                          <m:fPr>
                            <m:ctrlPr>
                              <a:rPr lang="zh-CN" altLang="en-US" i="1">
                                <a:latin typeface="Cambria Math" panose="02040503050406030204" pitchFamily="18" charset="0"/>
                              </a:rPr>
                            </m:ctrlPr>
                          </m:fPr>
                          <m:num>
                            <m:r>
                              <a:rPr lang="zh-CN" altLang="en-US" i="0">
                                <a:latin typeface="Cambria Math" panose="02040503050406030204" pitchFamily="18" charset="0"/>
                              </a:rPr>
                              <m:t>𝜕</m:t>
                            </m:r>
                            <m:r>
                              <m:rPr>
                                <m:sty m:val="p"/>
                              </m:rPr>
                              <a:rPr lang="zh-CN" altLang="en-US" i="0">
                                <a:latin typeface="Cambria Math" panose="02040503050406030204" pitchFamily="18" charset="0"/>
                              </a:rPr>
                              <m:t>u</m:t>
                            </m:r>
                          </m:num>
                          <m:den>
                            <m:r>
                              <a:rPr lang="zh-CN" altLang="en-US" i="0">
                                <a:latin typeface="Cambria Math" panose="02040503050406030204" pitchFamily="18" charset="0"/>
                              </a:rPr>
                              <m:t>𝜕</m:t>
                            </m:r>
                            <m:r>
                              <m:rPr>
                                <m:sty m:val="p"/>
                              </m:rPr>
                              <a:rPr lang="zh-CN" altLang="en-US" i="0">
                                <a:latin typeface="Cambria Math" panose="02040503050406030204" pitchFamily="18" charset="0"/>
                              </a:rPr>
                              <m:t>t</m:t>
                            </m:r>
                          </m:den>
                        </m:f>
                      </m:oMath>
                    </m:oMathPara>
                  </a14:m>
                  <a:endParaRPr lang="zh-CN" altLang="en-US" dirty="0"/>
                </a:p>
              </p:txBody>
            </p:sp>
          </mc:Choice>
          <mc:Fallback>
            <p:sp>
              <p:nvSpPr>
                <p:cNvPr id="17" name="矩形 16"/>
                <p:cNvSpPr>
                  <a:spLocks noRot="1" noChangeAspect="1" noMove="1" noResize="1" noEditPoints="1" noAdjustHandles="1" noChangeArrowheads="1" noChangeShapeType="1" noTextEdit="1"/>
                </p:cNvSpPr>
                <p:nvPr/>
              </p:nvSpPr>
              <p:spPr>
                <a:xfrm>
                  <a:off x="8300822" y="5020022"/>
                  <a:ext cx="1895475" cy="612775"/>
                </a:xfrm>
                <a:prstGeom prst="rect">
                  <a:avLst/>
                </a:prstGeom>
                <a:blipFill rotWithShape="1">
                  <a:blip r:embed="rId6"/>
                </a:blipFill>
              </p:spPr>
              <p:txBody>
                <a:bodyPr/>
                <a:lstStyle/>
                <a:p>
                  <a:r>
                    <a:rPr lang="zh-CN" altLang="en-US">
                      <a:noFill/>
                    </a:rPr>
                    <a:t> </a:t>
                  </a:r>
                </a:p>
              </p:txBody>
            </p:sp>
          </mc:Fallback>
        </mc:AlternateContent>
        <p:sp>
          <p:nvSpPr>
            <p:cNvPr id="20" name="箭头: 下 19"/>
            <p:cNvSpPr/>
            <p:nvPr/>
          </p:nvSpPr>
          <p:spPr>
            <a:xfrm>
              <a:off x="8923867" y="4516486"/>
              <a:ext cx="584200" cy="494406"/>
            </a:xfrm>
            <a:prstGeom prst="down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grpSp>
      <p:grpSp>
        <p:nvGrpSpPr>
          <p:cNvPr id="26" name="组合 25"/>
          <p:cNvGrpSpPr/>
          <p:nvPr/>
        </p:nvGrpSpPr>
        <p:grpSpPr>
          <a:xfrm>
            <a:off x="759008" y="5204664"/>
            <a:ext cx="10233080" cy="1461239"/>
            <a:chOff x="759008" y="5204664"/>
            <a:chExt cx="10233080" cy="1461239"/>
          </a:xfrm>
        </p:grpSpPr>
        <mc:AlternateContent xmlns:mc="http://schemas.openxmlformats.org/markup-compatibility/2006">
          <mc:Choice xmlns:a14="http://schemas.microsoft.com/office/drawing/2010/main" Requires="a14">
            <p:sp>
              <p:nvSpPr>
                <p:cNvPr id="15" name="矩形 14"/>
                <p:cNvSpPr/>
                <p:nvPr/>
              </p:nvSpPr>
              <p:spPr>
                <a:xfrm>
                  <a:off x="2890746" y="5606560"/>
                  <a:ext cx="4136004" cy="40870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m:rPr>
                            <m:sty m:val="p"/>
                          </m:rPr>
                          <a:rPr lang="zh-CN" altLang="en-US">
                            <a:latin typeface="Cambria Math" panose="02040503050406030204" pitchFamily="18" charset="0"/>
                          </a:rPr>
                          <m:t>u</m:t>
                        </m:r>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t</m:t>
                            </m:r>
                            <m:r>
                              <a:rPr lang="zh-CN" altLang="en-US" i="0">
                                <a:latin typeface="Cambria Math" panose="02040503050406030204" pitchFamily="18" charset="0"/>
                              </a:rPr>
                              <m:t>,</m:t>
                            </m:r>
                            <m:r>
                              <m:rPr>
                                <m:sty m:val="p"/>
                              </m:rPr>
                              <a:rPr lang="zh-CN" altLang="en-US" i="0">
                                <a:latin typeface="Cambria Math" panose="02040503050406030204" pitchFamily="18" charset="0"/>
                              </a:rPr>
                              <m:t>r</m:t>
                            </m:r>
                          </m:e>
                        </m:d>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G</m:t>
                            </m:r>
                          </m:e>
                          <m:sub>
                            <m:r>
                              <a:rPr lang="zh-CN" altLang="en-US" i="0">
                                <a:latin typeface="Cambria Math" panose="02040503050406030204" pitchFamily="18" charset="0"/>
                              </a:rPr>
                              <m:t>0</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r</m:t>
                            </m:r>
                          </m:e>
                        </m:d>
                        <m:sSup>
                          <m:sSupPr>
                            <m:ctrlPr>
                              <a:rPr lang="zh-CN" altLang="en-US" i="1">
                                <a:latin typeface="Cambria Math" panose="02040503050406030204" pitchFamily="18" charset="0"/>
                              </a:rPr>
                            </m:ctrlPr>
                          </m:sSupPr>
                          <m:e>
                            <m:r>
                              <m:rPr>
                                <m:sty m:val="p"/>
                              </m:rPr>
                              <a:rPr lang="zh-CN" altLang="en-US" i="0">
                                <a:latin typeface="Cambria Math" panose="02040503050406030204" pitchFamily="18" charset="0"/>
                              </a:rPr>
                              <m:t>e</m:t>
                            </m:r>
                          </m:e>
                          <m:sup>
                            <m:r>
                              <a:rPr lang="zh-CN" altLang="en-US" i="0">
                                <a:latin typeface="Cambria Math" panose="02040503050406030204" pitchFamily="18" charset="0"/>
                              </a:rPr>
                              <m:t>−</m:t>
                            </m:r>
                            <m:r>
                              <m:rPr>
                                <m:sty m:val="p"/>
                              </m:rPr>
                              <a:rPr lang="zh-CN" altLang="en-US" i="0">
                                <a:latin typeface="Cambria Math" panose="02040503050406030204" pitchFamily="18" charset="0"/>
                              </a:rPr>
                              <m:t>ω</m:t>
                            </m:r>
                            <m:f>
                              <m:fPr>
                                <m:type m:val="lin"/>
                                <m:ctrlPr>
                                  <a:rPr lang="zh-CN" altLang="en-US" i="1">
                                    <a:latin typeface="Cambria Math" panose="02040503050406030204" pitchFamily="18" charset="0"/>
                                  </a:rPr>
                                </m:ctrlPr>
                              </m:fPr>
                              <m:num>
                                <m:r>
                                  <m:rPr>
                                    <m:sty m:val="p"/>
                                  </m:rPr>
                                  <a:rPr lang="zh-CN" altLang="en-US" i="0">
                                    <a:latin typeface="Cambria Math" panose="02040503050406030204" pitchFamily="18" charset="0"/>
                                  </a:rPr>
                                  <m:t>r</m:t>
                                </m:r>
                              </m:num>
                              <m:den>
                                <m:r>
                                  <a:rPr lang="zh-CN" altLang="en-US" i="0">
                                    <a:latin typeface="Cambria Math" panose="02040503050406030204" pitchFamily="18" charset="0"/>
                                  </a:rPr>
                                  <m:t>2</m:t>
                                </m:r>
                              </m:den>
                            </m:f>
                            <m:r>
                              <m:rPr>
                                <m:sty m:val="p"/>
                              </m:rPr>
                              <a:rPr lang="zh-CN" altLang="en-US" i="0">
                                <a:latin typeface="Cambria Math" panose="02040503050406030204" pitchFamily="18" charset="0"/>
                              </a:rPr>
                              <m:t>cQ</m:t>
                            </m:r>
                          </m:sup>
                        </m:sSup>
                        <m:r>
                          <m:rPr>
                            <m:sty m:val="p"/>
                          </m:rPr>
                          <a:rPr lang="zh-CN" altLang="en-US" i="0">
                            <a:latin typeface="Cambria Math" panose="02040503050406030204" pitchFamily="18" charset="0"/>
                          </a:rPr>
                          <m:t>f</m:t>
                        </m:r>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t</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p</m:t>
                                </m:r>
                              </m:e>
                              <m:sub>
                                <m:r>
                                  <m:rPr>
                                    <m:sty m:val="p"/>
                                  </m:rPr>
                                  <a:rPr lang="zh-CN" altLang="en-US" i="0">
                                    <a:latin typeface="Cambria Math" panose="02040503050406030204" pitchFamily="18" charset="0"/>
                                  </a:rPr>
                                  <m:t>r</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r</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r</m:t>
                                    </m:r>
                                  </m:e>
                                  <m:sub>
                                    <m:r>
                                      <a:rPr lang="zh-CN" altLang="en-US" i="0">
                                        <a:latin typeface="Cambria Math" panose="02040503050406030204" pitchFamily="18" charset="0"/>
                                      </a:rPr>
                                      <m:t>0</m:t>
                                    </m:r>
                                  </m:sub>
                                </m:sSub>
                              </m:e>
                            </m:d>
                          </m:e>
                        </m:d>
                      </m:oMath>
                    </m:oMathPara>
                  </a14:m>
                  <a:endParaRPr lang="zh-CN" altLang="en-US" dirty="0"/>
                </a:p>
              </p:txBody>
            </p:sp>
          </mc:Choice>
          <mc:Fallback>
            <p:sp>
              <p:nvSpPr>
                <p:cNvPr id="15" name="矩形 14"/>
                <p:cNvSpPr>
                  <a:spLocks noRot="1" noChangeAspect="1" noMove="1" noResize="1" noEditPoints="1" noAdjustHandles="1" noChangeArrowheads="1" noChangeShapeType="1" noTextEdit="1"/>
                </p:cNvSpPr>
                <p:nvPr/>
              </p:nvSpPr>
              <p:spPr>
                <a:xfrm>
                  <a:off x="2890746" y="5606560"/>
                  <a:ext cx="4136004" cy="408702"/>
                </a:xfrm>
                <a:prstGeom prst="rect">
                  <a:avLst/>
                </a:prstGeom>
                <a:blipFill rotWithShape="1">
                  <a:blip r:embed="rId7"/>
                </a:blipFill>
              </p:spPr>
              <p:txBody>
                <a:bodyPr/>
                <a:lstStyle/>
                <a:p>
                  <a:r>
                    <a:rPr lang="zh-CN" altLang="en-US">
                      <a:noFill/>
                    </a:rPr>
                    <a:t> </a:t>
                  </a:r>
                </a:p>
              </p:txBody>
            </p:sp>
          </mc:Fallback>
        </mc:AlternateContent>
        <p:sp>
          <p:nvSpPr>
            <p:cNvPr id="18" name="文本框 17"/>
            <p:cNvSpPr txBox="1"/>
            <p:nvPr/>
          </p:nvSpPr>
          <p:spPr>
            <a:xfrm>
              <a:off x="759008" y="5204664"/>
              <a:ext cx="2236510" cy="1015663"/>
            </a:xfrm>
            <a:prstGeom prst="rect">
              <a:avLst/>
            </a:prstGeom>
            <a:noFill/>
          </p:spPr>
          <p:txBody>
            <a:bodyPr wrap="none" rtlCol="0">
              <a:spAutoFit/>
            </a:bodyPr>
            <a:lstStyle/>
            <a:p>
              <a:r>
                <a:rPr lang="zh-CN" altLang="en-US" sz="2000" dirty="0"/>
                <a:t>正向传播的</a:t>
              </a:r>
              <a:endParaRPr lang="en-US" altLang="zh-CN" sz="2000" dirty="0"/>
            </a:p>
            <a:p>
              <a:r>
                <a:rPr lang="zh-CN" altLang="en-US" sz="2000" dirty="0"/>
                <a:t>一维平面波</a:t>
              </a:r>
              <a:endParaRPr lang="en-US" altLang="zh-CN" sz="2000" dirty="0"/>
            </a:p>
            <a:p>
              <a:r>
                <a:rPr lang="en-US" altLang="zh-CN" sz="2000" dirty="0"/>
                <a:t>+</a:t>
              </a:r>
              <a:r>
                <a:rPr lang="zh-CN" altLang="en-US" sz="2000" dirty="0"/>
                <a:t>几何扩散</a:t>
              </a:r>
              <a:r>
                <a:rPr lang="en-US" altLang="zh-CN" sz="2000" dirty="0"/>
                <a:t>+</a:t>
              </a:r>
              <a:r>
                <a:rPr lang="zh-CN" altLang="en-US" sz="2000" dirty="0"/>
                <a:t>衰减：</a:t>
              </a:r>
              <a:endParaRPr lang="zh-CN" altLang="en-US" sz="2000" dirty="0"/>
            </a:p>
          </p:txBody>
        </p:sp>
        <mc:AlternateContent xmlns:mc="http://schemas.openxmlformats.org/markup-compatibility/2006">
          <mc:Choice xmlns:a14="http://schemas.microsoft.com/office/drawing/2010/main" Requires="a14">
            <p:sp>
              <p:nvSpPr>
                <p:cNvPr id="19" name="矩形 18"/>
                <p:cNvSpPr/>
                <p:nvPr/>
              </p:nvSpPr>
              <p:spPr>
                <a:xfrm>
                  <a:off x="8193373" y="5988986"/>
                  <a:ext cx="2798715" cy="676917"/>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zh-CN" altLang="en-US" i="1">
                                <a:latin typeface="Cambria Math" panose="02040503050406030204" pitchFamily="18" charset="0"/>
                              </a:rPr>
                            </m:ctrlPr>
                          </m:sSubPr>
                          <m:e>
                            <m:r>
                              <m:rPr>
                                <m:sty m:val="p"/>
                              </m:rPr>
                              <a:rPr lang="zh-CN" altLang="en-US">
                                <a:latin typeface="Cambria Math" panose="02040503050406030204" pitchFamily="18" charset="0"/>
                              </a:rPr>
                              <m:t>A</m:t>
                            </m:r>
                          </m:e>
                          <m:sub>
                            <m:r>
                              <m:rPr>
                                <m:sty m:val="p"/>
                              </m:rPr>
                              <a:rPr lang="zh-CN" altLang="en-US" i="0">
                                <a:latin typeface="Cambria Math" panose="02040503050406030204" pitchFamily="18" charset="0"/>
                              </a:rPr>
                              <m:t>r</m:t>
                            </m:r>
                          </m:sub>
                        </m:sSub>
                        <m:r>
                          <a:rPr lang="zh-CN" altLang="en-US" i="0">
                            <a:latin typeface="Cambria Math" panose="02040503050406030204" pitchFamily="18" charset="0"/>
                          </a:rPr>
                          <m:t>=</m:t>
                        </m:r>
                        <m:f>
                          <m:fPr>
                            <m:ctrlPr>
                              <a:rPr lang="zh-CN" altLang="en-US" i="1">
                                <a:latin typeface="Cambria Math" panose="02040503050406030204" pitchFamily="18" charset="0"/>
                              </a:rPr>
                            </m:ctrlPr>
                          </m:fPr>
                          <m:num>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G</m:t>
                                </m:r>
                              </m:e>
                              <m:sub>
                                <m:r>
                                  <a:rPr lang="zh-CN" altLang="en-US" i="0">
                                    <a:latin typeface="Cambria Math" panose="02040503050406030204" pitchFamily="18" charset="0"/>
                                  </a:rPr>
                                  <m:t>0</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r</m:t>
                                </m:r>
                              </m:e>
                            </m:d>
                          </m:num>
                          <m:den>
                            <m:r>
                              <a:rPr lang="zh-CN" altLang="en-US" i="0">
                                <a:latin typeface="Cambria Math" panose="02040503050406030204" pitchFamily="18" charset="0"/>
                              </a:rPr>
                              <m:t>𝜕</m:t>
                            </m:r>
                            <m:r>
                              <m:rPr>
                                <m:sty m:val="p"/>
                              </m:rPr>
                              <a:rPr lang="zh-CN" altLang="en-US" i="0">
                                <a:latin typeface="Cambria Math" panose="02040503050406030204" pitchFamily="18" charset="0"/>
                              </a:rPr>
                              <m:t>r</m:t>
                            </m:r>
                          </m:den>
                        </m:f>
                        <m:r>
                          <a:rPr lang="zh-CN" altLang="en-US" i="0">
                            <a:latin typeface="Cambria Math" panose="02040503050406030204" pitchFamily="18" charset="0"/>
                          </a:rPr>
                          <m:t>·</m:t>
                        </m:r>
                        <m:f>
                          <m:fPr>
                            <m:ctrlPr>
                              <a:rPr lang="zh-CN" altLang="en-US" i="1">
                                <a:latin typeface="Cambria Math" panose="02040503050406030204" pitchFamily="18" charset="0"/>
                              </a:rPr>
                            </m:ctrlPr>
                          </m:fPr>
                          <m:num>
                            <m:r>
                              <a:rPr lang="zh-CN" altLang="en-US" i="0">
                                <a:latin typeface="Cambria Math" panose="02040503050406030204" pitchFamily="18" charset="0"/>
                              </a:rPr>
                              <m:t>1</m:t>
                            </m:r>
                          </m:num>
                          <m:den>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G</m:t>
                                </m:r>
                              </m:e>
                              <m:sub>
                                <m:r>
                                  <a:rPr lang="zh-CN" altLang="en-US" i="0">
                                    <a:latin typeface="Cambria Math" panose="02040503050406030204" pitchFamily="18" charset="0"/>
                                  </a:rPr>
                                  <m:t>0</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r</m:t>
                                </m:r>
                              </m:e>
                            </m:d>
                          </m:den>
                        </m:f>
                        <m:r>
                          <a:rPr lang="zh-CN" altLang="en-US" i="0">
                            <a:latin typeface="Cambria Math" panose="02040503050406030204" pitchFamily="18" charset="0"/>
                          </a:rPr>
                          <m:t>−</m:t>
                        </m:r>
                        <m:f>
                          <m:fPr>
                            <m:ctrlPr>
                              <a:rPr lang="zh-CN" altLang="en-US" i="1">
                                <a:latin typeface="Cambria Math" panose="02040503050406030204" pitchFamily="18" charset="0"/>
                              </a:rPr>
                            </m:ctrlPr>
                          </m:fPr>
                          <m:num>
                            <m:r>
                              <m:rPr>
                                <m:sty m:val="p"/>
                              </m:rPr>
                              <a:rPr lang="zh-CN" altLang="en-US" i="0">
                                <a:latin typeface="Cambria Math" panose="02040503050406030204" pitchFamily="18" charset="0"/>
                              </a:rPr>
                              <m:t>ω</m:t>
                            </m:r>
                          </m:num>
                          <m:den>
                            <m:r>
                              <a:rPr lang="zh-CN" altLang="en-US" i="0">
                                <a:latin typeface="Cambria Math" panose="02040503050406030204" pitchFamily="18" charset="0"/>
                              </a:rPr>
                              <m:t>2</m:t>
                            </m:r>
                            <m:r>
                              <m:rPr>
                                <m:sty m:val="p"/>
                              </m:rPr>
                              <a:rPr lang="zh-CN" altLang="en-US" i="0">
                                <a:latin typeface="Cambria Math" panose="02040503050406030204" pitchFamily="18" charset="0"/>
                              </a:rPr>
                              <m:t>cQ</m:t>
                            </m:r>
                          </m:den>
                        </m:f>
                      </m:oMath>
                    </m:oMathPara>
                  </a14:m>
                  <a:endParaRPr lang="zh-CN" altLang="en-US" dirty="0"/>
                </a:p>
              </p:txBody>
            </p:sp>
          </mc:Choice>
          <mc:Fallback>
            <p:sp>
              <p:nvSpPr>
                <p:cNvPr id="19" name="矩形 18"/>
                <p:cNvSpPr>
                  <a:spLocks noRot="1" noChangeAspect="1" noMove="1" noResize="1" noEditPoints="1" noAdjustHandles="1" noChangeArrowheads="1" noChangeShapeType="1" noTextEdit="1"/>
                </p:cNvSpPr>
                <p:nvPr/>
              </p:nvSpPr>
              <p:spPr>
                <a:xfrm>
                  <a:off x="8193373" y="5988986"/>
                  <a:ext cx="2798715" cy="676917"/>
                </a:xfrm>
                <a:prstGeom prst="rect">
                  <a:avLst/>
                </a:prstGeom>
                <a:blipFill rotWithShape="1">
                  <a:blip r:embed="rId8"/>
                </a:blipFill>
              </p:spPr>
              <p:txBody>
                <a:bodyPr/>
                <a:lstStyle/>
                <a:p>
                  <a:r>
                    <a:rPr lang="zh-CN" altLang="en-US">
                      <a:noFill/>
                    </a:rPr>
                    <a:t> </a:t>
                  </a:r>
                </a:p>
              </p:txBody>
            </p:sp>
          </mc:Fallback>
        </mc:AlternateContent>
        <p:sp>
          <p:nvSpPr>
            <p:cNvPr id="22" name="箭头: 右 21"/>
            <p:cNvSpPr/>
            <p:nvPr/>
          </p:nvSpPr>
          <p:spPr>
            <a:xfrm>
              <a:off x="7222069" y="5542326"/>
              <a:ext cx="804333" cy="551129"/>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21" name="左大括号 20"/>
            <p:cNvSpPr/>
            <p:nvPr/>
          </p:nvSpPr>
          <p:spPr>
            <a:xfrm>
              <a:off x="8026402" y="5310554"/>
              <a:ext cx="274098" cy="1015663"/>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ppt_x"/>
                                          </p:val>
                                        </p:tav>
                                        <p:tav tm="100000">
                                          <p:val>
                                            <p:strVal val="#ppt_x"/>
                                          </p:val>
                                        </p:tav>
                                      </p:tavLst>
                                    </p:anim>
                                    <p:anim calcmode="lin" valueType="num">
                                      <p:cBhvr additive="base">
                                        <p:cTn id="26"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a:xfrm>
            <a:off x="609600" y="235944"/>
            <a:ext cx="10972800" cy="796950"/>
          </a:xfrm>
        </p:spPr>
        <p:txBody>
          <a:bodyPr/>
          <a:lstStyle/>
          <a:p>
            <a:pPr algn="ctr"/>
            <a:r>
              <a:rPr lang="zh-CN" altLang="en-US" dirty="0">
                <a:solidFill>
                  <a:srgbClr val="1347FF"/>
                </a:solidFill>
              </a:rPr>
              <a:t>波动方程</a:t>
            </a:r>
            <a:r>
              <a:rPr lang="en-US" altLang="zh-CN" dirty="0">
                <a:solidFill>
                  <a:srgbClr val="1347FF"/>
                </a:solidFill>
              </a:rPr>
              <a:t>==》</a:t>
            </a:r>
            <a:r>
              <a:rPr lang="zh-CN" altLang="en-US" dirty="0">
                <a:solidFill>
                  <a:srgbClr val="1347FF"/>
                </a:solidFill>
              </a:rPr>
              <a:t>波场梯度</a:t>
            </a:r>
            <a:endParaRPr lang="zh-CN" altLang="en-US" dirty="0">
              <a:solidFill>
                <a:srgbClr val="1347FF"/>
              </a:solidFill>
            </a:endParaRPr>
          </a:p>
        </p:txBody>
      </p:sp>
      <mc:AlternateContent xmlns:mc="http://schemas.openxmlformats.org/markup-compatibility/2006">
        <mc:Choice xmlns:a14="http://schemas.microsoft.com/office/drawing/2010/main" Requires="a14">
          <p:sp>
            <p:nvSpPr>
              <p:cNvPr id="2" name="矩形 1"/>
              <p:cNvSpPr/>
              <p:nvPr/>
            </p:nvSpPr>
            <p:spPr>
              <a:xfrm>
                <a:off x="2948702" y="1356268"/>
                <a:ext cx="2286844" cy="714426"/>
              </a:xfrm>
              <a:prstGeom prst="rect">
                <a:avLst/>
              </a:prstGeom>
            </p:spPr>
            <p:txBody>
              <a:bodyPr wrap="none">
                <a:spAutoFit/>
              </a:bodyPr>
              <a:lstStyle/>
              <a:p>
                <a14:m>
                  <m:oMath xmlns:m="http://schemas.openxmlformats.org/officeDocument/2006/math">
                    <m:f>
                      <m:fPr>
                        <m:ctrlPr>
                          <a:rPr lang="zh-CN" altLang="en-US" sz="2400" i="1" smtClean="0">
                            <a:latin typeface="Cambria Math" panose="02040503050406030204" pitchFamily="18" charset="0"/>
                          </a:rPr>
                        </m:ctrlPr>
                      </m:fPr>
                      <m:num>
                        <m:r>
                          <a:rPr lang="zh-CN" altLang="en-US" sz="2400">
                            <a:latin typeface="Cambria Math" panose="02040503050406030204" pitchFamily="18" charset="0"/>
                          </a:rPr>
                          <m:t>1</m:t>
                        </m:r>
                      </m:num>
                      <m:den>
                        <m:sSup>
                          <m:sSupPr>
                            <m:ctrlPr>
                              <a:rPr lang="zh-CN" altLang="en-US" sz="2400" i="1">
                                <a:latin typeface="Cambria Math" panose="02040503050406030204" pitchFamily="18" charset="0"/>
                              </a:rPr>
                            </m:ctrlPr>
                          </m:sSupPr>
                          <m:e>
                            <m:r>
                              <m:rPr>
                                <m:sty m:val="p"/>
                              </m:rPr>
                              <a:rPr lang="zh-CN" altLang="en-US" sz="2400" i="0">
                                <a:latin typeface="Cambria Math" panose="02040503050406030204" pitchFamily="18" charset="0"/>
                              </a:rPr>
                              <m:t>c</m:t>
                            </m:r>
                          </m:e>
                          <m:sup>
                            <m:r>
                              <a:rPr lang="zh-CN" altLang="en-US" sz="2400" i="0">
                                <a:latin typeface="Cambria Math" panose="02040503050406030204" pitchFamily="18" charset="0"/>
                              </a:rPr>
                              <m:t>2</m:t>
                            </m:r>
                          </m:sup>
                        </m:sSup>
                      </m:den>
                    </m:f>
                    <m:f>
                      <m:fPr>
                        <m:ctrlPr>
                          <a:rPr lang="zh-CN" altLang="en-US" sz="2400" i="1">
                            <a:latin typeface="Cambria Math" panose="02040503050406030204" pitchFamily="18" charset="0"/>
                          </a:rPr>
                        </m:ctrlPr>
                      </m:fPr>
                      <m:num>
                        <m:sSup>
                          <m:sSupPr>
                            <m:ctrlPr>
                              <a:rPr lang="zh-CN" altLang="en-US" sz="2400" i="1">
                                <a:latin typeface="Cambria Math" panose="02040503050406030204" pitchFamily="18" charset="0"/>
                              </a:rPr>
                            </m:ctrlPr>
                          </m:sSupPr>
                          <m:e>
                            <m:r>
                              <a:rPr lang="zh-CN" altLang="en-US" sz="2400" i="0">
                                <a:latin typeface="Cambria Math" panose="02040503050406030204" pitchFamily="18" charset="0"/>
                              </a:rPr>
                              <m:t>𝜕</m:t>
                            </m:r>
                          </m:e>
                          <m:sup>
                            <m:r>
                              <a:rPr lang="zh-CN" altLang="en-US" sz="2400" i="0">
                                <a:latin typeface="Cambria Math" panose="02040503050406030204" pitchFamily="18" charset="0"/>
                              </a:rPr>
                              <m:t>2</m:t>
                            </m:r>
                          </m:sup>
                        </m:sSup>
                        <m:r>
                          <m:rPr>
                            <m:sty m:val="p"/>
                          </m:rPr>
                          <a:rPr lang="zh-CN" altLang="en-US" sz="2400" i="0">
                            <a:latin typeface="Cambria Math" panose="02040503050406030204" pitchFamily="18" charset="0"/>
                          </a:rPr>
                          <m:t>u</m:t>
                        </m:r>
                      </m:num>
                      <m:den>
                        <m:sSup>
                          <m:sSupPr>
                            <m:ctrlPr>
                              <a:rPr lang="zh-CN" altLang="en-US" sz="2400" i="1">
                                <a:latin typeface="Cambria Math" panose="02040503050406030204" pitchFamily="18" charset="0"/>
                              </a:rPr>
                            </m:ctrlPr>
                          </m:sSupPr>
                          <m:e>
                            <m:r>
                              <a:rPr lang="zh-CN" altLang="en-US" sz="2400" i="0">
                                <a:latin typeface="Cambria Math" panose="02040503050406030204" pitchFamily="18" charset="0"/>
                              </a:rPr>
                              <m:t>𝜕</m:t>
                            </m:r>
                            <m:r>
                              <m:rPr>
                                <m:sty m:val="p"/>
                              </m:rPr>
                              <a:rPr lang="zh-CN" altLang="en-US" sz="2400" i="0">
                                <a:latin typeface="Cambria Math" panose="02040503050406030204" pitchFamily="18" charset="0"/>
                              </a:rPr>
                              <m:t>t</m:t>
                            </m:r>
                          </m:e>
                          <m:sup>
                            <m:r>
                              <a:rPr lang="zh-CN" altLang="en-US" sz="2400" i="0">
                                <a:latin typeface="Cambria Math" panose="02040503050406030204" pitchFamily="18" charset="0"/>
                              </a:rPr>
                              <m:t>2</m:t>
                            </m:r>
                          </m:sup>
                        </m:sSup>
                      </m:den>
                    </m:f>
                    <m:r>
                      <a:rPr lang="en-US" altLang="zh-CN" sz="2400" b="0" i="0" smtClean="0">
                        <a:latin typeface="Cambria Math" panose="02040503050406030204" pitchFamily="18" charset="0"/>
                      </a:rPr>
                      <m:t>=</m:t>
                    </m:r>
                    <m:f>
                      <m:fPr>
                        <m:ctrlPr>
                          <a:rPr lang="zh-CN" altLang="en-US" sz="2400" i="1">
                            <a:latin typeface="Cambria Math" panose="02040503050406030204" pitchFamily="18" charset="0"/>
                          </a:rPr>
                        </m:ctrlPr>
                      </m:fPr>
                      <m:num>
                        <m:sSup>
                          <m:sSupPr>
                            <m:ctrlPr>
                              <a:rPr lang="zh-CN" altLang="en-US" sz="2400" i="1">
                                <a:latin typeface="Cambria Math" panose="02040503050406030204" pitchFamily="18" charset="0"/>
                              </a:rPr>
                            </m:ctrlPr>
                          </m:sSupPr>
                          <m:e>
                            <m:r>
                              <a:rPr lang="zh-CN" altLang="en-US" sz="2400" i="0">
                                <a:latin typeface="Cambria Math" panose="02040503050406030204" pitchFamily="18" charset="0"/>
                              </a:rPr>
                              <m:t>𝜕</m:t>
                            </m:r>
                          </m:e>
                          <m:sup>
                            <m:r>
                              <a:rPr lang="zh-CN" altLang="en-US" sz="2400" i="0">
                                <a:latin typeface="Cambria Math" panose="02040503050406030204" pitchFamily="18" charset="0"/>
                              </a:rPr>
                              <m:t>2</m:t>
                            </m:r>
                          </m:sup>
                        </m:sSup>
                        <m:r>
                          <m:rPr>
                            <m:sty m:val="p"/>
                          </m:rPr>
                          <a:rPr lang="zh-CN" altLang="en-US" sz="2400" i="0">
                            <a:latin typeface="Cambria Math" panose="02040503050406030204" pitchFamily="18" charset="0"/>
                          </a:rPr>
                          <m:t>u</m:t>
                        </m:r>
                      </m:num>
                      <m:den>
                        <m:sSup>
                          <m:sSupPr>
                            <m:ctrlPr>
                              <a:rPr lang="zh-CN" altLang="en-US" sz="2400" i="1">
                                <a:latin typeface="Cambria Math" panose="02040503050406030204" pitchFamily="18" charset="0"/>
                              </a:rPr>
                            </m:ctrlPr>
                          </m:sSupPr>
                          <m:e>
                            <m:r>
                              <a:rPr lang="zh-CN" altLang="en-US" sz="2400" i="0">
                                <a:latin typeface="Cambria Math" panose="02040503050406030204" pitchFamily="18" charset="0"/>
                              </a:rPr>
                              <m:t>𝜕</m:t>
                            </m:r>
                            <m:r>
                              <m:rPr>
                                <m:sty m:val="p"/>
                              </m:rPr>
                              <a:rPr lang="en-US" altLang="zh-CN" sz="2400" i="1" smtClean="0">
                                <a:latin typeface="Cambria Math" panose="02040503050406030204" pitchFamily="18" charset="0"/>
                              </a:rPr>
                              <m:t>x</m:t>
                            </m:r>
                          </m:e>
                          <m:sup>
                            <m:r>
                              <a:rPr lang="zh-CN" altLang="en-US" sz="2400" i="0">
                                <a:latin typeface="Cambria Math" panose="02040503050406030204" pitchFamily="18" charset="0"/>
                              </a:rPr>
                              <m:t>2</m:t>
                            </m:r>
                          </m:sup>
                        </m:sSup>
                      </m:den>
                    </m:f>
                  </m:oMath>
                </a14:m>
                <a:r>
                  <a:rPr lang="en-US" altLang="zh-CN" sz="2400" dirty="0"/>
                  <a:t>+</a:t>
                </a:r>
                <a:r>
                  <a:rPr lang="zh-CN" altLang="en-US" sz="2400" dirty="0"/>
                  <a:t> </a:t>
                </a:r>
                <a14:m>
                  <m:oMath xmlns:m="http://schemas.openxmlformats.org/officeDocument/2006/math">
                    <m:f>
                      <m:fPr>
                        <m:ctrlPr>
                          <a:rPr lang="zh-CN" altLang="en-US" sz="2400" i="1">
                            <a:latin typeface="Cambria Math" panose="02040503050406030204" pitchFamily="18" charset="0"/>
                          </a:rPr>
                        </m:ctrlPr>
                      </m:fPr>
                      <m:num>
                        <m:sSup>
                          <m:sSupPr>
                            <m:ctrlPr>
                              <a:rPr lang="zh-CN" altLang="en-US" sz="2400" i="1">
                                <a:latin typeface="Cambria Math" panose="02040503050406030204" pitchFamily="18" charset="0"/>
                              </a:rPr>
                            </m:ctrlPr>
                          </m:sSupPr>
                          <m:e>
                            <m:r>
                              <a:rPr lang="zh-CN" altLang="en-US" sz="2400">
                                <a:latin typeface="Cambria Math" panose="02040503050406030204" pitchFamily="18" charset="0"/>
                              </a:rPr>
                              <m:t>𝜕</m:t>
                            </m:r>
                          </m:e>
                          <m:sup>
                            <m:r>
                              <a:rPr lang="zh-CN" altLang="en-US" sz="2400">
                                <a:latin typeface="Cambria Math" panose="02040503050406030204" pitchFamily="18" charset="0"/>
                              </a:rPr>
                              <m:t>2</m:t>
                            </m:r>
                          </m:sup>
                        </m:sSup>
                        <m:r>
                          <m:rPr>
                            <m:sty m:val="p"/>
                          </m:rPr>
                          <a:rPr lang="zh-CN" altLang="en-US" sz="2400">
                            <a:latin typeface="Cambria Math" panose="02040503050406030204" pitchFamily="18" charset="0"/>
                          </a:rPr>
                          <m:t>u</m:t>
                        </m:r>
                      </m:num>
                      <m:den>
                        <m:sSup>
                          <m:sSupPr>
                            <m:ctrlPr>
                              <a:rPr lang="zh-CN" altLang="en-US" sz="2400" i="1">
                                <a:latin typeface="Cambria Math" panose="02040503050406030204" pitchFamily="18" charset="0"/>
                              </a:rPr>
                            </m:ctrlPr>
                          </m:sSupPr>
                          <m:e>
                            <m:r>
                              <a:rPr lang="zh-CN" altLang="en-US" sz="2400">
                                <a:latin typeface="Cambria Math" panose="02040503050406030204" pitchFamily="18" charset="0"/>
                              </a:rPr>
                              <m:t>𝜕</m:t>
                            </m:r>
                            <m:r>
                              <m:rPr>
                                <m:sty m:val="p"/>
                              </m:rPr>
                              <a:rPr lang="en-US" altLang="zh-CN" sz="2400" b="0" i="0" smtClean="0">
                                <a:latin typeface="Cambria Math" panose="02040503050406030204" pitchFamily="18" charset="0"/>
                              </a:rPr>
                              <m:t>y</m:t>
                            </m:r>
                          </m:e>
                          <m:sup>
                            <m:r>
                              <a:rPr lang="zh-CN" altLang="en-US" sz="2400">
                                <a:latin typeface="Cambria Math" panose="02040503050406030204" pitchFamily="18" charset="0"/>
                              </a:rPr>
                              <m:t>2</m:t>
                            </m:r>
                          </m:sup>
                        </m:sSup>
                      </m:den>
                    </m:f>
                  </m:oMath>
                </a14:m>
                <a:endParaRPr lang="zh-CN" altLang="en-US" sz="2400" dirty="0"/>
              </a:p>
            </p:txBody>
          </p:sp>
        </mc:Choice>
        <mc:Fallback>
          <p:sp>
            <p:nvSpPr>
              <p:cNvPr id="2" name="矩形 1"/>
              <p:cNvSpPr>
                <a:spLocks noRot="1" noChangeAspect="1" noMove="1" noResize="1" noEditPoints="1" noAdjustHandles="1" noChangeArrowheads="1" noChangeShapeType="1" noTextEdit="1"/>
              </p:cNvSpPr>
              <p:nvPr/>
            </p:nvSpPr>
            <p:spPr>
              <a:xfrm>
                <a:off x="2948702" y="1356268"/>
                <a:ext cx="2286844" cy="714426"/>
              </a:xfrm>
              <a:prstGeom prst="rect">
                <a:avLst/>
              </a:prstGeom>
              <a:blipFill rotWithShape="1">
                <a:blip r:embed="rId1"/>
                <a:stretch>
                  <a:fillRect l="-17" t="-76" r="26" b="83"/>
                </a:stretch>
              </a:blipFill>
            </p:spPr>
            <p:txBody>
              <a:bodyPr/>
              <a:lstStyle/>
              <a:p>
                <a:r>
                  <a:rPr lang="zh-CN" altLang="en-US">
                    <a:noFill/>
                  </a:rPr>
                  <a:t> </a:t>
                </a:r>
              </a:p>
            </p:txBody>
          </p:sp>
        </mc:Fallback>
      </mc:AlternateContent>
      <p:sp>
        <p:nvSpPr>
          <p:cNvPr id="4" name="文本框 3"/>
          <p:cNvSpPr txBox="1"/>
          <p:nvPr/>
        </p:nvSpPr>
        <p:spPr>
          <a:xfrm>
            <a:off x="609600" y="1484639"/>
            <a:ext cx="1980029" cy="400110"/>
          </a:xfrm>
          <a:prstGeom prst="rect">
            <a:avLst/>
          </a:prstGeom>
          <a:noFill/>
        </p:spPr>
        <p:txBody>
          <a:bodyPr wrap="none" rtlCol="0">
            <a:spAutoFit/>
          </a:bodyPr>
          <a:lstStyle/>
          <a:p>
            <a:r>
              <a:rPr lang="zh-CN" altLang="en-US" sz="2000" dirty="0"/>
              <a:t>二维波动方程：</a:t>
            </a:r>
            <a:endParaRPr lang="zh-CN" altLang="en-US" sz="2000" dirty="0"/>
          </a:p>
        </p:txBody>
      </p:sp>
      <p:grpSp>
        <p:nvGrpSpPr>
          <p:cNvPr id="36" name="组合 35"/>
          <p:cNvGrpSpPr/>
          <p:nvPr/>
        </p:nvGrpSpPr>
        <p:grpSpPr>
          <a:xfrm>
            <a:off x="759008" y="2445297"/>
            <a:ext cx="6119616" cy="783869"/>
            <a:chOff x="759008" y="2445297"/>
            <a:chExt cx="6119616" cy="783869"/>
          </a:xfrm>
        </p:grpSpPr>
        <p:sp>
          <p:nvSpPr>
            <p:cNvPr id="8" name="文本框 7"/>
            <p:cNvSpPr txBox="1"/>
            <p:nvPr/>
          </p:nvSpPr>
          <p:spPr>
            <a:xfrm>
              <a:off x="759008" y="2715548"/>
              <a:ext cx="1723549" cy="400110"/>
            </a:xfrm>
            <a:prstGeom prst="rect">
              <a:avLst/>
            </a:prstGeom>
            <a:noFill/>
          </p:spPr>
          <p:txBody>
            <a:bodyPr wrap="none" rtlCol="0">
              <a:spAutoFit/>
            </a:bodyPr>
            <a:lstStyle/>
            <a:p>
              <a:r>
                <a:rPr lang="zh-CN" altLang="en-US" sz="2000" dirty="0"/>
                <a:t>二维平面波：</a:t>
              </a:r>
              <a:endParaRPr lang="zh-CN" altLang="en-US" sz="2000" dirty="0"/>
            </a:p>
          </p:txBody>
        </p:sp>
        <mc:AlternateContent xmlns:mc="http://schemas.openxmlformats.org/markup-compatibility/2006">
          <mc:Choice xmlns:a14="http://schemas.microsoft.com/office/drawing/2010/main" Requires="a14">
            <p:sp>
              <p:nvSpPr>
                <p:cNvPr id="5" name="矩形 4"/>
                <p:cNvSpPr/>
                <p:nvPr/>
              </p:nvSpPr>
              <p:spPr>
                <a:xfrm>
                  <a:off x="2948702" y="2445297"/>
                  <a:ext cx="3929922" cy="783869"/>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m:rPr>
                            <m:sty m:val="p"/>
                          </m:rPr>
                          <a:rPr lang="zh-CN" altLang="en-US" smtClean="0">
                            <a:latin typeface="Cambria Math" panose="02040503050406030204" pitchFamily="18" charset="0"/>
                          </a:rPr>
                          <m:t>u</m:t>
                        </m:r>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t</m:t>
                            </m:r>
                            <m:r>
                              <a:rPr lang="zh-CN" altLang="en-US" i="0">
                                <a:latin typeface="Cambria Math" panose="02040503050406030204" pitchFamily="18" charset="0"/>
                              </a:rPr>
                              <m:t>,</m:t>
                            </m:r>
                            <m:r>
                              <m:rPr>
                                <m:sty m:val="p"/>
                              </m:rPr>
                              <a:rPr lang="zh-CN" altLang="en-US" i="0">
                                <a:latin typeface="Cambria Math" panose="02040503050406030204" pitchFamily="18" charset="0"/>
                              </a:rPr>
                              <m:t>x</m:t>
                            </m:r>
                            <m:r>
                              <a:rPr lang="zh-CN" altLang="en-US" i="0">
                                <a:latin typeface="Cambria Math" panose="02040503050406030204" pitchFamily="18" charset="0"/>
                              </a:rPr>
                              <m:t>,</m:t>
                            </m:r>
                            <m:r>
                              <m:rPr>
                                <m:sty m:val="p"/>
                              </m:rPr>
                              <a:rPr lang="zh-CN" altLang="en-US" i="0">
                                <a:latin typeface="Cambria Math" panose="02040503050406030204" pitchFamily="18" charset="0"/>
                              </a:rPr>
                              <m:t>y</m:t>
                            </m:r>
                          </m:e>
                        </m:d>
                        <m:r>
                          <a:rPr lang="zh-CN" altLang="en-US" i="0">
                            <a:latin typeface="Cambria Math" panose="02040503050406030204" pitchFamily="18" charset="0"/>
                          </a:rPr>
                          <m:t>=</m:t>
                        </m:r>
                      </m:oMath>
                    </m:oMathPara>
                  </a14:m>
                  <a:endParaRPr lang="en-US" altLang="zh-CN" i="0" dirty="0">
                    <a:latin typeface="Cambria Math" panose="02040503050406030204" pitchFamily="18" charset="0"/>
                  </a:endParaRPr>
                </a:p>
                <a:p>
                  <a14:m>
                    <m:oMathPara xmlns:m="http://schemas.openxmlformats.org/officeDocument/2006/math">
                      <m:oMathParaPr>
                        <m:jc m:val="centerGroup"/>
                      </m:oMathParaPr>
                      <m:oMath xmlns:m="http://schemas.openxmlformats.org/officeDocument/2006/math">
                        <m:r>
                          <m:rPr>
                            <m:sty m:val="p"/>
                          </m:rPr>
                          <a:rPr lang="zh-CN" altLang="en-US" i="0">
                            <a:latin typeface="Cambria Math" panose="02040503050406030204" pitchFamily="18" charset="0"/>
                          </a:rPr>
                          <m:t>G</m:t>
                        </m:r>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x</m:t>
                            </m:r>
                            <m:r>
                              <a:rPr lang="zh-CN" altLang="en-US" i="0">
                                <a:latin typeface="Cambria Math" panose="02040503050406030204" pitchFamily="18" charset="0"/>
                              </a:rPr>
                              <m:t>,</m:t>
                            </m:r>
                            <m:r>
                              <m:rPr>
                                <m:sty m:val="p"/>
                              </m:rPr>
                              <a:rPr lang="zh-CN" altLang="en-US" i="0">
                                <a:latin typeface="Cambria Math" panose="02040503050406030204" pitchFamily="18" charset="0"/>
                              </a:rPr>
                              <m:t>y</m:t>
                            </m:r>
                          </m:e>
                        </m:d>
                        <m:r>
                          <m:rPr>
                            <m:sty m:val="p"/>
                          </m:rPr>
                          <a:rPr lang="zh-CN" altLang="en-US" i="0">
                            <a:latin typeface="Cambria Math" panose="02040503050406030204" pitchFamily="18" charset="0"/>
                          </a:rPr>
                          <m:t>f</m:t>
                        </m:r>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t</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p</m:t>
                                </m:r>
                              </m:e>
                              <m:sub>
                                <m:r>
                                  <m:rPr>
                                    <m:sty m:val="p"/>
                                  </m:rPr>
                                  <a:rPr lang="zh-CN" altLang="en-US" i="0">
                                    <a:latin typeface="Cambria Math" panose="02040503050406030204" pitchFamily="18" charset="0"/>
                                  </a:rPr>
                                  <m:t>x</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x</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x</m:t>
                                    </m:r>
                                  </m:e>
                                  <m:sub>
                                    <m:r>
                                      <a:rPr lang="zh-CN" altLang="en-US" i="0">
                                        <a:latin typeface="Cambria Math" panose="02040503050406030204" pitchFamily="18" charset="0"/>
                                      </a:rPr>
                                      <m:t>0</m:t>
                                    </m:r>
                                  </m:sub>
                                </m:sSub>
                              </m:e>
                            </m:d>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p</m:t>
                                </m:r>
                              </m:e>
                              <m:sub>
                                <m:r>
                                  <m:rPr>
                                    <m:sty m:val="p"/>
                                  </m:rPr>
                                  <a:rPr lang="zh-CN" altLang="en-US" i="0">
                                    <a:latin typeface="Cambria Math" panose="02040503050406030204" pitchFamily="18" charset="0"/>
                                  </a:rPr>
                                  <m:t>y</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y</m:t>
                                </m:r>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y</m:t>
                                    </m:r>
                                  </m:e>
                                  <m:sub>
                                    <m:r>
                                      <a:rPr lang="zh-CN" altLang="en-US" i="0">
                                        <a:latin typeface="Cambria Math" panose="02040503050406030204" pitchFamily="18" charset="0"/>
                                      </a:rPr>
                                      <m:t>0</m:t>
                                    </m:r>
                                  </m:sub>
                                </m:sSub>
                              </m:e>
                            </m:d>
                          </m:e>
                        </m:d>
                      </m:oMath>
                    </m:oMathPara>
                  </a14:m>
                  <a:endParaRPr lang="zh-CN" altLang="en-US" dirty="0"/>
                </a:p>
              </p:txBody>
            </p:sp>
          </mc:Choice>
          <mc:Fallback>
            <p:sp>
              <p:nvSpPr>
                <p:cNvPr id="5" name="矩形 4"/>
                <p:cNvSpPr>
                  <a:spLocks noRot="1" noChangeAspect="1" noMove="1" noResize="1" noEditPoints="1" noAdjustHandles="1" noChangeArrowheads="1" noChangeShapeType="1" noTextEdit="1"/>
                </p:cNvSpPr>
                <p:nvPr/>
              </p:nvSpPr>
              <p:spPr>
                <a:xfrm>
                  <a:off x="2948702" y="2445297"/>
                  <a:ext cx="3929922" cy="783869"/>
                </a:xfrm>
                <a:prstGeom prst="rect">
                  <a:avLst/>
                </a:prstGeom>
                <a:blipFill rotWithShape="1">
                  <a:blip r:embed="rId2"/>
                </a:blipFill>
              </p:spPr>
              <p:txBody>
                <a:bodyPr/>
                <a:lstStyle/>
                <a:p>
                  <a:r>
                    <a:rPr lang="zh-CN" altLang="en-US">
                      <a:noFill/>
                    </a:rPr>
                    <a:t> </a:t>
                  </a:r>
                </a:p>
              </p:txBody>
            </p:sp>
          </mc:Fallback>
        </mc:AlternateContent>
      </p:grpSp>
      <p:grpSp>
        <p:nvGrpSpPr>
          <p:cNvPr id="37" name="组合 36"/>
          <p:cNvGrpSpPr/>
          <p:nvPr/>
        </p:nvGrpSpPr>
        <p:grpSpPr>
          <a:xfrm>
            <a:off x="7222069" y="2267385"/>
            <a:ext cx="2947329" cy="1394698"/>
            <a:chOff x="7222069" y="2267385"/>
            <a:chExt cx="2947329" cy="1394698"/>
          </a:xfrm>
        </p:grpSpPr>
        <p:sp>
          <p:nvSpPr>
            <p:cNvPr id="10" name="箭头: 右 9"/>
            <p:cNvSpPr/>
            <p:nvPr/>
          </p:nvSpPr>
          <p:spPr>
            <a:xfrm>
              <a:off x="7222069" y="2673606"/>
              <a:ext cx="804333" cy="489750"/>
            </a:xfrm>
            <a:prstGeom prst="right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mc:AlternateContent xmlns:mc="http://schemas.openxmlformats.org/markup-compatibility/2006">
          <mc:Choice xmlns:a14="http://schemas.microsoft.com/office/drawing/2010/main" Requires="a14">
            <p:sp>
              <p:nvSpPr>
                <p:cNvPr id="17" name="矩形 16"/>
                <p:cNvSpPr/>
                <p:nvPr/>
              </p:nvSpPr>
              <p:spPr>
                <a:xfrm>
                  <a:off x="8248070" y="2267385"/>
                  <a:ext cx="1913890" cy="612775"/>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zh-CN" altLang="en-US" i="1" smtClean="0">
                                <a:latin typeface="Cambria Math" panose="02040503050406030204" pitchFamily="18" charset="0"/>
                              </a:rPr>
                            </m:ctrlPr>
                          </m:fPr>
                          <m:num>
                            <m:r>
                              <a:rPr lang="zh-CN" altLang="en-US">
                                <a:latin typeface="Cambria Math" panose="02040503050406030204" pitchFamily="18" charset="0"/>
                              </a:rPr>
                              <m:t>𝜕</m:t>
                            </m:r>
                            <m:r>
                              <m:rPr>
                                <m:sty m:val="p"/>
                              </m:rPr>
                              <a:rPr lang="zh-CN" altLang="en-US" i="0">
                                <a:latin typeface="Cambria Math" panose="02040503050406030204" pitchFamily="18" charset="0"/>
                              </a:rPr>
                              <m:t>u</m:t>
                            </m:r>
                          </m:num>
                          <m:den>
                            <m:r>
                              <a:rPr lang="zh-CN" altLang="en-US" i="0">
                                <a:latin typeface="Cambria Math" panose="02040503050406030204" pitchFamily="18" charset="0"/>
                              </a:rPr>
                              <m:t>𝜕</m:t>
                            </m:r>
                            <m:r>
                              <m:rPr>
                                <m:sty m:val="p"/>
                              </m:rPr>
                              <a:rPr lang="en-US" altLang="zh-CN" i="1" smtClean="0">
                                <a:latin typeface="Cambria Math" panose="02040503050406030204" pitchFamily="18" charset="0"/>
                              </a:rPr>
                              <m:t>x</m:t>
                            </m:r>
                          </m:den>
                        </m:f>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A</m:t>
                            </m:r>
                          </m:e>
                          <m:sub>
                            <m:r>
                              <m:rPr>
                                <m:sty m:val="p"/>
                              </m:rPr>
                              <a:rPr lang="en-US" altLang="zh-CN" b="0" i="0" smtClean="0">
                                <a:latin typeface="Cambria Math" panose="02040503050406030204" pitchFamily="18" charset="0"/>
                              </a:rPr>
                              <m:t>x</m:t>
                            </m:r>
                          </m:sub>
                        </m:sSub>
                        <m:r>
                          <m:rPr>
                            <m:sty m:val="p"/>
                          </m:rPr>
                          <a:rPr lang="zh-CN" altLang="en-US" i="0">
                            <a:latin typeface="Cambria Math" panose="02040503050406030204" pitchFamily="18" charset="0"/>
                          </a:rPr>
                          <m:t>u</m:t>
                        </m:r>
                        <m:r>
                          <a:rPr lang="en-US" altLang="zh-CN" b="0" i="1" smtClean="0">
                            <a:latin typeface="Cambria Math" panose="02040503050406030204" pitchFamily="18" charset="0"/>
                          </a:rPr>
                          <m:t>−</m:t>
                        </m:r>
                        <m:sSub>
                          <m:sSubPr>
                            <m:ctrlPr>
                              <a:rPr lang="zh-CN" altLang="en-US" i="1">
                                <a:latin typeface="Cambria Math" panose="02040503050406030204" pitchFamily="18" charset="0"/>
                              </a:rPr>
                            </m:ctrlPr>
                          </m:sSubPr>
                          <m:e>
                            <m:r>
                              <a:rPr lang="en-US" altLang="zh-CN" i="1" smtClean="0">
                                <a:latin typeface="Cambria Math" panose="02040503050406030204" pitchFamily="18" charset="0"/>
                              </a:rPr>
                              <m:t>𝑝</m:t>
                            </m:r>
                          </m:e>
                          <m:sub>
                            <m:r>
                              <m:rPr>
                                <m:sty m:val="p"/>
                              </m:rPr>
                              <a:rPr lang="en-US" altLang="zh-CN" b="0" i="0" smtClean="0">
                                <a:latin typeface="Cambria Math" panose="02040503050406030204" pitchFamily="18" charset="0"/>
                              </a:rPr>
                              <m:t>x</m:t>
                            </m:r>
                          </m:sub>
                        </m:sSub>
                        <m:f>
                          <m:fPr>
                            <m:ctrlPr>
                              <a:rPr lang="zh-CN" altLang="en-US" i="1">
                                <a:latin typeface="Cambria Math" panose="02040503050406030204" pitchFamily="18" charset="0"/>
                              </a:rPr>
                            </m:ctrlPr>
                          </m:fPr>
                          <m:num>
                            <m:r>
                              <a:rPr lang="zh-CN" altLang="en-US" i="0">
                                <a:latin typeface="Cambria Math" panose="02040503050406030204" pitchFamily="18" charset="0"/>
                              </a:rPr>
                              <m:t>𝜕</m:t>
                            </m:r>
                            <m:r>
                              <m:rPr>
                                <m:sty m:val="p"/>
                              </m:rPr>
                              <a:rPr lang="zh-CN" altLang="en-US" i="0">
                                <a:latin typeface="Cambria Math" panose="02040503050406030204" pitchFamily="18" charset="0"/>
                              </a:rPr>
                              <m:t>u</m:t>
                            </m:r>
                          </m:num>
                          <m:den>
                            <m:r>
                              <a:rPr lang="zh-CN" altLang="en-US" i="0">
                                <a:latin typeface="Cambria Math" panose="02040503050406030204" pitchFamily="18" charset="0"/>
                              </a:rPr>
                              <m:t>𝜕</m:t>
                            </m:r>
                            <m:r>
                              <m:rPr>
                                <m:sty m:val="p"/>
                              </m:rPr>
                              <a:rPr lang="zh-CN" altLang="en-US" i="0">
                                <a:latin typeface="Cambria Math" panose="02040503050406030204" pitchFamily="18" charset="0"/>
                              </a:rPr>
                              <m:t>t</m:t>
                            </m:r>
                          </m:den>
                        </m:f>
                      </m:oMath>
                    </m:oMathPara>
                  </a14:m>
                  <a:endParaRPr lang="zh-CN" altLang="en-US" dirty="0"/>
                </a:p>
              </p:txBody>
            </p:sp>
          </mc:Choice>
          <mc:Fallback>
            <p:sp>
              <p:nvSpPr>
                <p:cNvPr id="17" name="矩形 16"/>
                <p:cNvSpPr>
                  <a:spLocks noRot="1" noChangeAspect="1" noMove="1" noResize="1" noEditPoints="1" noAdjustHandles="1" noChangeArrowheads="1" noChangeShapeType="1" noTextEdit="1"/>
                </p:cNvSpPr>
                <p:nvPr/>
              </p:nvSpPr>
              <p:spPr>
                <a:xfrm>
                  <a:off x="8248070" y="2267385"/>
                  <a:ext cx="1913890" cy="612775"/>
                </a:xfrm>
                <a:prstGeom prst="rect">
                  <a:avLst/>
                </a:prstGeom>
                <a:blipFill rotWithShape="1">
                  <a:blip r:embed="rId3"/>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7" name="矩形 26"/>
                <p:cNvSpPr/>
                <p:nvPr/>
              </p:nvSpPr>
              <p:spPr>
                <a:xfrm>
                  <a:off x="8241538" y="3001683"/>
                  <a:ext cx="1927860" cy="66040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zh-CN" altLang="en-US" i="1" smtClean="0">
                                <a:latin typeface="Cambria Math" panose="02040503050406030204" pitchFamily="18" charset="0"/>
                              </a:rPr>
                            </m:ctrlPr>
                          </m:fPr>
                          <m:num>
                            <m:r>
                              <a:rPr lang="zh-CN" altLang="en-US">
                                <a:latin typeface="Cambria Math" panose="02040503050406030204" pitchFamily="18" charset="0"/>
                              </a:rPr>
                              <m:t>𝜕</m:t>
                            </m:r>
                            <m:r>
                              <m:rPr>
                                <m:sty m:val="p"/>
                              </m:rPr>
                              <a:rPr lang="zh-CN" altLang="en-US" i="0">
                                <a:latin typeface="Cambria Math" panose="02040503050406030204" pitchFamily="18" charset="0"/>
                              </a:rPr>
                              <m:t>u</m:t>
                            </m:r>
                          </m:num>
                          <m:den>
                            <m:r>
                              <a:rPr lang="zh-CN" altLang="en-US" i="0">
                                <a:latin typeface="Cambria Math" panose="02040503050406030204" pitchFamily="18" charset="0"/>
                              </a:rPr>
                              <m:t>𝜕</m:t>
                            </m:r>
                            <m:r>
                              <a:rPr lang="en-US" altLang="zh-CN" b="0" i="1" smtClean="0">
                                <a:latin typeface="Cambria Math" panose="02040503050406030204" pitchFamily="18" charset="0"/>
                              </a:rPr>
                              <m:t>𝑦</m:t>
                            </m:r>
                          </m:den>
                        </m:f>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A</m:t>
                            </m:r>
                          </m:e>
                          <m:sub>
                            <m:r>
                              <m:rPr>
                                <m:sty m:val="p"/>
                              </m:rPr>
                              <a:rPr lang="en-US" altLang="zh-CN" b="0" i="0" smtClean="0">
                                <a:latin typeface="Cambria Math" panose="02040503050406030204" pitchFamily="18" charset="0"/>
                              </a:rPr>
                              <m:t>y</m:t>
                            </m:r>
                          </m:sub>
                        </m:sSub>
                        <m:r>
                          <m:rPr>
                            <m:sty m:val="p"/>
                          </m:rPr>
                          <a:rPr lang="zh-CN" altLang="en-US" i="0">
                            <a:latin typeface="Cambria Math" panose="02040503050406030204" pitchFamily="18" charset="0"/>
                          </a:rPr>
                          <m:t>u</m:t>
                        </m:r>
                        <m:r>
                          <a:rPr lang="en-US" altLang="zh-CN" b="0" i="1" smtClean="0">
                            <a:latin typeface="Cambria Math" panose="02040503050406030204" pitchFamily="18" charset="0"/>
                          </a:rPr>
                          <m:t>−</m:t>
                        </m:r>
                        <m:sSub>
                          <m:sSubPr>
                            <m:ctrlPr>
                              <a:rPr lang="zh-CN" altLang="en-US" i="1">
                                <a:latin typeface="Cambria Math" panose="02040503050406030204" pitchFamily="18" charset="0"/>
                              </a:rPr>
                            </m:ctrlPr>
                          </m:sSubPr>
                          <m:e>
                            <m:r>
                              <a:rPr lang="en-US" altLang="zh-CN" i="1" smtClean="0">
                                <a:latin typeface="Cambria Math" panose="02040503050406030204" pitchFamily="18" charset="0"/>
                              </a:rPr>
                              <m:t>𝑝</m:t>
                            </m:r>
                          </m:e>
                          <m:sub>
                            <m:r>
                              <m:rPr>
                                <m:sty m:val="p"/>
                              </m:rPr>
                              <a:rPr lang="en-US" altLang="zh-CN" b="0" i="0" smtClean="0">
                                <a:latin typeface="Cambria Math" panose="02040503050406030204" pitchFamily="18" charset="0"/>
                              </a:rPr>
                              <m:t>y</m:t>
                            </m:r>
                          </m:sub>
                        </m:sSub>
                        <m:f>
                          <m:fPr>
                            <m:ctrlPr>
                              <a:rPr lang="zh-CN" altLang="en-US" i="1">
                                <a:latin typeface="Cambria Math" panose="02040503050406030204" pitchFamily="18" charset="0"/>
                              </a:rPr>
                            </m:ctrlPr>
                          </m:fPr>
                          <m:num>
                            <m:r>
                              <a:rPr lang="zh-CN" altLang="en-US" i="0">
                                <a:latin typeface="Cambria Math" panose="02040503050406030204" pitchFamily="18" charset="0"/>
                              </a:rPr>
                              <m:t>𝜕</m:t>
                            </m:r>
                            <m:r>
                              <m:rPr>
                                <m:sty m:val="p"/>
                              </m:rPr>
                              <a:rPr lang="zh-CN" altLang="en-US" i="0">
                                <a:latin typeface="Cambria Math" panose="02040503050406030204" pitchFamily="18" charset="0"/>
                              </a:rPr>
                              <m:t>u</m:t>
                            </m:r>
                          </m:num>
                          <m:den>
                            <m:r>
                              <a:rPr lang="zh-CN" altLang="en-US" i="0">
                                <a:latin typeface="Cambria Math" panose="02040503050406030204" pitchFamily="18" charset="0"/>
                              </a:rPr>
                              <m:t>𝜕</m:t>
                            </m:r>
                            <m:r>
                              <m:rPr>
                                <m:sty m:val="p"/>
                              </m:rPr>
                              <a:rPr lang="zh-CN" altLang="en-US" i="0">
                                <a:latin typeface="Cambria Math" panose="02040503050406030204" pitchFamily="18" charset="0"/>
                              </a:rPr>
                              <m:t>t</m:t>
                            </m:r>
                          </m:den>
                        </m:f>
                      </m:oMath>
                    </m:oMathPara>
                  </a14:m>
                  <a:endParaRPr lang="zh-CN" altLang="en-US" dirty="0"/>
                </a:p>
              </p:txBody>
            </p:sp>
          </mc:Choice>
          <mc:Fallback>
            <p:sp>
              <p:nvSpPr>
                <p:cNvPr id="27" name="矩形 26"/>
                <p:cNvSpPr>
                  <a:spLocks noRot="1" noChangeAspect="1" noMove="1" noResize="1" noEditPoints="1" noAdjustHandles="1" noChangeArrowheads="1" noChangeShapeType="1" noTextEdit="1"/>
                </p:cNvSpPr>
                <p:nvPr/>
              </p:nvSpPr>
              <p:spPr>
                <a:xfrm>
                  <a:off x="8241538" y="3001683"/>
                  <a:ext cx="1927860" cy="660400"/>
                </a:xfrm>
                <a:prstGeom prst="rect">
                  <a:avLst/>
                </a:prstGeom>
                <a:blipFill rotWithShape="1">
                  <a:blip r:embed="rId4"/>
                </a:blipFill>
              </p:spPr>
              <p:txBody>
                <a:bodyPr/>
                <a:lstStyle/>
                <a:p>
                  <a:r>
                    <a:rPr lang="zh-CN" altLang="en-US">
                      <a:noFill/>
                    </a:rPr>
                    <a:t> </a:t>
                  </a:r>
                </a:p>
              </p:txBody>
            </p:sp>
          </mc:Fallback>
        </mc:AlternateContent>
      </p:grpSp>
      <p:grpSp>
        <p:nvGrpSpPr>
          <p:cNvPr id="38" name="组合 37"/>
          <p:cNvGrpSpPr/>
          <p:nvPr/>
        </p:nvGrpSpPr>
        <p:grpSpPr>
          <a:xfrm>
            <a:off x="8248070" y="3751949"/>
            <a:ext cx="3827843" cy="2659289"/>
            <a:chOff x="8232746" y="3860041"/>
            <a:chExt cx="3827843" cy="2659289"/>
          </a:xfrm>
        </p:grpSpPr>
        <mc:AlternateContent xmlns:mc="http://schemas.openxmlformats.org/markup-compatibility/2006">
          <mc:Choice xmlns:a14="http://schemas.microsoft.com/office/drawing/2010/main" Requires="a14">
            <p:sp>
              <p:nvSpPr>
                <p:cNvPr id="13" name="矩形 12"/>
                <p:cNvSpPr/>
                <p:nvPr/>
              </p:nvSpPr>
              <p:spPr>
                <a:xfrm>
                  <a:off x="8239278" y="4387652"/>
                  <a:ext cx="1823320" cy="567143"/>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m:rPr>
                            <m:sty m:val="p"/>
                          </m:rPr>
                          <a:rPr lang="zh-CN" altLang="en-US">
                            <a:latin typeface="Cambria Math" panose="02040503050406030204" pitchFamily="18" charset="0"/>
                          </a:rPr>
                          <m:t>c</m:t>
                        </m:r>
                        <m:r>
                          <a:rPr lang="zh-CN" altLang="en-US" i="0">
                            <a:latin typeface="Cambria Math" panose="02040503050406030204" pitchFamily="18" charset="0"/>
                          </a:rPr>
                          <m:t>=</m:t>
                        </m:r>
                        <m:sSup>
                          <m:sSupPr>
                            <m:ctrlPr>
                              <a:rPr lang="zh-CN" altLang="en-US" i="1">
                                <a:latin typeface="Cambria Math" panose="02040503050406030204" pitchFamily="18" charset="0"/>
                              </a:rPr>
                            </m:ctrlPr>
                          </m:sSupPr>
                          <m:e>
                            <m:d>
                              <m:dPr>
                                <m:ctrlPr>
                                  <a:rPr lang="zh-CN" altLang="en-US" i="1">
                                    <a:latin typeface="Cambria Math" panose="02040503050406030204" pitchFamily="18" charset="0"/>
                                  </a:rPr>
                                </m:ctrlPr>
                              </m:dPr>
                              <m:e>
                                <m:sSubSup>
                                  <m:sSubSupPr>
                                    <m:ctrlPr>
                                      <a:rPr lang="zh-CN" altLang="en-US" i="1">
                                        <a:latin typeface="Cambria Math" panose="02040503050406030204" pitchFamily="18" charset="0"/>
                                      </a:rPr>
                                    </m:ctrlPr>
                                  </m:sSubSupPr>
                                  <m:e>
                                    <m:r>
                                      <m:rPr>
                                        <m:sty m:val="p"/>
                                      </m:rPr>
                                      <a:rPr lang="zh-CN" altLang="en-US" i="0">
                                        <a:latin typeface="Cambria Math" panose="02040503050406030204" pitchFamily="18" charset="0"/>
                                      </a:rPr>
                                      <m:t>p</m:t>
                                    </m:r>
                                  </m:e>
                                  <m:sub>
                                    <m:r>
                                      <m:rPr>
                                        <m:sty m:val="p"/>
                                      </m:rPr>
                                      <a:rPr lang="zh-CN" altLang="en-US" i="0">
                                        <a:latin typeface="Cambria Math" panose="02040503050406030204" pitchFamily="18" charset="0"/>
                                      </a:rPr>
                                      <m:t>x</m:t>
                                    </m:r>
                                  </m:sub>
                                  <m:sup>
                                    <m:r>
                                      <a:rPr lang="zh-CN" altLang="en-US" i="0">
                                        <a:latin typeface="Cambria Math" panose="02040503050406030204" pitchFamily="18" charset="0"/>
                                      </a:rPr>
                                      <m:t>2</m:t>
                                    </m:r>
                                  </m:sup>
                                </m:sSubSup>
                                <m:r>
                                  <a:rPr lang="zh-CN" altLang="en-US" i="0">
                                    <a:latin typeface="Cambria Math" panose="02040503050406030204" pitchFamily="18" charset="0"/>
                                  </a:rPr>
                                  <m:t>+</m:t>
                                </m:r>
                                <m:sSubSup>
                                  <m:sSubSupPr>
                                    <m:ctrlPr>
                                      <a:rPr lang="zh-CN" altLang="en-US" i="1">
                                        <a:latin typeface="Cambria Math" panose="02040503050406030204" pitchFamily="18" charset="0"/>
                                      </a:rPr>
                                    </m:ctrlPr>
                                  </m:sSubSupPr>
                                  <m:e>
                                    <m:r>
                                      <m:rPr>
                                        <m:sty m:val="p"/>
                                      </m:rPr>
                                      <a:rPr lang="zh-CN" altLang="en-US" i="0">
                                        <a:latin typeface="Cambria Math" panose="02040503050406030204" pitchFamily="18" charset="0"/>
                                      </a:rPr>
                                      <m:t>p</m:t>
                                    </m:r>
                                  </m:e>
                                  <m:sub>
                                    <m:r>
                                      <m:rPr>
                                        <m:sty m:val="p"/>
                                      </m:rPr>
                                      <a:rPr lang="zh-CN" altLang="en-US" i="0">
                                        <a:latin typeface="Cambria Math" panose="02040503050406030204" pitchFamily="18" charset="0"/>
                                      </a:rPr>
                                      <m:t>y</m:t>
                                    </m:r>
                                  </m:sub>
                                  <m:sup>
                                    <m:r>
                                      <a:rPr lang="zh-CN" altLang="en-US" i="0">
                                        <a:latin typeface="Cambria Math" panose="02040503050406030204" pitchFamily="18" charset="0"/>
                                      </a:rPr>
                                      <m:t>2</m:t>
                                    </m:r>
                                  </m:sup>
                                </m:sSubSup>
                              </m:e>
                            </m:d>
                          </m:e>
                          <m:sup>
                            <m:r>
                              <a:rPr lang="zh-CN" altLang="en-US" i="0">
                                <a:latin typeface="Cambria Math" panose="02040503050406030204" pitchFamily="18" charset="0"/>
                              </a:rPr>
                              <m:t>−</m:t>
                            </m:r>
                            <m:f>
                              <m:fPr>
                                <m:ctrlPr>
                                  <a:rPr lang="zh-CN" altLang="en-US" i="1">
                                    <a:latin typeface="Cambria Math" panose="02040503050406030204" pitchFamily="18" charset="0"/>
                                  </a:rPr>
                                </m:ctrlPr>
                              </m:fPr>
                              <m:num>
                                <m:r>
                                  <a:rPr lang="zh-CN" altLang="en-US" i="0">
                                    <a:latin typeface="Cambria Math" panose="02040503050406030204" pitchFamily="18" charset="0"/>
                                  </a:rPr>
                                  <m:t>1</m:t>
                                </m:r>
                              </m:num>
                              <m:den>
                                <m:r>
                                  <a:rPr lang="zh-CN" altLang="en-US" i="0">
                                    <a:latin typeface="Cambria Math" panose="02040503050406030204" pitchFamily="18" charset="0"/>
                                  </a:rPr>
                                  <m:t>2</m:t>
                                </m:r>
                              </m:den>
                            </m:f>
                          </m:sup>
                        </m:sSup>
                      </m:oMath>
                    </m:oMathPara>
                  </a14:m>
                  <a:endParaRPr lang="zh-CN" altLang="en-US" dirty="0"/>
                </a:p>
              </p:txBody>
            </p:sp>
          </mc:Choice>
          <mc:Fallback>
            <p:sp>
              <p:nvSpPr>
                <p:cNvPr id="13" name="矩形 12"/>
                <p:cNvSpPr>
                  <a:spLocks noRot="1" noChangeAspect="1" noMove="1" noResize="1" noEditPoints="1" noAdjustHandles="1" noChangeArrowheads="1" noChangeShapeType="1" noTextEdit="1"/>
                </p:cNvSpPr>
                <p:nvPr/>
              </p:nvSpPr>
              <p:spPr>
                <a:xfrm>
                  <a:off x="8239278" y="4387652"/>
                  <a:ext cx="1823320" cy="567143"/>
                </a:xfrm>
                <a:prstGeom prst="rect">
                  <a:avLst/>
                </a:prstGeom>
                <a:blipFill rotWithShape="1">
                  <a:blip r:embed="rId5"/>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8" name="矩形 27"/>
                <p:cNvSpPr/>
                <p:nvPr/>
              </p:nvSpPr>
              <p:spPr>
                <a:xfrm>
                  <a:off x="8248892" y="5000054"/>
                  <a:ext cx="1487779" cy="647998"/>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m:rPr>
                            <m:sty m:val="p"/>
                          </m:rPr>
                          <a:rPr lang="zh-CN" altLang="en-US">
                            <a:latin typeface="Cambria Math" panose="02040503050406030204" pitchFamily="18" charset="0"/>
                          </a:rPr>
                          <m:t>θ</m:t>
                        </m:r>
                        <m:r>
                          <a:rPr lang="zh-CN" altLang="en-US" i="0">
                            <a:latin typeface="Cambria Math" panose="02040503050406030204" pitchFamily="18" charset="0"/>
                          </a:rPr>
                          <m:t>=</m:t>
                        </m:r>
                        <m:func>
                          <m:funcPr>
                            <m:ctrlPr>
                              <a:rPr lang="zh-CN" altLang="en-US" i="1">
                                <a:latin typeface="Cambria Math" panose="02040503050406030204" pitchFamily="18" charset="0"/>
                              </a:rPr>
                            </m:ctrlPr>
                          </m:funcPr>
                          <m:fName>
                            <m:sSup>
                              <m:sSupPr>
                                <m:ctrlPr>
                                  <a:rPr lang="zh-CN" altLang="en-US" i="1">
                                    <a:latin typeface="Cambria Math" panose="02040503050406030204" pitchFamily="18" charset="0"/>
                                  </a:rPr>
                                </m:ctrlPr>
                              </m:sSupPr>
                              <m:e>
                                <m:r>
                                  <m:rPr>
                                    <m:sty m:val="p"/>
                                  </m:rPr>
                                  <a:rPr lang="zh-CN" altLang="en-US" i="0">
                                    <a:latin typeface="Cambria Math" panose="02040503050406030204" pitchFamily="18" charset="0"/>
                                  </a:rPr>
                                  <m:t>tan</m:t>
                                </m:r>
                              </m:e>
                              <m:sup>
                                <m:r>
                                  <a:rPr lang="zh-CN" altLang="en-US" i="0">
                                    <a:latin typeface="Cambria Math" panose="02040503050406030204" pitchFamily="18" charset="0"/>
                                  </a:rPr>
                                  <m:t>−</m:t>
                                </m:r>
                                <m:r>
                                  <a:rPr lang="zh-CN" altLang="en-US" i="0">
                                    <a:latin typeface="Cambria Math" panose="02040503050406030204" pitchFamily="18" charset="0"/>
                                  </a:rPr>
                                  <m:t>1</m:t>
                                </m:r>
                              </m:sup>
                            </m:sSup>
                          </m:fName>
                          <m:e>
                            <m:f>
                              <m:fPr>
                                <m:ctrlPr>
                                  <a:rPr lang="zh-CN" altLang="en-US" i="1">
                                    <a:latin typeface="Cambria Math" panose="02040503050406030204" pitchFamily="18" charset="0"/>
                                  </a:rPr>
                                </m:ctrlPr>
                              </m:fPr>
                              <m:num>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p</m:t>
                                    </m:r>
                                  </m:e>
                                  <m:sub>
                                    <m:r>
                                      <m:rPr>
                                        <m:sty m:val="p"/>
                                      </m:rPr>
                                      <a:rPr lang="zh-CN" altLang="en-US" i="0">
                                        <a:latin typeface="Cambria Math" panose="02040503050406030204" pitchFamily="18" charset="0"/>
                                      </a:rPr>
                                      <m:t>x</m:t>
                                    </m:r>
                                  </m:sub>
                                </m:sSub>
                              </m:num>
                              <m:den>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p</m:t>
                                    </m:r>
                                  </m:e>
                                  <m:sub>
                                    <m:r>
                                      <m:rPr>
                                        <m:sty m:val="p"/>
                                      </m:rPr>
                                      <a:rPr lang="zh-CN" altLang="en-US" i="0">
                                        <a:latin typeface="Cambria Math" panose="02040503050406030204" pitchFamily="18" charset="0"/>
                                      </a:rPr>
                                      <m:t>y</m:t>
                                    </m:r>
                                  </m:sub>
                                </m:sSub>
                              </m:den>
                            </m:f>
                          </m:e>
                        </m:func>
                      </m:oMath>
                    </m:oMathPara>
                  </a14:m>
                  <a:endParaRPr lang="zh-CN" altLang="en-US" dirty="0"/>
                </a:p>
              </p:txBody>
            </p:sp>
          </mc:Choice>
          <mc:Fallback>
            <p:sp>
              <p:nvSpPr>
                <p:cNvPr id="28" name="矩形 27"/>
                <p:cNvSpPr>
                  <a:spLocks noRot="1" noChangeAspect="1" noMove="1" noResize="1" noEditPoints="1" noAdjustHandles="1" noChangeArrowheads="1" noChangeShapeType="1" noTextEdit="1"/>
                </p:cNvSpPr>
                <p:nvPr/>
              </p:nvSpPr>
              <p:spPr>
                <a:xfrm>
                  <a:off x="8248892" y="5000054"/>
                  <a:ext cx="1487779" cy="647998"/>
                </a:xfrm>
                <a:prstGeom prst="rect">
                  <a:avLst/>
                </a:prstGeom>
                <a:blipFill rotWithShape="1">
                  <a:blip r:embed="rId6"/>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9" name="矩形 28"/>
                <p:cNvSpPr/>
                <p:nvPr/>
              </p:nvSpPr>
              <p:spPr>
                <a:xfrm>
                  <a:off x="8232746" y="5562266"/>
                  <a:ext cx="3543021" cy="39485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zh-CN" altLang="en-US" i="1">
                                <a:latin typeface="Cambria Math" panose="02040503050406030204" pitchFamily="18" charset="0"/>
                              </a:rPr>
                            </m:ctrlPr>
                          </m:sSubPr>
                          <m:e>
                            <m:r>
                              <m:rPr>
                                <m:sty m:val="p"/>
                              </m:rPr>
                              <a:rPr lang="zh-CN" altLang="en-US">
                                <a:latin typeface="Cambria Math" panose="02040503050406030204" pitchFamily="18" charset="0"/>
                              </a:rPr>
                              <m:t>A</m:t>
                            </m:r>
                          </m:e>
                          <m:sub>
                            <m:r>
                              <m:rPr>
                                <m:sty m:val="p"/>
                              </m:rPr>
                              <a:rPr lang="zh-CN" altLang="en-US" i="0">
                                <a:latin typeface="Cambria Math" panose="02040503050406030204" pitchFamily="18" charset="0"/>
                              </a:rPr>
                              <m:t>r</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r</m:t>
                            </m:r>
                          </m:e>
                        </m:d>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A</m:t>
                            </m:r>
                          </m:e>
                          <m:sub>
                            <m:r>
                              <m:rPr>
                                <m:sty m:val="p"/>
                              </m:rPr>
                              <a:rPr lang="zh-CN" altLang="en-US" i="0">
                                <a:latin typeface="Cambria Math" panose="02040503050406030204" pitchFamily="18" charset="0"/>
                              </a:rPr>
                              <m:t>x</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x</m:t>
                            </m:r>
                          </m:e>
                        </m:d>
                        <m:func>
                          <m:funcPr>
                            <m:ctrlPr>
                              <a:rPr lang="zh-CN" altLang="en-US" i="1">
                                <a:latin typeface="Cambria Math" panose="02040503050406030204" pitchFamily="18" charset="0"/>
                              </a:rPr>
                            </m:ctrlPr>
                          </m:funcPr>
                          <m:fName>
                            <m:r>
                              <m:rPr>
                                <m:sty m:val="p"/>
                              </m:rPr>
                              <a:rPr lang="zh-CN" altLang="en-US" i="0">
                                <a:latin typeface="Cambria Math" panose="02040503050406030204" pitchFamily="18" charset="0"/>
                              </a:rPr>
                              <m:t>sin</m:t>
                            </m:r>
                          </m:fName>
                          <m:e>
                            <m:r>
                              <m:rPr>
                                <m:sty m:val="p"/>
                              </m:rPr>
                              <a:rPr lang="zh-CN" altLang="en-US" i="0">
                                <a:latin typeface="Cambria Math" panose="02040503050406030204" pitchFamily="18" charset="0"/>
                              </a:rPr>
                              <m:t>θ</m:t>
                            </m:r>
                          </m:e>
                        </m:func>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A</m:t>
                            </m:r>
                          </m:e>
                          <m:sub>
                            <m:r>
                              <m:rPr>
                                <m:sty m:val="p"/>
                              </m:rPr>
                              <a:rPr lang="zh-CN" altLang="en-US" i="0">
                                <a:latin typeface="Cambria Math" panose="02040503050406030204" pitchFamily="18" charset="0"/>
                              </a:rPr>
                              <m:t>y</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y</m:t>
                            </m:r>
                          </m:e>
                        </m:d>
                        <m:func>
                          <m:funcPr>
                            <m:ctrlPr>
                              <a:rPr lang="zh-CN" altLang="en-US" i="1">
                                <a:latin typeface="Cambria Math" panose="02040503050406030204" pitchFamily="18" charset="0"/>
                              </a:rPr>
                            </m:ctrlPr>
                          </m:funcPr>
                          <m:fName>
                            <m:r>
                              <m:rPr>
                                <m:sty m:val="p"/>
                              </m:rPr>
                              <a:rPr lang="zh-CN" altLang="en-US" i="0">
                                <a:latin typeface="Cambria Math" panose="02040503050406030204" pitchFamily="18" charset="0"/>
                              </a:rPr>
                              <m:t>cos</m:t>
                            </m:r>
                          </m:fName>
                          <m:e>
                            <m:r>
                              <a:rPr lang="zh-CN" altLang="en-US" i="1">
                                <a:latin typeface="Cambria Math" panose="02040503050406030204" pitchFamily="18" charset="0"/>
                              </a:rPr>
                              <m:t>𝜃</m:t>
                            </m:r>
                            <m:r>
                              <a:rPr lang="zh-CN" altLang="en-US" i="0">
                                <a:latin typeface="Cambria Math" panose="02040503050406030204" pitchFamily="18" charset="0"/>
                              </a:rPr>
                              <m:t> </m:t>
                            </m:r>
                          </m:e>
                        </m:func>
                      </m:oMath>
                    </m:oMathPara>
                  </a14:m>
                  <a:endParaRPr lang="zh-CN" altLang="en-US" dirty="0"/>
                </a:p>
              </p:txBody>
            </p:sp>
          </mc:Choice>
          <mc:Fallback>
            <p:sp>
              <p:nvSpPr>
                <p:cNvPr id="29" name="矩形 28"/>
                <p:cNvSpPr>
                  <a:spLocks noRot="1" noChangeAspect="1" noMove="1" noResize="1" noEditPoints="1" noAdjustHandles="1" noChangeArrowheads="1" noChangeShapeType="1" noTextEdit="1"/>
                </p:cNvSpPr>
                <p:nvPr/>
              </p:nvSpPr>
              <p:spPr>
                <a:xfrm>
                  <a:off x="8232746" y="5562266"/>
                  <a:ext cx="3543021" cy="394852"/>
                </a:xfrm>
                <a:prstGeom prst="rect">
                  <a:avLst/>
                </a:prstGeom>
                <a:blipFill rotWithShape="1">
                  <a:blip r:embed="rId7"/>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0" name="矩形 29"/>
                <p:cNvSpPr/>
                <p:nvPr/>
              </p:nvSpPr>
              <p:spPr>
                <a:xfrm>
                  <a:off x="8232746" y="6104729"/>
                  <a:ext cx="3827843" cy="414601"/>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b>
                          <m:sSubPr>
                            <m:ctrlPr>
                              <a:rPr lang="zh-CN" altLang="en-US" i="1">
                                <a:latin typeface="Cambria Math" panose="02040503050406030204" pitchFamily="18" charset="0"/>
                              </a:rPr>
                            </m:ctrlPr>
                          </m:sSubPr>
                          <m:e>
                            <m:r>
                              <m:rPr>
                                <m:sty m:val="p"/>
                              </m:rPr>
                              <a:rPr lang="zh-CN" altLang="en-US">
                                <a:latin typeface="Cambria Math" panose="02040503050406030204" pitchFamily="18" charset="0"/>
                              </a:rPr>
                              <m:t>A</m:t>
                            </m:r>
                          </m:e>
                          <m:sub>
                            <m:r>
                              <m:rPr>
                                <m:sty m:val="p"/>
                              </m:rPr>
                              <a:rPr lang="zh-CN" altLang="en-US" i="0">
                                <a:latin typeface="Cambria Math" panose="02040503050406030204" pitchFamily="18" charset="0"/>
                              </a:rPr>
                              <m:t>θ</m:t>
                            </m:r>
                          </m:sub>
                        </m:sSub>
                        <m:r>
                          <a:rPr lang="zh-CN" altLang="en-US" i="0">
                            <a:latin typeface="Cambria Math" panose="02040503050406030204" pitchFamily="18" charset="0"/>
                          </a:rPr>
                          <m:t>=</m:t>
                        </m:r>
                        <m:r>
                          <m:rPr>
                            <m:sty m:val="p"/>
                          </m:rPr>
                          <a:rPr lang="zh-CN" altLang="en-US" i="0">
                            <a:latin typeface="Cambria Math" panose="02040503050406030204" pitchFamily="18" charset="0"/>
                          </a:rPr>
                          <m:t>r</m:t>
                        </m:r>
                        <m:d>
                          <m:dPr>
                            <m:ctrlPr>
                              <a:rPr lang="zh-CN" altLang="en-US" i="1">
                                <a:latin typeface="Cambria Math" panose="02040503050406030204" pitchFamily="18" charset="0"/>
                              </a:rPr>
                            </m:ctrlPr>
                          </m:dPr>
                          <m:e>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A</m:t>
                                </m:r>
                              </m:e>
                              <m:sub>
                                <m:r>
                                  <m:rPr>
                                    <m:sty m:val="p"/>
                                  </m:rPr>
                                  <a:rPr lang="zh-CN" altLang="en-US" i="0">
                                    <a:latin typeface="Cambria Math" panose="02040503050406030204" pitchFamily="18" charset="0"/>
                                  </a:rPr>
                                  <m:t>x</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x</m:t>
                                </m:r>
                              </m:e>
                            </m:d>
                            <m:func>
                              <m:funcPr>
                                <m:ctrlPr>
                                  <a:rPr lang="zh-CN" altLang="en-US" i="1">
                                    <a:latin typeface="Cambria Math" panose="02040503050406030204" pitchFamily="18" charset="0"/>
                                  </a:rPr>
                                </m:ctrlPr>
                              </m:funcPr>
                              <m:fName>
                                <m:r>
                                  <m:rPr>
                                    <m:sty m:val="p"/>
                                  </m:rPr>
                                  <a:rPr lang="zh-CN" altLang="en-US" i="0">
                                    <a:latin typeface="Cambria Math" panose="02040503050406030204" pitchFamily="18" charset="0"/>
                                  </a:rPr>
                                  <m:t>cos</m:t>
                                </m:r>
                              </m:fName>
                              <m:e>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θ</m:t>
                                    </m:r>
                                  </m:e>
                                </m:d>
                              </m:e>
                            </m:func>
                            <m:r>
                              <a:rPr lang="zh-CN" altLang="en-US" i="0">
                                <a:latin typeface="Cambria Math" panose="02040503050406030204" pitchFamily="18" charset="0"/>
                              </a:rPr>
                              <m:t>−</m:t>
                            </m:r>
                            <m:sSub>
                              <m:sSubPr>
                                <m:ctrlPr>
                                  <a:rPr lang="zh-CN" altLang="en-US" i="1">
                                    <a:latin typeface="Cambria Math" panose="02040503050406030204" pitchFamily="18" charset="0"/>
                                  </a:rPr>
                                </m:ctrlPr>
                              </m:sSubPr>
                              <m:e>
                                <m:r>
                                  <m:rPr>
                                    <m:sty m:val="p"/>
                                  </m:rPr>
                                  <a:rPr lang="zh-CN" altLang="en-US" i="0">
                                    <a:latin typeface="Cambria Math" panose="02040503050406030204" pitchFamily="18" charset="0"/>
                                  </a:rPr>
                                  <m:t>A</m:t>
                                </m:r>
                              </m:e>
                              <m:sub>
                                <m:r>
                                  <m:rPr>
                                    <m:sty m:val="p"/>
                                  </m:rPr>
                                  <a:rPr lang="zh-CN" altLang="en-US" i="0">
                                    <a:latin typeface="Cambria Math" panose="02040503050406030204" pitchFamily="18" charset="0"/>
                                  </a:rPr>
                                  <m:t>y</m:t>
                                </m:r>
                              </m:sub>
                            </m:sSub>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y</m:t>
                                </m:r>
                              </m:e>
                            </m:d>
                            <m:r>
                              <m:rPr>
                                <m:sty m:val="p"/>
                              </m:rPr>
                              <a:rPr lang="zh-CN" altLang="en-US" i="0">
                                <a:latin typeface="Cambria Math" panose="02040503050406030204" pitchFamily="18" charset="0"/>
                              </a:rPr>
                              <m:t>si</m:t>
                            </m:r>
                            <m:func>
                              <m:funcPr>
                                <m:ctrlPr>
                                  <a:rPr lang="zh-CN" altLang="en-US" i="1">
                                    <a:latin typeface="Cambria Math" panose="02040503050406030204" pitchFamily="18" charset="0"/>
                                  </a:rPr>
                                </m:ctrlPr>
                              </m:funcPr>
                              <m:fName>
                                <m:r>
                                  <m:rPr>
                                    <m:sty m:val="p"/>
                                  </m:rPr>
                                  <a:rPr lang="zh-CN" altLang="en-US" i="0">
                                    <a:latin typeface="Cambria Math" panose="02040503050406030204" pitchFamily="18" charset="0"/>
                                  </a:rPr>
                                  <m:t>n</m:t>
                                </m:r>
                              </m:fName>
                              <m:e>
                                <m:d>
                                  <m:dPr>
                                    <m:ctrlPr>
                                      <a:rPr lang="zh-CN" altLang="en-US" i="1">
                                        <a:latin typeface="Cambria Math" panose="02040503050406030204" pitchFamily="18" charset="0"/>
                                      </a:rPr>
                                    </m:ctrlPr>
                                  </m:dPr>
                                  <m:e>
                                    <m:r>
                                      <m:rPr>
                                        <m:sty m:val="p"/>
                                      </m:rPr>
                                      <a:rPr lang="zh-CN" altLang="en-US" i="0">
                                        <a:latin typeface="Cambria Math" panose="02040503050406030204" pitchFamily="18" charset="0"/>
                                      </a:rPr>
                                      <m:t>θ</m:t>
                                    </m:r>
                                  </m:e>
                                </m:d>
                              </m:e>
                            </m:func>
                          </m:e>
                        </m:d>
                      </m:oMath>
                    </m:oMathPara>
                  </a14:m>
                  <a:endParaRPr lang="zh-CN" altLang="en-US" dirty="0"/>
                </a:p>
              </p:txBody>
            </p:sp>
          </mc:Choice>
          <mc:Fallback>
            <p:sp>
              <p:nvSpPr>
                <p:cNvPr id="30" name="矩形 29"/>
                <p:cNvSpPr>
                  <a:spLocks noRot="1" noChangeAspect="1" noMove="1" noResize="1" noEditPoints="1" noAdjustHandles="1" noChangeArrowheads="1" noChangeShapeType="1" noTextEdit="1"/>
                </p:cNvSpPr>
                <p:nvPr/>
              </p:nvSpPr>
              <p:spPr>
                <a:xfrm>
                  <a:off x="8232746" y="6104729"/>
                  <a:ext cx="3827843" cy="414601"/>
                </a:xfrm>
                <a:prstGeom prst="rect">
                  <a:avLst/>
                </a:prstGeom>
                <a:blipFill rotWithShape="1">
                  <a:blip r:embed="rId8"/>
                </a:blipFill>
              </p:spPr>
              <p:txBody>
                <a:bodyPr/>
                <a:lstStyle/>
                <a:p>
                  <a:r>
                    <a:rPr lang="zh-CN" altLang="en-US">
                      <a:noFill/>
                    </a:rPr>
                    <a:t> </a:t>
                  </a:r>
                </a:p>
              </p:txBody>
            </p:sp>
          </mc:Fallback>
        </mc:AlternateContent>
        <p:sp>
          <p:nvSpPr>
            <p:cNvPr id="33" name="箭头: 下 32"/>
            <p:cNvSpPr/>
            <p:nvPr/>
          </p:nvSpPr>
          <p:spPr>
            <a:xfrm>
              <a:off x="8709473" y="3860041"/>
              <a:ext cx="584200" cy="494406"/>
            </a:xfrm>
            <a:prstGeom prst="downArrow">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grpSp>
      <p:pic>
        <p:nvPicPr>
          <p:cNvPr id="39" name="图片 38"/>
          <p:cNvPicPr>
            <a:picLocks noChangeAspect="1"/>
          </p:cNvPicPr>
          <p:nvPr/>
        </p:nvPicPr>
        <p:blipFill>
          <a:blip r:embed="rId9"/>
          <a:stretch>
            <a:fillRect/>
          </a:stretch>
        </p:blipFill>
        <p:spPr>
          <a:xfrm>
            <a:off x="959112" y="3797999"/>
            <a:ext cx="6192374" cy="27320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additive="base">
                                        <p:cTn id="13" dur="500" fill="hold"/>
                                        <p:tgtEl>
                                          <p:spTgt spid="38"/>
                                        </p:tgtEl>
                                        <p:attrNameLst>
                                          <p:attrName>ppt_x</p:attrName>
                                        </p:attrNameLst>
                                      </p:cBhvr>
                                      <p:tavLst>
                                        <p:tav tm="0">
                                          <p:val>
                                            <p:strVal val="#ppt_x"/>
                                          </p:val>
                                        </p:tav>
                                        <p:tav tm="100000">
                                          <p:val>
                                            <p:strVal val="#ppt_x"/>
                                          </p:val>
                                        </p:tav>
                                      </p:tavLst>
                                    </p:anim>
                                    <p:anim calcmode="lin" valueType="num">
                                      <p:cBhvr additive="base">
                                        <p:cTn id="14" dur="500" fill="hold"/>
                                        <p:tgtEl>
                                          <p:spTgt spid="38"/>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fill="hold"/>
                                        <p:tgtEl>
                                          <p:spTgt spid="39"/>
                                        </p:tgtEl>
                                        <p:attrNameLst>
                                          <p:attrName>ppt_x</p:attrName>
                                        </p:attrNameLst>
                                      </p:cBhvr>
                                      <p:tavLst>
                                        <p:tav tm="0">
                                          <p:val>
                                            <p:strVal val="#ppt_x"/>
                                          </p:val>
                                        </p:tav>
                                        <p:tav tm="100000">
                                          <p:val>
                                            <p:strVal val="#ppt_x"/>
                                          </p:val>
                                        </p:tav>
                                      </p:tavLst>
                                    </p:anim>
                                    <p:anim calcmode="lin" valueType="num">
                                      <p:cBhvr additive="base">
                                        <p:cTn id="20"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title"/>
          </p:nvPr>
        </p:nvSpPr>
        <p:spPr/>
        <p:txBody>
          <a:bodyPr/>
          <a:lstStyle/>
          <a:p>
            <a:pPr algn="ctr"/>
            <a:r>
              <a:rPr lang="en-US" altLang="zh-CN">
                <a:solidFill>
                  <a:srgbClr val="1347FF"/>
                </a:solidFill>
                <a:sym typeface="+mn-ea"/>
              </a:rPr>
              <a:t>WG</a:t>
            </a:r>
            <a:r>
              <a:rPr>
                <a:solidFill>
                  <a:srgbClr val="1347FF"/>
                </a:solidFill>
                <a:sym typeface="+mn-ea"/>
              </a:rPr>
              <a:t>的两个基本问题</a:t>
            </a:r>
            <a:endParaRPr>
              <a:solidFill>
                <a:srgbClr val="1347FF"/>
              </a:solidFill>
              <a:sym typeface="+mn-ea"/>
            </a:endParaRPr>
          </a:p>
        </p:txBody>
      </p:sp>
      <p:sp>
        <p:nvSpPr>
          <p:cNvPr id="3" name="文本框 2"/>
          <p:cNvSpPr txBox="1"/>
          <p:nvPr/>
        </p:nvSpPr>
        <p:spPr>
          <a:xfrm>
            <a:off x="5301485" y="1944902"/>
            <a:ext cx="6055567" cy="3415030"/>
          </a:xfrm>
          <a:prstGeom prst="rect">
            <a:avLst/>
          </a:prstGeom>
          <a:noFill/>
        </p:spPr>
        <p:txBody>
          <a:bodyPr wrap="square" rtlCol="0">
            <a:spAutoFit/>
          </a:bodyPr>
          <a:lstStyle/>
          <a:p>
            <a:r>
              <a:rPr lang="zh-CN" altLang="en-US" sz="3600" dirty="0"/>
              <a:t>两个基本问题：</a:t>
            </a:r>
            <a:endParaRPr lang="en-US" altLang="zh-CN" sz="3600" dirty="0"/>
          </a:p>
          <a:p>
            <a:endParaRPr lang="en-US" altLang="zh-CN" sz="3600" dirty="0"/>
          </a:p>
          <a:p>
            <a:r>
              <a:rPr lang="en-US" altLang="zh-CN" sz="3600" dirty="0"/>
              <a:t>1</a:t>
            </a:r>
            <a:r>
              <a:rPr lang="zh-CN" altLang="en-US" sz="3600" dirty="0"/>
              <a:t>、如何求波形的空间梯度</a:t>
            </a:r>
            <a:endParaRPr lang="en-US" altLang="zh-CN" sz="3600" dirty="0"/>
          </a:p>
          <a:p>
            <a:r>
              <a:rPr lang="en-US" altLang="zh-CN" sz="3600" dirty="0">
                <a:solidFill>
                  <a:srgbClr val="FF0000"/>
                </a:solidFill>
              </a:rPr>
              <a:t>(</a:t>
            </a:r>
            <a:r>
              <a:rPr lang="zh-CN" altLang="en-US" sz="3600" dirty="0">
                <a:solidFill>
                  <a:srgbClr val="FF0000"/>
                </a:solidFill>
              </a:rPr>
              <a:t>差分、加权、插值）</a:t>
            </a:r>
            <a:endParaRPr lang="en-US" altLang="zh-CN" sz="3600" dirty="0">
              <a:solidFill>
                <a:srgbClr val="FF0000"/>
              </a:solidFill>
            </a:endParaRPr>
          </a:p>
          <a:p>
            <a:endParaRPr lang="en-US" altLang="zh-CN" sz="3600" dirty="0"/>
          </a:p>
          <a:p>
            <a:r>
              <a:rPr lang="en-US" altLang="zh-CN" sz="3600" dirty="0"/>
              <a:t>2</a:t>
            </a:r>
            <a:r>
              <a:rPr lang="zh-CN" altLang="en-US" sz="3600" dirty="0"/>
              <a:t>、如何求解</a:t>
            </a:r>
            <a:r>
              <a:rPr lang="en-US" altLang="zh-CN" sz="3600" dirty="0"/>
              <a:t>A</a:t>
            </a:r>
            <a:r>
              <a:rPr lang="zh-CN" altLang="en-US" sz="3600" dirty="0"/>
              <a:t>，</a:t>
            </a:r>
            <a:r>
              <a:rPr lang="en-US" altLang="zh-CN" sz="3600" dirty="0"/>
              <a:t>p</a:t>
            </a:r>
            <a:r>
              <a:rPr lang="zh-CN" altLang="en-US" sz="3600" dirty="0"/>
              <a:t>参数</a:t>
            </a:r>
            <a:endParaRPr lang="en-US" altLang="zh-CN" sz="3600" dirty="0"/>
          </a:p>
        </p:txBody>
      </p:sp>
      <p:grpSp>
        <p:nvGrpSpPr>
          <p:cNvPr id="15" name="组合 14"/>
          <p:cNvGrpSpPr/>
          <p:nvPr/>
        </p:nvGrpSpPr>
        <p:grpSpPr>
          <a:xfrm>
            <a:off x="616447" y="2876206"/>
            <a:ext cx="2857953" cy="1921748"/>
            <a:chOff x="8248070" y="2267385"/>
            <a:chExt cx="2857953" cy="1921748"/>
          </a:xfrm>
        </p:grpSpPr>
        <mc:AlternateContent xmlns:mc="http://schemas.openxmlformats.org/markup-compatibility/2006">
          <mc:Choice xmlns:a14="http://schemas.microsoft.com/office/drawing/2010/main" Requires="a14">
            <p:sp>
              <p:nvSpPr>
                <p:cNvPr id="23" name="矩形 22"/>
                <p:cNvSpPr/>
                <p:nvPr>
                  <p:custDataLst>
                    <p:tags r:id="rId1"/>
                  </p:custDataLst>
                </p:nvPr>
              </p:nvSpPr>
              <p:spPr>
                <a:xfrm>
                  <a:off x="8248070" y="2267385"/>
                  <a:ext cx="2840990" cy="903605"/>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zh-CN" altLang="en-US" sz="2800" i="1" smtClean="0">
                                <a:latin typeface="Cambria Math" panose="02040503050406030204" pitchFamily="18" charset="0"/>
                              </a:rPr>
                            </m:ctrlPr>
                          </m:fPr>
                          <m:num>
                            <m:r>
                              <a:rPr lang="zh-CN" altLang="en-US" sz="2800">
                                <a:latin typeface="Cambria Math" panose="02040503050406030204" pitchFamily="18" charset="0"/>
                              </a:rPr>
                              <m:t>𝜕</m:t>
                            </m:r>
                            <m:r>
                              <m:rPr>
                                <m:sty m:val="p"/>
                              </m:rPr>
                              <a:rPr lang="zh-CN" altLang="en-US" sz="2800" i="0">
                                <a:latin typeface="Cambria Math" panose="02040503050406030204" pitchFamily="18" charset="0"/>
                              </a:rPr>
                              <m:t>u</m:t>
                            </m:r>
                          </m:num>
                          <m:den>
                            <m:r>
                              <a:rPr lang="zh-CN" altLang="en-US" sz="2800" i="0">
                                <a:latin typeface="Cambria Math" panose="02040503050406030204" pitchFamily="18" charset="0"/>
                              </a:rPr>
                              <m:t>𝜕</m:t>
                            </m:r>
                            <m:r>
                              <m:rPr>
                                <m:sty m:val="p"/>
                              </m:rPr>
                              <a:rPr lang="en-US" altLang="zh-CN" sz="2800" i="1" smtClean="0">
                                <a:latin typeface="Cambria Math" panose="02040503050406030204" pitchFamily="18" charset="0"/>
                              </a:rPr>
                              <m:t>x</m:t>
                            </m:r>
                          </m:den>
                        </m:f>
                        <m:r>
                          <a:rPr lang="zh-CN" altLang="en-US" sz="2800" i="0">
                            <a:latin typeface="Cambria Math" panose="02040503050406030204" pitchFamily="18" charset="0"/>
                          </a:rPr>
                          <m:t>=</m:t>
                        </m:r>
                        <m:sSub>
                          <m:sSubPr>
                            <m:ctrlPr>
                              <a:rPr lang="zh-CN" altLang="en-US" sz="2800" i="1">
                                <a:latin typeface="Cambria Math" panose="02040503050406030204" pitchFamily="18" charset="0"/>
                              </a:rPr>
                            </m:ctrlPr>
                          </m:sSubPr>
                          <m:e>
                            <m:r>
                              <m:rPr>
                                <m:sty m:val="p"/>
                              </m:rPr>
                              <a:rPr lang="zh-CN" altLang="en-US" sz="2800" i="0">
                                <a:latin typeface="Cambria Math" panose="02040503050406030204" pitchFamily="18" charset="0"/>
                              </a:rPr>
                              <m:t>A</m:t>
                            </m:r>
                          </m:e>
                          <m:sub>
                            <m:r>
                              <m:rPr>
                                <m:sty m:val="p"/>
                              </m:rPr>
                              <a:rPr lang="en-US" altLang="zh-CN" sz="2800" b="0" i="0" smtClean="0">
                                <a:latin typeface="Cambria Math" panose="02040503050406030204" pitchFamily="18" charset="0"/>
                              </a:rPr>
                              <m:t>x</m:t>
                            </m:r>
                          </m:sub>
                        </m:sSub>
                        <m:r>
                          <m:rPr>
                            <m:sty m:val="p"/>
                          </m:rPr>
                          <a:rPr lang="zh-CN" altLang="en-US" sz="2800" i="0">
                            <a:latin typeface="Cambria Math" panose="02040503050406030204" pitchFamily="18" charset="0"/>
                          </a:rPr>
                          <m:t>u</m:t>
                        </m:r>
                        <m:r>
                          <a:rPr lang="en-US" altLang="zh-CN" sz="2800" b="0" i="1" smtClean="0">
                            <a:latin typeface="Cambria Math" panose="02040503050406030204" pitchFamily="18" charset="0"/>
                          </a:rPr>
                          <m:t>−</m:t>
                        </m:r>
                        <m:sSub>
                          <m:sSubPr>
                            <m:ctrlPr>
                              <a:rPr lang="zh-CN" altLang="en-US" sz="2800" i="1">
                                <a:latin typeface="Cambria Math" panose="02040503050406030204" pitchFamily="18" charset="0"/>
                              </a:rPr>
                            </m:ctrlPr>
                          </m:sSubPr>
                          <m:e>
                            <m:r>
                              <a:rPr lang="en-US" altLang="zh-CN" sz="2800" i="1" smtClean="0">
                                <a:latin typeface="Cambria Math" panose="02040503050406030204" pitchFamily="18" charset="0"/>
                              </a:rPr>
                              <m:t>𝑝</m:t>
                            </m:r>
                          </m:e>
                          <m:sub>
                            <m:r>
                              <m:rPr>
                                <m:sty m:val="p"/>
                              </m:rPr>
                              <a:rPr lang="en-US" altLang="zh-CN" sz="2800" b="0" i="0" smtClean="0">
                                <a:latin typeface="Cambria Math" panose="02040503050406030204" pitchFamily="18" charset="0"/>
                              </a:rPr>
                              <m:t>x</m:t>
                            </m:r>
                          </m:sub>
                        </m:sSub>
                        <m:f>
                          <m:fPr>
                            <m:ctrlPr>
                              <a:rPr lang="zh-CN" altLang="en-US" sz="2800" i="1">
                                <a:latin typeface="Cambria Math" panose="02040503050406030204" pitchFamily="18" charset="0"/>
                              </a:rPr>
                            </m:ctrlPr>
                          </m:fPr>
                          <m:num>
                            <m:r>
                              <a:rPr lang="zh-CN" altLang="en-US" sz="2800" i="0">
                                <a:latin typeface="Cambria Math" panose="02040503050406030204" pitchFamily="18" charset="0"/>
                              </a:rPr>
                              <m:t>𝜕</m:t>
                            </m:r>
                            <m:r>
                              <m:rPr>
                                <m:sty m:val="p"/>
                              </m:rPr>
                              <a:rPr lang="zh-CN" altLang="en-US" sz="2800" i="0">
                                <a:latin typeface="Cambria Math" panose="02040503050406030204" pitchFamily="18" charset="0"/>
                              </a:rPr>
                              <m:t>u</m:t>
                            </m:r>
                          </m:num>
                          <m:den>
                            <m:r>
                              <a:rPr lang="zh-CN" altLang="en-US" sz="2800" i="0">
                                <a:latin typeface="Cambria Math" panose="02040503050406030204" pitchFamily="18" charset="0"/>
                              </a:rPr>
                              <m:t>𝜕</m:t>
                            </m:r>
                            <m:r>
                              <m:rPr>
                                <m:sty m:val="p"/>
                              </m:rPr>
                              <a:rPr lang="zh-CN" altLang="en-US" sz="2800" i="0">
                                <a:latin typeface="Cambria Math" panose="02040503050406030204" pitchFamily="18" charset="0"/>
                              </a:rPr>
                              <m:t>t</m:t>
                            </m:r>
                          </m:den>
                        </m:f>
                      </m:oMath>
                    </m:oMathPara>
                  </a14:m>
                  <a:endParaRPr lang="zh-CN" altLang="en-US" sz="2800" dirty="0"/>
                </a:p>
              </p:txBody>
            </p:sp>
          </mc:Choice>
          <mc:Fallback>
            <p:sp>
              <p:nvSpPr>
                <p:cNvPr id="23" name="矩形 22"/>
                <p:cNvSpPr>
                  <a:spLocks noRot="1" noChangeAspect="1" noMove="1" noResize="1" noEditPoints="1" noAdjustHandles="1" noChangeArrowheads="1" noChangeShapeType="1" noTextEdit="1"/>
                </p:cNvSpPr>
                <p:nvPr>
                  <p:custDataLst>
                    <p:tags r:id="rId2"/>
                  </p:custDataLst>
                </p:nvPr>
              </p:nvSpPr>
              <p:spPr>
                <a:xfrm>
                  <a:off x="8248070" y="2267385"/>
                  <a:ext cx="2840990" cy="903605"/>
                </a:xfrm>
                <a:prstGeom prst="rect">
                  <a:avLst/>
                </a:prstGeom>
                <a:blipFill rotWithShape="1">
                  <a:blip r:embed="rId3"/>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5" name="矩形 24"/>
                <p:cNvSpPr/>
                <p:nvPr>
                  <p:custDataLst>
                    <p:tags r:id="rId4"/>
                  </p:custDataLst>
                </p:nvPr>
              </p:nvSpPr>
              <p:spPr>
                <a:xfrm>
                  <a:off x="8248523" y="3211868"/>
                  <a:ext cx="2857500" cy="977265"/>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f>
                          <m:fPr>
                            <m:ctrlPr>
                              <a:rPr lang="zh-CN" altLang="en-US" sz="2800" i="1" smtClean="0">
                                <a:latin typeface="Cambria Math" panose="02040503050406030204" pitchFamily="18" charset="0"/>
                              </a:rPr>
                            </m:ctrlPr>
                          </m:fPr>
                          <m:num>
                            <m:r>
                              <a:rPr lang="zh-CN" altLang="en-US" sz="2800">
                                <a:latin typeface="Cambria Math" panose="02040503050406030204" pitchFamily="18" charset="0"/>
                              </a:rPr>
                              <m:t>𝜕</m:t>
                            </m:r>
                            <m:r>
                              <m:rPr>
                                <m:sty m:val="p"/>
                              </m:rPr>
                              <a:rPr lang="zh-CN" altLang="en-US" sz="2800" i="0">
                                <a:latin typeface="Cambria Math" panose="02040503050406030204" pitchFamily="18" charset="0"/>
                              </a:rPr>
                              <m:t>u</m:t>
                            </m:r>
                          </m:num>
                          <m:den>
                            <m:r>
                              <a:rPr lang="zh-CN" altLang="en-US" sz="2800" i="0">
                                <a:latin typeface="Cambria Math" panose="02040503050406030204" pitchFamily="18" charset="0"/>
                              </a:rPr>
                              <m:t>𝜕</m:t>
                            </m:r>
                            <m:r>
                              <a:rPr lang="en-US" altLang="zh-CN" sz="2800" b="0" i="1" smtClean="0">
                                <a:latin typeface="Cambria Math" panose="02040503050406030204" pitchFamily="18" charset="0"/>
                              </a:rPr>
                              <m:t>𝑦</m:t>
                            </m:r>
                          </m:den>
                        </m:f>
                        <m:r>
                          <a:rPr lang="zh-CN" altLang="en-US" sz="2800" i="0">
                            <a:latin typeface="Cambria Math" panose="02040503050406030204" pitchFamily="18" charset="0"/>
                          </a:rPr>
                          <m:t>=</m:t>
                        </m:r>
                        <m:sSub>
                          <m:sSubPr>
                            <m:ctrlPr>
                              <a:rPr lang="zh-CN" altLang="en-US" sz="2800" i="1">
                                <a:latin typeface="Cambria Math" panose="02040503050406030204" pitchFamily="18" charset="0"/>
                              </a:rPr>
                            </m:ctrlPr>
                          </m:sSubPr>
                          <m:e>
                            <m:r>
                              <m:rPr>
                                <m:sty m:val="p"/>
                              </m:rPr>
                              <a:rPr lang="zh-CN" altLang="en-US" sz="2800" i="0">
                                <a:latin typeface="Cambria Math" panose="02040503050406030204" pitchFamily="18" charset="0"/>
                              </a:rPr>
                              <m:t>A</m:t>
                            </m:r>
                          </m:e>
                          <m:sub>
                            <m:r>
                              <m:rPr>
                                <m:sty m:val="p"/>
                              </m:rPr>
                              <a:rPr lang="en-US" altLang="zh-CN" sz="2800" b="0" i="0" smtClean="0">
                                <a:latin typeface="Cambria Math" panose="02040503050406030204" pitchFamily="18" charset="0"/>
                              </a:rPr>
                              <m:t>y</m:t>
                            </m:r>
                          </m:sub>
                        </m:sSub>
                        <m:r>
                          <m:rPr>
                            <m:sty m:val="p"/>
                          </m:rPr>
                          <a:rPr lang="zh-CN" altLang="en-US" sz="2800" i="0">
                            <a:latin typeface="Cambria Math" panose="02040503050406030204" pitchFamily="18" charset="0"/>
                          </a:rPr>
                          <m:t>u</m:t>
                        </m:r>
                        <m:r>
                          <a:rPr lang="en-US" altLang="zh-CN" sz="2800" b="0" i="1" smtClean="0">
                            <a:latin typeface="Cambria Math" panose="02040503050406030204" pitchFamily="18" charset="0"/>
                          </a:rPr>
                          <m:t>−</m:t>
                        </m:r>
                        <m:sSub>
                          <m:sSubPr>
                            <m:ctrlPr>
                              <a:rPr lang="zh-CN" altLang="en-US" sz="2800" i="1">
                                <a:latin typeface="Cambria Math" panose="02040503050406030204" pitchFamily="18" charset="0"/>
                              </a:rPr>
                            </m:ctrlPr>
                          </m:sSubPr>
                          <m:e>
                            <m:r>
                              <a:rPr lang="en-US" altLang="zh-CN" sz="2800" i="1" smtClean="0">
                                <a:latin typeface="Cambria Math" panose="02040503050406030204" pitchFamily="18" charset="0"/>
                              </a:rPr>
                              <m:t>𝑝</m:t>
                            </m:r>
                          </m:e>
                          <m:sub>
                            <m:r>
                              <m:rPr>
                                <m:sty m:val="p"/>
                              </m:rPr>
                              <a:rPr lang="en-US" altLang="zh-CN" sz="2800" b="0" i="0" smtClean="0">
                                <a:latin typeface="Cambria Math" panose="02040503050406030204" pitchFamily="18" charset="0"/>
                              </a:rPr>
                              <m:t>y</m:t>
                            </m:r>
                          </m:sub>
                        </m:sSub>
                        <m:f>
                          <m:fPr>
                            <m:ctrlPr>
                              <a:rPr lang="zh-CN" altLang="en-US" sz="2800" i="1">
                                <a:latin typeface="Cambria Math" panose="02040503050406030204" pitchFamily="18" charset="0"/>
                              </a:rPr>
                            </m:ctrlPr>
                          </m:fPr>
                          <m:num>
                            <m:r>
                              <a:rPr lang="zh-CN" altLang="en-US" sz="2800" i="0">
                                <a:latin typeface="Cambria Math" panose="02040503050406030204" pitchFamily="18" charset="0"/>
                              </a:rPr>
                              <m:t>𝜕</m:t>
                            </m:r>
                            <m:r>
                              <m:rPr>
                                <m:sty m:val="p"/>
                              </m:rPr>
                              <a:rPr lang="zh-CN" altLang="en-US" sz="2800" i="0">
                                <a:latin typeface="Cambria Math" panose="02040503050406030204" pitchFamily="18" charset="0"/>
                              </a:rPr>
                              <m:t>u</m:t>
                            </m:r>
                          </m:num>
                          <m:den>
                            <m:r>
                              <a:rPr lang="zh-CN" altLang="en-US" sz="2800" i="0">
                                <a:latin typeface="Cambria Math" panose="02040503050406030204" pitchFamily="18" charset="0"/>
                              </a:rPr>
                              <m:t>𝜕</m:t>
                            </m:r>
                            <m:r>
                              <m:rPr>
                                <m:sty m:val="p"/>
                              </m:rPr>
                              <a:rPr lang="zh-CN" altLang="en-US" sz="2800" i="0">
                                <a:latin typeface="Cambria Math" panose="02040503050406030204" pitchFamily="18" charset="0"/>
                              </a:rPr>
                              <m:t>t</m:t>
                            </m:r>
                          </m:den>
                        </m:f>
                      </m:oMath>
                    </m:oMathPara>
                  </a14:m>
                  <a:endParaRPr lang="zh-CN" altLang="en-US" sz="2800" dirty="0"/>
                </a:p>
              </p:txBody>
            </p:sp>
          </mc:Choice>
          <mc:Fallback>
            <p:sp>
              <p:nvSpPr>
                <p:cNvPr id="25" name="矩形 24"/>
                <p:cNvSpPr>
                  <a:spLocks noRot="1" noChangeAspect="1" noMove="1" noResize="1" noEditPoints="1" noAdjustHandles="1" noChangeArrowheads="1" noChangeShapeType="1" noTextEdit="1"/>
                </p:cNvSpPr>
                <p:nvPr>
                  <p:custDataLst>
                    <p:tags r:id="rId5"/>
                  </p:custDataLst>
                </p:nvPr>
              </p:nvSpPr>
              <p:spPr>
                <a:xfrm>
                  <a:off x="8248523" y="3211868"/>
                  <a:ext cx="2857500" cy="977265"/>
                </a:xfrm>
                <a:prstGeom prst="rect">
                  <a:avLst/>
                </a:prstGeom>
                <a:blipFill rotWithShape="1">
                  <a:blip r:embed="rId6"/>
                </a:blipFill>
              </p:spPr>
              <p:txBody>
                <a:bodyPr/>
                <a:lstStyle/>
                <a:p>
                  <a:r>
                    <a:rPr lang="zh-CN" altLang="en-US">
                      <a:noFill/>
                    </a:rPr>
                    <a:t> </a:t>
                  </a:r>
                </a:p>
              </p:txBody>
            </p:sp>
          </mc:Fallback>
        </mc:AlternateContent>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custDataLst>
              <p:tags r:id="rId1"/>
            </p:custDataLst>
          </p:nvPr>
        </p:nvPicPr>
        <p:blipFill>
          <a:blip r:embed="rId2"/>
          <a:stretch>
            <a:fillRect/>
          </a:stretch>
        </p:blipFill>
        <p:spPr>
          <a:xfrm>
            <a:off x="1221740" y="356870"/>
            <a:ext cx="9467850" cy="58928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custDataLst>
              <p:tags r:id="rId1"/>
            </p:custDataLst>
          </p:nvPr>
        </p:nvPicPr>
        <p:blipFill>
          <a:blip r:embed="rId2"/>
          <a:stretch>
            <a:fillRect/>
          </a:stretch>
        </p:blipFill>
        <p:spPr>
          <a:xfrm>
            <a:off x="1520190" y="132080"/>
            <a:ext cx="3766820" cy="6593205"/>
          </a:xfrm>
          <a:prstGeom prst="rect">
            <a:avLst/>
          </a:prstGeom>
        </p:spPr>
      </p:pic>
      <p:pic>
        <p:nvPicPr>
          <p:cNvPr id="4" name="图片 3"/>
          <p:cNvPicPr>
            <a:picLocks noChangeAspect="1"/>
          </p:cNvPicPr>
          <p:nvPr>
            <p:custDataLst>
              <p:tags r:id="rId3"/>
            </p:custDataLst>
          </p:nvPr>
        </p:nvPicPr>
        <p:blipFill>
          <a:blip r:embed="rId4"/>
          <a:srcRect l="4943"/>
          <a:stretch>
            <a:fillRect/>
          </a:stretch>
        </p:blipFill>
        <p:spPr>
          <a:xfrm>
            <a:off x="6169660" y="795020"/>
            <a:ext cx="4359275" cy="526669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p:cNvSpPr txBox="1"/>
          <p:nvPr/>
        </p:nvSpPr>
        <p:spPr>
          <a:xfrm>
            <a:off x="917819" y="61718"/>
            <a:ext cx="2030885"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70C0"/>
                </a:solidFill>
                <a:latin typeface="Segoe UI Italic" panose="020B0502040204090203" pitchFamily="34" charset="0"/>
                <a:ea typeface="楷体" panose="02010609060101010101" pitchFamily="49" charset="-122"/>
                <a:sym typeface="Segoe UI Italic" panose="020B0502040204090203" pitchFamily="34" charset="0"/>
              </a:rPr>
              <a:t>原理</a:t>
            </a:r>
            <a:endParaRPr lang="zh-CN" altLang="en-US" sz="1800" dirty="0">
              <a:solidFill>
                <a:srgbClr val="0070C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2" name="îŝḷîḓe"/>
          <p:cNvSpPr txBox="1"/>
          <p:nvPr/>
        </p:nvSpPr>
        <p:spPr>
          <a:xfrm>
            <a:off x="3692979" y="61718"/>
            <a:ext cx="2030884"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应用</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3" name="îş1îďê"/>
          <p:cNvSpPr txBox="1"/>
          <p:nvPr/>
        </p:nvSpPr>
        <p:spPr>
          <a:xfrm>
            <a:off x="6468138" y="61718"/>
            <a:ext cx="2030884" cy="482004"/>
          </a:xfrm>
          <a:prstGeom prst="roundRect">
            <a:avLst>
              <a:gd name="adj" fmla="val 50000"/>
            </a:avLst>
          </a:prstGeom>
          <a:solidFill>
            <a:schemeClr val="accent2">
              <a:lumMod val="20000"/>
              <a:lumOff val="80000"/>
            </a:schemeClr>
          </a:solidFill>
          <a:ln w="12700" cap="flat">
            <a:noFill/>
            <a:prstDash val="solid"/>
            <a:miter/>
          </a:ln>
          <a:effectLst>
            <a:outerShdw blurRad="127000" dist="63500" dir="2700000" algn="tl" rotWithShape="0">
              <a:schemeClr val="accent2">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程序</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4" name="iṧ1îḑê"/>
          <p:cNvSpPr txBox="1"/>
          <p:nvPr/>
        </p:nvSpPr>
        <p:spPr>
          <a:xfrm>
            <a:off x="9243297" y="61718"/>
            <a:ext cx="2030884" cy="482004"/>
          </a:xfrm>
          <a:prstGeom prst="roundRect">
            <a:avLst>
              <a:gd name="adj" fmla="val 50000"/>
            </a:avLst>
          </a:prstGeom>
          <a:solidFill>
            <a:schemeClr val="accent5">
              <a:lumMod val="20000"/>
              <a:lumOff val="80000"/>
            </a:schemeClr>
          </a:solidFill>
          <a:ln w="12700" cap="flat">
            <a:noFill/>
            <a:prstDash val="solid"/>
            <a:miter/>
          </a:ln>
          <a:effectLst>
            <a:outerShdw blurRad="127000" dist="63500" dir="2700000" algn="tl" rotWithShape="0">
              <a:schemeClr val="accent5">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展望</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1" name="îṣ1idé"/>
          <p:cNvSpPr/>
          <p:nvPr/>
        </p:nvSpPr>
        <p:spPr>
          <a:xfrm>
            <a:off x="6468138" y="1096010"/>
            <a:ext cx="3941955" cy="5003799"/>
          </a:xfrm>
          <a:prstGeom prst="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endParaRPr>
          </a:p>
        </p:txBody>
      </p:sp>
      <p:grpSp>
        <p:nvGrpSpPr>
          <p:cNvPr id="12" name="î$ḷîḑe"/>
          <p:cNvGrpSpPr/>
          <p:nvPr/>
        </p:nvGrpSpPr>
        <p:grpSpPr>
          <a:xfrm>
            <a:off x="6068573" y="1257476"/>
            <a:ext cx="3871618" cy="586578"/>
            <a:chOff x="7334737" y="2979730"/>
            <a:chExt cx="3454400" cy="671340"/>
          </a:xfrm>
        </p:grpSpPr>
        <p:sp>
          <p:nvSpPr>
            <p:cNvPr id="16" name="îšlidè"/>
            <p:cNvSpPr txBox="1"/>
            <p:nvPr/>
          </p:nvSpPr>
          <p:spPr>
            <a:xfrm>
              <a:off x="7334737" y="2979730"/>
              <a:ext cx="3454400" cy="543854"/>
            </a:xfrm>
            <a:prstGeom prst="rect">
              <a:avLst/>
            </a:prstGeom>
            <a:noFill/>
            <a:ln>
              <a:noFill/>
            </a:ln>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SzPct val="25000"/>
              </a:pPr>
              <a:r>
                <a:rPr lang="zh-CN" altLang="en-US" sz="3200" b="1" dirty="0">
                  <a:cs typeface="+mn-ea"/>
                  <a:sym typeface="+mn-lt"/>
                </a:rPr>
                <a:t>内容总结</a:t>
              </a:r>
              <a:endParaRPr lang="en-US" sz="3200" b="1" dirty="0">
                <a:cs typeface="+mn-ea"/>
                <a:sym typeface="+mn-lt"/>
              </a:endParaRPr>
            </a:p>
          </p:txBody>
        </p:sp>
        <p:cxnSp>
          <p:nvCxnSpPr>
            <p:cNvPr id="17" name="ïsľíḑè"/>
            <p:cNvCxnSpPr/>
            <p:nvPr/>
          </p:nvCxnSpPr>
          <p:spPr>
            <a:xfrm>
              <a:off x="7459296" y="3651070"/>
              <a:ext cx="360000" cy="0"/>
            </a:xfrm>
            <a:prstGeom prst="line">
              <a:avLst/>
            </a:prstGeom>
            <a:ln w="571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ïŝḻiḍe"/>
            <p:cNvCxnSpPr/>
            <p:nvPr/>
          </p:nvCxnSpPr>
          <p:spPr>
            <a:xfrm>
              <a:off x="7916494" y="3651070"/>
              <a:ext cx="0" cy="0"/>
            </a:xfrm>
            <a:prstGeom prst="line">
              <a:avLst/>
            </a:prstGeom>
            <a:ln w="571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9" name="iSḻïḑè"/>
            <p:cNvCxnSpPr/>
            <p:nvPr/>
          </p:nvCxnSpPr>
          <p:spPr>
            <a:xfrm>
              <a:off x="7987926" y="3651070"/>
              <a:ext cx="0" cy="0"/>
            </a:xfrm>
            <a:prstGeom prst="line">
              <a:avLst/>
            </a:prstGeom>
            <a:ln w="571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pic>
        <p:nvPicPr>
          <p:cNvPr id="4" name="图片 3"/>
          <p:cNvPicPr>
            <a:picLocks noChangeAspect="1"/>
          </p:cNvPicPr>
          <p:nvPr>
            <p:custDataLst>
              <p:tags r:id="rId1"/>
            </p:custDataLst>
          </p:nvPr>
        </p:nvPicPr>
        <p:blipFill>
          <a:blip r:embed="rId2"/>
          <a:stretch>
            <a:fillRect/>
          </a:stretch>
        </p:blipFill>
        <p:spPr>
          <a:xfrm>
            <a:off x="5925185" y="1931035"/>
            <a:ext cx="5881370" cy="2028825"/>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960755" y="1177290"/>
            <a:ext cx="4481195" cy="4841240"/>
          </a:xfrm>
          <a:prstGeom prst="rect">
            <a:avLst/>
          </a:prstGeom>
        </p:spPr>
      </p:pic>
      <p:sp>
        <p:nvSpPr>
          <p:cNvPr id="6" name="文本框 5"/>
          <p:cNvSpPr txBox="1"/>
          <p:nvPr/>
        </p:nvSpPr>
        <p:spPr>
          <a:xfrm>
            <a:off x="1174750" y="6233160"/>
            <a:ext cx="3900805" cy="245110"/>
          </a:xfrm>
          <a:prstGeom prst="rect">
            <a:avLst/>
          </a:prstGeom>
          <a:noFill/>
        </p:spPr>
        <p:txBody>
          <a:bodyPr wrap="square" rtlCol="0" anchor="t">
            <a:spAutoFit/>
          </a:bodyPr>
          <a:p>
            <a:r>
              <a:rPr lang="zh-CN" altLang="en-US" sz="1000">
                <a:hlinkClick r:id="rId5" action="ppaction://hlinkfile"/>
              </a:rPr>
              <a:t>曹飞煌，梁春涛. 2023. 波场梯度法研究进展. 地球与行星物理论评</a:t>
            </a:r>
            <a:endParaRPr lang="zh-CN" altLang="en-US" sz="1000"/>
          </a:p>
        </p:txBody>
      </p:sp>
      <p:pic>
        <p:nvPicPr>
          <p:cNvPr id="7" name="图片 6"/>
          <p:cNvPicPr>
            <a:picLocks noChangeAspect="1"/>
          </p:cNvPicPr>
          <p:nvPr>
            <p:custDataLst>
              <p:tags r:id="rId6"/>
            </p:custDataLst>
          </p:nvPr>
        </p:nvPicPr>
        <p:blipFill>
          <a:blip r:embed="rId7"/>
          <a:stretch>
            <a:fillRect/>
          </a:stretch>
        </p:blipFill>
        <p:spPr>
          <a:xfrm>
            <a:off x="6910705" y="3552190"/>
            <a:ext cx="4812030" cy="407670"/>
          </a:xfrm>
          <a:prstGeom prst="rect">
            <a:avLst/>
          </a:prstGeom>
        </p:spPr>
      </p:pic>
      <p:sp>
        <p:nvSpPr>
          <p:cNvPr id="8" name="文本框 7"/>
          <p:cNvSpPr txBox="1"/>
          <p:nvPr>
            <p:custDataLst>
              <p:tags r:id="rId8"/>
            </p:custDataLst>
          </p:nvPr>
        </p:nvSpPr>
        <p:spPr>
          <a:xfrm>
            <a:off x="6253480" y="4046855"/>
            <a:ext cx="5388610" cy="2216785"/>
          </a:xfrm>
          <a:prstGeom prst="rect">
            <a:avLst/>
          </a:prstGeom>
          <a:noFill/>
          <a:ln w="9525">
            <a:noFill/>
          </a:ln>
        </p:spPr>
        <p:txBody>
          <a:bodyPr wrap="square">
            <a:noAutofit/>
          </a:bodyPr>
          <a:p>
            <a:pPr indent="0" fontAlgn="auto">
              <a:lnSpc>
                <a:spcPct val="150000"/>
              </a:lnSpc>
            </a:pPr>
            <a:r>
              <a:rPr lang="zh-CN" b="1">
                <a:latin typeface="Calibri" panose="020F0502020204030204" charset="0"/>
                <a:ea typeface="宋体" panose="02010600030101010101" pitchFamily="2" charset="-122"/>
              </a:rPr>
              <a:t>波场梯度法：</a:t>
            </a:r>
            <a:r>
              <a:rPr lang="en-US" b="0">
                <a:latin typeface="Calibri" panose="020F0502020204030204" charset="0"/>
                <a:ea typeface="宋体" panose="02010600030101010101" pitchFamily="2" charset="-122"/>
              </a:rPr>
              <a:t>1. </a:t>
            </a:r>
            <a:r>
              <a:rPr lang="zh-CN" b="0">
                <a:latin typeface="Calibri" panose="020F0502020204030204" charset="0"/>
                <a:ea typeface="宋体" panose="02010600030101010101" pitchFamily="2" charset="-122"/>
              </a:rPr>
              <a:t>求地震波场空间梯度</a:t>
            </a:r>
            <a:r>
              <a:rPr lang="en-US" b="0">
                <a:latin typeface="Calibri" panose="020F0502020204030204" charset="0"/>
                <a:ea typeface="宋体" panose="02010600030101010101" pitchFamily="2" charset="-122"/>
              </a:rPr>
              <a:t>2. </a:t>
            </a:r>
            <a:r>
              <a:rPr lang="zh-CN" b="0">
                <a:latin typeface="Calibri" panose="020F0502020204030204" charset="0"/>
                <a:ea typeface="宋体" panose="02010600030101010101" pitchFamily="2" charset="-122"/>
              </a:rPr>
              <a:t>通过波场梯度系数将波场空间梯度与地震波（相速度、几何扩散、辐射花样和传播方向）联系起来</a:t>
            </a:r>
            <a:r>
              <a:rPr lang="en-US" b="0">
                <a:latin typeface="Calibri" panose="020F0502020204030204" charset="0"/>
                <a:ea typeface="宋体" panose="02010600030101010101" pitchFamily="2" charset="-122"/>
              </a:rPr>
              <a:t>3. </a:t>
            </a:r>
            <a:r>
              <a:rPr lang="zh-CN" b="0">
                <a:latin typeface="Calibri" panose="020F0502020204030204" charset="0"/>
                <a:ea typeface="宋体" panose="02010600030101010101" pitchFamily="2" charset="-122"/>
              </a:rPr>
              <a:t>将地震波传播参数与介质属性关联</a:t>
            </a:r>
            <a:endParaRPr lang="zh-CN" altLang="en-US" b="0">
              <a:latin typeface="Calibri" panose="020F0502020204030204" charset="0"/>
              <a:ea typeface="宋体" panose="02010600030101010101" pitchFamily="2" charset="-122"/>
            </a:endParaRPr>
          </a:p>
        </p:txBody>
      </p:sp>
    </p:spTree>
    <p:custDataLst>
      <p:tags r:id="rId9"/>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p:cNvSpPr txBox="1"/>
          <p:nvPr/>
        </p:nvSpPr>
        <p:spPr>
          <a:xfrm>
            <a:off x="917819" y="61718"/>
            <a:ext cx="2030885"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70C0"/>
                </a:solidFill>
                <a:latin typeface="Segoe UI Italic" panose="020B0502040204090203" pitchFamily="34" charset="0"/>
                <a:ea typeface="楷体" panose="02010609060101010101" pitchFamily="49" charset="-122"/>
                <a:sym typeface="Segoe UI Italic" panose="020B0502040204090203" pitchFamily="34" charset="0"/>
              </a:rPr>
              <a:t>原理</a:t>
            </a:r>
            <a:endParaRPr lang="zh-CN" altLang="en-US" sz="1800" dirty="0">
              <a:solidFill>
                <a:srgbClr val="0070C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2" name="îŝḷîḓe"/>
          <p:cNvSpPr txBox="1"/>
          <p:nvPr/>
        </p:nvSpPr>
        <p:spPr>
          <a:xfrm>
            <a:off x="3692979" y="61718"/>
            <a:ext cx="2030884"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应用</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3" name="îş1îďê"/>
          <p:cNvSpPr txBox="1"/>
          <p:nvPr/>
        </p:nvSpPr>
        <p:spPr>
          <a:xfrm>
            <a:off x="6468138" y="61718"/>
            <a:ext cx="2030884" cy="482004"/>
          </a:xfrm>
          <a:prstGeom prst="roundRect">
            <a:avLst>
              <a:gd name="adj" fmla="val 50000"/>
            </a:avLst>
          </a:prstGeom>
          <a:solidFill>
            <a:schemeClr val="accent2">
              <a:lumMod val="20000"/>
              <a:lumOff val="80000"/>
            </a:schemeClr>
          </a:solidFill>
          <a:ln w="12700" cap="flat">
            <a:noFill/>
            <a:prstDash val="solid"/>
            <a:miter/>
          </a:ln>
          <a:effectLst>
            <a:outerShdw blurRad="127000" dist="63500" dir="2700000" algn="tl" rotWithShape="0">
              <a:schemeClr val="accent2">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程序</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4" name="iṧ1îḑê"/>
          <p:cNvSpPr txBox="1"/>
          <p:nvPr/>
        </p:nvSpPr>
        <p:spPr>
          <a:xfrm>
            <a:off x="9243297" y="61718"/>
            <a:ext cx="2030884" cy="482004"/>
          </a:xfrm>
          <a:prstGeom prst="roundRect">
            <a:avLst>
              <a:gd name="adj" fmla="val 50000"/>
            </a:avLst>
          </a:prstGeom>
          <a:solidFill>
            <a:schemeClr val="accent5">
              <a:lumMod val="20000"/>
              <a:lumOff val="80000"/>
            </a:schemeClr>
          </a:solidFill>
          <a:ln w="12700" cap="flat">
            <a:noFill/>
            <a:prstDash val="solid"/>
            <a:miter/>
          </a:ln>
          <a:effectLst>
            <a:outerShdw blurRad="127000" dist="63500" dir="2700000" algn="tl" rotWithShape="0">
              <a:schemeClr val="accent5">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展望</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12" name="î$ḷîḑe"/>
          <p:cNvGrpSpPr/>
          <p:nvPr/>
        </p:nvGrpSpPr>
        <p:grpSpPr>
          <a:xfrm>
            <a:off x="485653" y="1022526"/>
            <a:ext cx="3871618" cy="586578"/>
            <a:chOff x="7334737" y="2979730"/>
            <a:chExt cx="3454400" cy="671340"/>
          </a:xfrm>
        </p:grpSpPr>
        <p:sp>
          <p:nvSpPr>
            <p:cNvPr id="16" name="îšlidè"/>
            <p:cNvSpPr txBox="1"/>
            <p:nvPr/>
          </p:nvSpPr>
          <p:spPr>
            <a:xfrm>
              <a:off x="7334737" y="2979730"/>
              <a:ext cx="3454400" cy="543854"/>
            </a:xfrm>
            <a:prstGeom prst="rect">
              <a:avLst/>
            </a:prstGeom>
            <a:noFill/>
            <a:ln>
              <a:noFill/>
            </a:ln>
          </p:spPr>
          <p:txBody>
            <a:bodyPr wrap="square" lIns="91440" tIns="45720" rIns="91440" bIns="45720" anchor="b"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SzPct val="25000"/>
              </a:pPr>
              <a:r>
                <a:rPr lang="zh-CN" altLang="en-US" sz="3200" b="1" dirty="0">
                  <a:cs typeface="+mn-ea"/>
                  <a:sym typeface="+mn-lt"/>
                </a:rPr>
                <a:t>内容总结</a:t>
              </a:r>
              <a:endParaRPr lang="en-US" sz="3200" b="1" dirty="0">
                <a:cs typeface="+mn-ea"/>
                <a:sym typeface="+mn-lt"/>
              </a:endParaRPr>
            </a:p>
          </p:txBody>
        </p:sp>
        <p:cxnSp>
          <p:nvCxnSpPr>
            <p:cNvPr id="17" name="ïsľíḑè"/>
            <p:cNvCxnSpPr/>
            <p:nvPr/>
          </p:nvCxnSpPr>
          <p:spPr>
            <a:xfrm>
              <a:off x="7459296" y="3651070"/>
              <a:ext cx="360000" cy="0"/>
            </a:xfrm>
            <a:prstGeom prst="line">
              <a:avLst/>
            </a:prstGeom>
            <a:ln w="571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ïŝḻiḍe"/>
            <p:cNvCxnSpPr/>
            <p:nvPr/>
          </p:nvCxnSpPr>
          <p:spPr>
            <a:xfrm>
              <a:off x="7916494" y="3651070"/>
              <a:ext cx="0" cy="0"/>
            </a:xfrm>
            <a:prstGeom prst="line">
              <a:avLst/>
            </a:prstGeom>
            <a:ln w="5715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9" name="iSḻïḑè"/>
            <p:cNvCxnSpPr/>
            <p:nvPr/>
          </p:nvCxnSpPr>
          <p:spPr>
            <a:xfrm>
              <a:off x="7987926" y="3651070"/>
              <a:ext cx="0" cy="0"/>
            </a:xfrm>
            <a:prstGeom prst="line">
              <a:avLst/>
            </a:prstGeom>
            <a:ln w="57150"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5" name="文本框 4"/>
          <p:cNvSpPr txBox="1"/>
          <p:nvPr/>
        </p:nvSpPr>
        <p:spPr>
          <a:xfrm>
            <a:off x="1675130" y="2079625"/>
            <a:ext cx="7966710" cy="3692525"/>
          </a:xfrm>
          <a:prstGeom prst="rect">
            <a:avLst/>
          </a:prstGeom>
          <a:noFill/>
          <a:ln w="9525">
            <a:noFill/>
          </a:ln>
        </p:spPr>
        <p:txBody>
          <a:bodyPr wrap="square">
            <a:spAutoFit/>
          </a:bodyPr>
          <a:p>
            <a:pPr indent="0"/>
            <a:r>
              <a:rPr lang="zh-CN" b="0">
                <a:latin typeface="Calibri" panose="020F0502020204030204" charset="0"/>
                <a:ea typeface="宋体" panose="02010600030101010101" pitchFamily="2" charset="-122"/>
              </a:rPr>
              <a:t>（一维台网缺少一个维度的信息，只能获得相速度和几何扩散二维台网额外获得了地震波传播方向的变化和地震波振幅随方位角变化的参数）</a:t>
            </a:r>
            <a:r>
              <a:rPr lang="en-US" b="0">
                <a:latin typeface="Calibri" panose="020F0502020204030204" charset="0"/>
                <a:ea typeface="宋体" panose="02010600030101010101" pitchFamily="2" charset="-122"/>
                <a:cs typeface="Times New Roman" panose="02020603050405020304" pitchFamily="18" charset="0"/>
              </a:rPr>
              <a:t> </a:t>
            </a:r>
            <a:endParaRPr lang="zh-CN" b="0">
              <a:latin typeface="Calibri" panose="020F0502020204030204" charset="0"/>
              <a:ea typeface="宋体" panose="02010600030101010101" pitchFamily="2" charset="-122"/>
            </a:endParaRPr>
          </a:p>
          <a:p>
            <a:pPr indent="0"/>
            <a:r>
              <a:rPr lang="zh-CN" b="0">
                <a:solidFill>
                  <a:srgbClr val="0070C0"/>
                </a:solidFill>
                <a:latin typeface="Calibri" panose="020F0502020204030204" charset="0"/>
                <a:ea typeface="宋体" panose="02010600030101010101" pitchFamily="2" charset="-122"/>
              </a:rPr>
              <a:t>只要获得</a:t>
            </a:r>
            <a:r>
              <a:rPr lang="en-US" b="0">
                <a:solidFill>
                  <a:srgbClr val="0070C0"/>
                </a:solidFill>
                <a:latin typeface="Calibri" panose="020F0502020204030204" charset="0"/>
                <a:ea typeface="宋体" panose="02010600030101010101" pitchFamily="2" charset="-122"/>
              </a:rPr>
              <a:t>AB</a:t>
            </a:r>
            <a:r>
              <a:rPr lang="zh-CN" b="0">
                <a:solidFill>
                  <a:srgbClr val="0070C0"/>
                </a:solidFill>
                <a:latin typeface="Calibri" panose="020F0502020204030204" charset="0"/>
                <a:ea typeface="宋体" panose="02010600030101010101" pitchFamily="2" charset="-122"/>
              </a:rPr>
              <a:t>就可以直接获得地震波传播参数 的解析解只要获得波形的空间导数和时间导数（速度），就可以获得</a:t>
            </a:r>
            <a:r>
              <a:rPr lang="en-US" b="0">
                <a:solidFill>
                  <a:srgbClr val="0070C0"/>
                </a:solidFill>
                <a:latin typeface="Calibri" panose="020F0502020204030204" charset="0"/>
                <a:ea typeface="宋体" panose="02010600030101010101" pitchFamily="2" charset="-122"/>
              </a:rPr>
              <a:t>AB</a:t>
            </a:r>
            <a:r>
              <a:rPr lang="zh-CN" b="0">
                <a:solidFill>
                  <a:srgbClr val="0070C0"/>
                </a:solidFill>
                <a:latin typeface="Calibri" panose="020F0502020204030204" charset="0"/>
                <a:ea typeface="宋体" panose="02010600030101010101" pitchFamily="2" charset="-122"/>
              </a:rPr>
              <a:t>而导数可以从地震台网记录的地震波场得到</a:t>
            </a:r>
            <a:r>
              <a:rPr lang="zh-CN" b="0">
                <a:solidFill>
                  <a:srgbClr val="0070C0"/>
                </a:solidFill>
                <a:ea typeface="宋体" panose="02010600030101010101" pitchFamily="2" charset="-122"/>
              </a:rPr>
              <a:t>因此，在反演中，首先从地震波场反演波形的空间梯度，然后利用空间梯度计算波场梯度系数AB，最后得到地震波传播参数</a:t>
            </a:r>
            <a:endParaRPr lang="en-US" b="0">
              <a:solidFill>
                <a:srgbClr val="0070C0"/>
              </a:solidFill>
              <a:latin typeface="Calibri" panose="020F0502020204030204" charset="0"/>
              <a:ea typeface="宋体" panose="02010600030101010101" pitchFamily="2" charset="-122"/>
              <a:cs typeface="Times New Roman" panose="02020603050405020304" pitchFamily="18" charset="0"/>
            </a:endParaRPr>
          </a:p>
          <a:p>
            <a:pPr indent="0"/>
            <a:r>
              <a:rPr lang="en-US" b="0">
                <a:solidFill>
                  <a:srgbClr val="FF0000"/>
                </a:solidFill>
                <a:latin typeface="Calibri" panose="020F0502020204030204" charset="0"/>
                <a:ea typeface="宋体" panose="02010600030101010101" pitchFamily="2" charset="-122"/>
                <a:cs typeface="Times New Roman" panose="02020603050405020304" pitchFamily="18" charset="0"/>
              </a:rPr>
              <a:t> </a:t>
            </a:r>
            <a:r>
              <a:rPr lang="zh-CN" b="0">
                <a:solidFill>
                  <a:srgbClr val="000000"/>
                </a:solidFill>
                <a:latin typeface="Calibri" panose="020F0502020204030204" charset="0"/>
                <a:ea typeface="宋体" panose="02010600030101010101" pitchFamily="2" charset="-122"/>
              </a:rPr>
              <a:t>空间梯度计算方法受台网空间几何分布（规则</a:t>
            </a:r>
            <a:r>
              <a:rPr lang="en-US" b="0">
                <a:solidFill>
                  <a:srgbClr val="000000"/>
                </a:solidFill>
                <a:latin typeface="Calibri" panose="020F0502020204030204" charset="0"/>
                <a:ea typeface="宋体" panose="02010600030101010101" pitchFamily="2" charset="-122"/>
              </a:rPr>
              <a:t>or</a:t>
            </a:r>
            <a:r>
              <a:rPr lang="zh-CN" b="0">
                <a:solidFill>
                  <a:srgbClr val="000000"/>
                </a:solidFill>
                <a:latin typeface="Calibri" panose="020F0502020204030204" charset="0"/>
                <a:ea typeface="宋体" panose="02010600030101010101" pitchFamily="2" charset="-122"/>
              </a:rPr>
              <a:t>不规则）、滤波方法（傅里叶变换和小波变换）、反演技术（有限差分法、三次样条插值、加权反演）影响，其中前两个适用于规则台网，加权反演适用不规则台网。</a:t>
            </a:r>
            <a:endParaRPr lang="zh-CN" altLang="en-US" b="0">
              <a:solidFill>
                <a:srgbClr val="000000"/>
              </a:solidFill>
              <a:latin typeface="Calibri" panose="020F0502020204030204" charset="0"/>
              <a:ea typeface="宋体" panose="02010600030101010101" pitchFamily="2" charset="-122"/>
            </a:endParaRP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640976"/>
            <a:ext cx="12192000" cy="0"/>
          </a:xfrm>
          <a:prstGeom prst="line">
            <a:avLst/>
          </a:prstGeom>
          <a:ln w="952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1" name="íśḻîḓè"/>
          <p:cNvSpPr txBox="1"/>
          <p:nvPr/>
        </p:nvSpPr>
        <p:spPr>
          <a:xfrm>
            <a:off x="917819" y="61718"/>
            <a:ext cx="2030885" cy="482004"/>
          </a:xfrm>
          <a:prstGeom prst="roundRect">
            <a:avLst>
              <a:gd name="adj" fmla="val 50000"/>
            </a:avLst>
          </a:prstGeom>
          <a:solidFill>
            <a:schemeClr val="accent6">
              <a:lumMod val="20000"/>
              <a:lumOff val="80000"/>
            </a:schemeClr>
          </a:solidFill>
          <a:ln w="12700" cap="flat">
            <a:noFill/>
            <a:prstDash val="solid"/>
            <a:miter/>
          </a:ln>
          <a:effectLst>
            <a:outerShdw blurRad="127000" dist="63500" dir="2700000" algn="tl" rotWithShape="0">
              <a:schemeClr val="accent6">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70C0"/>
                </a:solidFill>
                <a:latin typeface="Segoe UI Italic" panose="020B0502040204090203" pitchFamily="34" charset="0"/>
                <a:ea typeface="楷体" panose="02010609060101010101" pitchFamily="49" charset="-122"/>
                <a:sym typeface="Segoe UI Italic" panose="020B0502040204090203" pitchFamily="34" charset="0"/>
              </a:rPr>
              <a:t>原理</a:t>
            </a:r>
            <a:endParaRPr lang="zh-CN" altLang="en-US" sz="1800" dirty="0">
              <a:solidFill>
                <a:srgbClr val="0070C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2" name="îŝḷîḓe"/>
          <p:cNvSpPr txBox="1"/>
          <p:nvPr/>
        </p:nvSpPr>
        <p:spPr>
          <a:xfrm>
            <a:off x="3692979" y="61718"/>
            <a:ext cx="2030884" cy="482004"/>
          </a:xfrm>
          <a:prstGeom prst="roundRect">
            <a:avLst>
              <a:gd name="adj" fmla="val 50000"/>
            </a:avLst>
          </a:prstGeom>
          <a:solidFill>
            <a:schemeClr val="accent4">
              <a:lumMod val="20000"/>
              <a:lumOff val="80000"/>
            </a:schemeClr>
          </a:solidFill>
          <a:ln w="12700" cap="flat">
            <a:noFill/>
            <a:prstDash val="solid"/>
            <a:miter/>
          </a:ln>
          <a:effectLst>
            <a:outerShdw blurRad="127000" dist="63500" dir="2700000" algn="tl" rotWithShape="0">
              <a:schemeClr val="accent4">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应用</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3" name="îş1îďê"/>
          <p:cNvSpPr txBox="1"/>
          <p:nvPr/>
        </p:nvSpPr>
        <p:spPr>
          <a:xfrm>
            <a:off x="6468138" y="61718"/>
            <a:ext cx="2030884" cy="482004"/>
          </a:xfrm>
          <a:prstGeom prst="roundRect">
            <a:avLst>
              <a:gd name="adj" fmla="val 50000"/>
            </a:avLst>
          </a:prstGeom>
          <a:solidFill>
            <a:schemeClr val="accent2">
              <a:lumMod val="20000"/>
              <a:lumOff val="80000"/>
            </a:schemeClr>
          </a:solidFill>
          <a:ln w="12700" cap="flat">
            <a:noFill/>
            <a:prstDash val="solid"/>
            <a:miter/>
          </a:ln>
          <a:effectLst>
            <a:outerShdw blurRad="127000" dist="63500" dir="2700000" algn="tl" rotWithShape="0">
              <a:schemeClr val="accent2">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程序</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44" name="iṧ1îḑê"/>
          <p:cNvSpPr txBox="1"/>
          <p:nvPr/>
        </p:nvSpPr>
        <p:spPr>
          <a:xfrm>
            <a:off x="9243297" y="61718"/>
            <a:ext cx="2030884" cy="482004"/>
          </a:xfrm>
          <a:prstGeom prst="roundRect">
            <a:avLst>
              <a:gd name="adj" fmla="val 50000"/>
            </a:avLst>
          </a:prstGeom>
          <a:solidFill>
            <a:schemeClr val="accent5">
              <a:lumMod val="20000"/>
              <a:lumOff val="80000"/>
            </a:schemeClr>
          </a:solidFill>
          <a:ln w="12700" cap="flat">
            <a:noFill/>
            <a:prstDash val="solid"/>
            <a:miter/>
          </a:ln>
          <a:effectLst>
            <a:outerShdw blurRad="127000" dist="63500" dir="2700000" algn="tl" rotWithShape="0">
              <a:schemeClr val="accent5">
                <a:alpha val="40000"/>
              </a:schemeClr>
            </a:outerShdw>
          </a:effectLst>
        </p:spPr>
        <p:txBody>
          <a:bodyPr rtlCol="0" anchor="ctr"/>
          <a:lstStyle>
            <a:defPPr>
              <a:defRPr lang="zh-CN"/>
            </a:defPPr>
            <a:lvl1pPr>
              <a:defRPr sz="1600" b="1">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algn="ctr"/>
            <a:r>
              <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rPr>
              <a:t>展望</a:t>
            </a:r>
            <a:endParaRPr lang="zh-CN" altLang="en-US" sz="1800" dirty="0">
              <a:solidFill>
                <a:srgbClr val="000000"/>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11" name="îṣ1idé"/>
          <p:cNvSpPr/>
          <p:nvPr/>
        </p:nvSpPr>
        <p:spPr>
          <a:xfrm>
            <a:off x="6538623" y="1130300"/>
            <a:ext cx="3941955" cy="5003799"/>
          </a:xfrm>
          <a:prstGeom prst="rect">
            <a:avLst/>
          </a:prstGeom>
          <a:solidFill>
            <a:schemeClr val="bg1">
              <a:lumMod val="95000"/>
            </a:schemeClr>
          </a:solidFill>
          <a:ln w="12700"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dirty="0">
              <a:solidFill>
                <a:schemeClr val="bg1"/>
              </a:solidFill>
            </a:endParaRPr>
          </a:p>
        </p:txBody>
      </p:sp>
      <p:pic>
        <p:nvPicPr>
          <p:cNvPr id="4" name="图片 3"/>
          <p:cNvPicPr>
            <a:picLocks noChangeAspect="1"/>
          </p:cNvPicPr>
          <p:nvPr>
            <p:custDataLst>
              <p:tags r:id="rId1"/>
            </p:custDataLst>
          </p:nvPr>
        </p:nvPicPr>
        <p:blipFill>
          <a:blip r:embed="rId2"/>
          <a:stretch>
            <a:fillRect/>
          </a:stretch>
        </p:blipFill>
        <p:spPr>
          <a:xfrm>
            <a:off x="986155" y="811530"/>
            <a:ext cx="10219055" cy="5819140"/>
          </a:xfrm>
          <a:prstGeom prst="rect">
            <a:avLst/>
          </a:prstGeom>
        </p:spPr>
      </p:pic>
    </p:spTree>
    <p:custDataLst>
      <p:tags r:id="rId3"/>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p:cNvSpPr>
            <a:spLocks noGrp="1"/>
          </p:cNvSpPr>
          <p:nvPr>
            <p:ph type="title"/>
          </p:nvPr>
        </p:nvSpPr>
        <p:spPr>
          <a:xfrm>
            <a:off x="3719830" y="2719070"/>
            <a:ext cx="5160645" cy="755650"/>
          </a:xfrm>
        </p:spPr>
        <p:txBody>
          <a:bodyPr>
            <a:normAutofit fontScale="90000"/>
          </a:bodyPr>
          <a:lstStyle/>
          <a:p>
            <a:pPr lvl="0"/>
            <a:r>
              <a:rPr lang="zh-CN" altLang="en-US" sz="4800" b="1" dirty="0">
                <a:solidFill>
                  <a:schemeClr val="tx1">
                    <a:lumMod val="85000"/>
                    <a:lumOff val="15000"/>
                  </a:schemeClr>
                </a:solidFill>
              </a:rPr>
              <a:t>波场梯度法面波成像</a:t>
            </a:r>
            <a:endParaRPr lang="zh-CN" altLang="en-US" sz="4800" b="1" dirty="0">
              <a:solidFill>
                <a:schemeClr val="tx1">
                  <a:lumMod val="85000"/>
                  <a:lumOff val="15000"/>
                </a:schemeClr>
              </a:solidFill>
            </a:endParaRPr>
          </a:p>
        </p:txBody>
      </p:sp>
      <p:sp>
        <p:nvSpPr>
          <p:cNvPr id="2" name="标题 1">
            <a:hlinkClick r:id="rId1" tooltip="" action="ppaction://hlinkfile"/>
          </p:cNvPr>
          <p:cNvSpPr txBox="1"/>
          <p:nvPr/>
        </p:nvSpPr>
        <p:spPr>
          <a:xfrm>
            <a:off x="3720040" y="3474727"/>
            <a:ext cx="4752528" cy="1325563"/>
          </a:xfrm>
          <a:prstGeom prst="rect">
            <a:avLst/>
          </a:prstGeom>
        </p:spPr>
        <p:txBody>
          <a:bodyPr vert="horz" lIns="121920" tIns="60960" rIns="121920" bIns="6096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zh-CN" altLang="en-US" sz="2665" b="1" dirty="0">
                <a:solidFill>
                  <a:schemeClr val="tx1">
                    <a:lumMod val="85000"/>
                    <a:lumOff val="15000"/>
                  </a:schemeClr>
                </a:solidFill>
              </a:rPr>
              <a:t>程序使用</a:t>
            </a:r>
            <a:endParaRPr lang="zh-CN" altLang="en-US" sz="2665" b="1" dirty="0">
              <a:solidFill>
                <a:schemeClr val="tx1">
                  <a:lumMod val="85000"/>
                  <a:lumOff val="1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文本框 49"/>
          <p:cNvSpPr txBox="1"/>
          <p:nvPr/>
        </p:nvSpPr>
        <p:spPr>
          <a:xfrm>
            <a:off x="3717718" y="3044957"/>
            <a:ext cx="7008779" cy="1240155"/>
          </a:xfrm>
          <a:prstGeom prst="rect">
            <a:avLst/>
          </a:prstGeom>
          <a:noFill/>
        </p:spPr>
        <p:txBody>
          <a:bodyPr wrap="square">
            <a:spAutoFit/>
          </a:bodyPr>
          <a:lstStyle/>
          <a:p>
            <a:pPr algn="just" eaLnBrk="1" fontAlgn="auto" hangingPunct="1">
              <a:spcBef>
                <a:spcPts val="0"/>
              </a:spcBef>
              <a:spcAft>
                <a:spcPts val="0"/>
              </a:spcAft>
              <a:defRPr/>
            </a:pPr>
            <a:r>
              <a:rPr lang="zh-CN" altLang="zh-CN" sz="1865" b="1" kern="100" dirty="0">
                <a:latin typeface="等线" panose="02010600030101010101" charset="-122"/>
                <a:cs typeface="Times New Roman" panose="02020603050405020304" pitchFamily="18" charset="0"/>
              </a:rPr>
              <a:t>使用该程序包之前，需要安装M</a:t>
            </a:r>
            <a:r>
              <a:rPr lang="zh-CN" altLang="zh-CN" sz="1865" b="1" kern="100" dirty="0">
                <a:latin typeface="等线" panose="02010600030101010101" charset="-122"/>
                <a:ea typeface="PMingLiU" panose="02020500000000000000" pitchFamily="18" charset="-120"/>
                <a:cs typeface="Times New Roman" panose="02020603050405020304" pitchFamily="18" charset="0"/>
              </a:rPr>
              <a:t>ATLAB, CPS330</a:t>
            </a:r>
            <a:r>
              <a:rPr lang="zh-TW" altLang="zh-CN" sz="1865" b="1" kern="100" dirty="0">
                <a:latin typeface="等线" panose="02010600030101010101" charset="-122"/>
                <a:ea typeface="等线" panose="02010600030101010101" charset="-122"/>
                <a:cs typeface="Times New Roman" panose="02020603050405020304" pitchFamily="18" charset="0"/>
              </a:rPr>
              <a:t>和</a:t>
            </a:r>
            <a:r>
              <a:rPr lang="zh-CN" altLang="zh-CN" sz="1865" b="1" kern="100" dirty="0">
                <a:latin typeface="等线" panose="02010600030101010101" charset="-122"/>
                <a:cs typeface="Times New Roman" panose="02020603050405020304" pitchFamily="18" charset="0"/>
              </a:rPr>
              <a:t>OpenMPI</a:t>
            </a:r>
            <a:r>
              <a:rPr lang="zh-CN" altLang="zh-CN" sz="1865" b="1" kern="100" dirty="0">
                <a:latin typeface="等线" panose="02010600030101010101" charset="-122"/>
                <a:ea typeface="PMingLiU" panose="02020500000000000000" pitchFamily="18" charset="-120"/>
                <a:cs typeface="Times New Roman" panose="02020603050405020304" pitchFamily="18" charset="0"/>
              </a:rPr>
              <a:t>. </a:t>
            </a:r>
            <a:endParaRPr lang="zh-CN" altLang="zh-CN" sz="2400" b="1" kern="100" dirty="0">
              <a:latin typeface="等线" panose="02010600030101010101" charset="-122"/>
              <a:cs typeface="Times New Roman" panose="02020603050405020304" pitchFamily="18" charset="0"/>
            </a:endParaRPr>
          </a:p>
          <a:p>
            <a:pPr marL="171450" algn="just" eaLnBrk="1" fontAlgn="auto" hangingPunct="1">
              <a:spcBef>
                <a:spcPts val="0"/>
              </a:spcBef>
              <a:spcAft>
                <a:spcPts val="0"/>
              </a:spcAft>
              <a:defRPr/>
            </a:pPr>
            <a:endParaRPr lang="en-US" altLang="zh-CN" sz="1865" kern="100" dirty="0">
              <a:latin typeface="等线" panose="02010600030101010101" charset="-122"/>
              <a:cs typeface="Times New Roman" panose="02020603050405020304" pitchFamily="18" charset="0"/>
            </a:endParaRPr>
          </a:p>
          <a:p>
            <a:pPr marL="171450" algn="just" eaLnBrk="1" fontAlgn="auto" hangingPunct="1">
              <a:spcBef>
                <a:spcPts val="0"/>
              </a:spcBef>
              <a:spcAft>
                <a:spcPts val="0"/>
              </a:spcAft>
              <a:defRPr/>
            </a:pPr>
            <a:r>
              <a:rPr lang="zh-CN" altLang="zh-CN" sz="1865" kern="100" dirty="0">
                <a:latin typeface="等线" panose="02010600030101010101" charset="-122"/>
                <a:cs typeface="Times New Roman" panose="02020603050405020304" pitchFamily="18" charset="0"/>
              </a:rPr>
              <a:t>Matlab</a:t>
            </a:r>
            <a:r>
              <a:rPr lang="en-US" altLang="zh-CN" sz="1865" kern="100" dirty="0">
                <a:latin typeface="等线" panose="02010600030101010101" charset="-122"/>
                <a:cs typeface="Times New Roman" panose="02020603050405020304" pitchFamily="18" charset="0"/>
              </a:rPr>
              <a:t>:</a:t>
            </a:r>
            <a:endParaRPr lang="en-US" altLang="zh-CN" sz="1865" kern="100" dirty="0">
              <a:latin typeface="等线" panose="02010600030101010101" charset="-122"/>
              <a:cs typeface="Times New Roman" panose="02020603050405020304" pitchFamily="18" charset="0"/>
            </a:endParaRPr>
          </a:p>
          <a:p>
            <a:pPr marL="171450" algn="just" eaLnBrk="1" fontAlgn="auto" hangingPunct="1">
              <a:spcBef>
                <a:spcPts val="0"/>
              </a:spcBef>
              <a:spcAft>
                <a:spcPts val="0"/>
              </a:spcAft>
              <a:defRPr/>
            </a:pPr>
            <a:r>
              <a:rPr lang="en-US" altLang="zh-CN" sz="1865" u="sng" kern="100" dirty="0">
                <a:solidFill>
                  <a:srgbClr val="0563C1"/>
                </a:solidFill>
                <a:latin typeface="等线" panose="02010600030101010101" charset="-122"/>
                <a:cs typeface="Times New Roman" panose="02020603050405020304" pitchFamily="18" charset="0"/>
                <a:hlinkClick r:id="rId1"/>
              </a:rPr>
              <a:t>https://www.mathworks.com/products/matlab.html</a:t>
            </a:r>
            <a:r>
              <a:rPr lang="en-US" altLang="zh-CN" sz="1865" kern="100" dirty="0">
                <a:latin typeface="等线" panose="02010600030101010101" charset="-122"/>
                <a:cs typeface="Times New Roman" panose="02020603050405020304" pitchFamily="18" charset="0"/>
              </a:rPr>
              <a:t> </a:t>
            </a:r>
            <a:endParaRPr lang="en-US" altLang="zh-CN" sz="1865" kern="100" dirty="0">
              <a:latin typeface="等线" panose="02010600030101010101" charset="-122"/>
              <a:cs typeface="Times New Roman" panose="02020603050405020304" pitchFamily="18" charset="0"/>
            </a:endParaRPr>
          </a:p>
        </p:txBody>
      </p:sp>
      <p:grpSp>
        <p:nvGrpSpPr>
          <p:cNvPr id="5125" name="组合 41"/>
          <p:cNvGrpSpPr/>
          <p:nvPr/>
        </p:nvGrpSpPr>
        <p:grpSpPr bwMode="auto">
          <a:xfrm>
            <a:off x="1069021" y="739023"/>
            <a:ext cx="1934724" cy="679451"/>
            <a:chOff x="304800" y="7539"/>
            <a:chExt cx="4267200" cy="678960"/>
          </a:xfrm>
        </p:grpSpPr>
        <p:sp>
          <p:nvSpPr>
            <p:cNvPr id="43" name="矩形: 圆角 42"/>
            <p:cNvSpPr/>
            <p:nvPr/>
          </p:nvSpPr>
          <p:spPr>
            <a:xfrm>
              <a:off x="304800" y="7539"/>
              <a:ext cx="4267200" cy="678960"/>
            </a:xfrm>
            <a:prstGeom prst="roundRect">
              <a:avLst/>
            </a:prstGeom>
          </p:spPr>
          <p:style>
            <a:lnRef idx="2">
              <a:schemeClr val="lt1">
                <a:hueOff val="0"/>
                <a:satOff val="0"/>
                <a:lumOff val="0"/>
                <a:alphaOff val="0"/>
              </a:schemeClr>
            </a:lnRef>
            <a:fillRef idx="1">
              <a:schemeClr val="accent5">
                <a:alpha val="90000"/>
                <a:hueOff val="0"/>
                <a:satOff val="0"/>
                <a:lumOff val="0"/>
                <a:alphaOff val="0"/>
              </a:schemeClr>
            </a:fillRef>
            <a:effectRef idx="0">
              <a:schemeClr val="accent5">
                <a:alpha val="90000"/>
                <a:hueOff val="0"/>
                <a:satOff val="0"/>
                <a:lumOff val="0"/>
                <a:alphaOff val="0"/>
              </a:schemeClr>
            </a:effectRef>
            <a:fontRef idx="minor">
              <a:schemeClr val="lt1"/>
            </a:fontRef>
          </p:style>
          <p:txBody>
            <a:bodyPr/>
            <a:lstStyle/>
            <a:p>
              <a:endParaRPr lang="zh-CN" altLang="en-US" sz="2400"/>
            </a:p>
          </p:txBody>
        </p:sp>
        <p:sp>
          <p:nvSpPr>
            <p:cNvPr id="44" name="矩形: 圆角 4"/>
            <p:cNvSpPr txBox="1"/>
            <p:nvPr/>
          </p:nvSpPr>
          <p:spPr>
            <a:xfrm>
              <a:off x="338137" y="40852"/>
              <a:ext cx="4200525" cy="61233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766445">
                <a:lnSpc>
                  <a:spcPct val="90000"/>
                </a:lnSpc>
                <a:spcAft>
                  <a:spcPct val="35000"/>
                </a:spcAft>
                <a:defRPr/>
              </a:pPr>
              <a:r>
                <a:rPr lang="zh-CN" altLang="en-US" sz="2300" b="1" dirty="0">
                  <a:solidFill>
                    <a:schemeClr val="tx1">
                      <a:lumMod val="85000"/>
                      <a:lumOff val="15000"/>
                    </a:schemeClr>
                  </a:solidFill>
                </a:rPr>
                <a:t>程序包下载</a:t>
              </a:r>
              <a:endParaRPr lang="zh-CN" altLang="en-US" sz="2300" b="1" dirty="0">
                <a:solidFill>
                  <a:schemeClr val="tx1">
                    <a:lumMod val="85000"/>
                    <a:lumOff val="15000"/>
                  </a:schemeClr>
                </a:solidFill>
              </a:endParaRPr>
            </a:p>
          </p:txBody>
        </p:sp>
      </p:grpSp>
      <p:sp>
        <p:nvSpPr>
          <p:cNvPr id="5126" name="文本框 2"/>
          <p:cNvSpPr txBox="1">
            <a:spLocks noChangeArrowheads="1"/>
          </p:cNvSpPr>
          <p:nvPr/>
        </p:nvSpPr>
        <p:spPr bwMode="auto">
          <a:xfrm>
            <a:off x="3522540" y="1275184"/>
            <a:ext cx="6811527"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en-US" sz="2400" b="1" dirty="0"/>
              <a:t>下载链接：</a:t>
            </a:r>
            <a:endParaRPr lang="en-US" altLang="zh-CN" sz="2400" b="1" dirty="0"/>
          </a:p>
          <a:p>
            <a:r>
              <a:rPr lang="en-US" altLang="zh-CN" sz="2400" b="1" dirty="0">
                <a:solidFill>
                  <a:srgbClr val="0563C1"/>
                </a:solidFill>
                <a:hlinkClick r:id="rId2"/>
              </a:rPr>
              <a:t>https://github.com/Feihuang-C/</a:t>
            </a:r>
            <a:r>
              <a:rPr lang="en-US" altLang="zh-CN" sz="2400" b="1" dirty="0">
                <a:solidFill>
                  <a:srgbClr val="0000FF"/>
                </a:solidFill>
                <a:hlinkClick r:id="rId2"/>
              </a:rPr>
              <a:t>AWGM_grid_v3.0</a:t>
            </a:r>
            <a:r>
              <a:rPr lang="en-US" altLang="zh-CN" sz="2400" b="1" dirty="0">
                <a:solidFill>
                  <a:srgbClr val="0000FF"/>
                </a:solidFill>
              </a:rPr>
              <a:t> </a:t>
            </a:r>
            <a:endParaRPr lang="zh-CN" altLang="en-US" sz="2400" b="1" dirty="0">
              <a:solidFill>
                <a:srgbClr val="0000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70" name="组合 7"/>
          <p:cNvGrpSpPr/>
          <p:nvPr/>
        </p:nvGrpSpPr>
        <p:grpSpPr bwMode="auto">
          <a:xfrm>
            <a:off x="1751719" y="164637"/>
            <a:ext cx="1655983" cy="679451"/>
            <a:chOff x="304800" y="1050819"/>
            <a:chExt cx="4267200" cy="678960"/>
          </a:xfrm>
        </p:grpSpPr>
        <p:sp>
          <p:nvSpPr>
            <p:cNvPr id="9" name="矩形: 圆角 8"/>
            <p:cNvSpPr/>
            <p:nvPr/>
          </p:nvSpPr>
          <p:spPr>
            <a:xfrm>
              <a:off x="304800" y="1050819"/>
              <a:ext cx="4267200" cy="678960"/>
            </a:xfrm>
            <a:prstGeom prst="roundRect">
              <a:avLst/>
            </a:prstGeom>
          </p:spPr>
          <p:style>
            <a:lnRef idx="2">
              <a:schemeClr val="lt1">
                <a:hueOff val="0"/>
                <a:satOff val="0"/>
                <a:lumOff val="0"/>
                <a:alphaOff val="0"/>
              </a:schemeClr>
            </a:lnRef>
            <a:fillRef idx="1">
              <a:schemeClr val="accent5">
                <a:alpha val="90000"/>
                <a:hueOff val="0"/>
                <a:satOff val="0"/>
                <a:lumOff val="0"/>
                <a:alphaOff val="-13330"/>
              </a:schemeClr>
            </a:fillRef>
            <a:effectRef idx="0">
              <a:schemeClr val="accent5">
                <a:alpha val="90000"/>
                <a:hueOff val="0"/>
                <a:satOff val="0"/>
                <a:lumOff val="0"/>
                <a:alphaOff val="-13330"/>
              </a:schemeClr>
            </a:effectRef>
            <a:fontRef idx="minor">
              <a:schemeClr val="lt1"/>
            </a:fontRef>
          </p:style>
          <p:txBody>
            <a:bodyPr/>
            <a:lstStyle/>
            <a:p>
              <a:endParaRPr lang="zh-CN" altLang="en-US" sz="2400"/>
            </a:p>
          </p:txBody>
        </p:sp>
        <p:sp>
          <p:nvSpPr>
            <p:cNvPr id="10" name="矩形: 圆角 4"/>
            <p:cNvSpPr txBox="1"/>
            <p:nvPr/>
          </p:nvSpPr>
          <p:spPr>
            <a:xfrm>
              <a:off x="338137" y="1084133"/>
              <a:ext cx="4200525" cy="61233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766445">
                <a:lnSpc>
                  <a:spcPct val="90000"/>
                </a:lnSpc>
                <a:spcAft>
                  <a:spcPct val="35000"/>
                </a:spcAft>
                <a:defRPr/>
              </a:pPr>
              <a:r>
                <a:rPr lang="zh-CN" altLang="en-US" sz="2300" b="1" dirty="0">
                  <a:solidFill>
                    <a:schemeClr val="tx1">
                      <a:lumMod val="85000"/>
                      <a:lumOff val="15000"/>
                    </a:schemeClr>
                  </a:solidFill>
                </a:rPr>
                <a:t>数据准备</a:t>
              </a:r>
              <a:endParaRPr lang="zh-CN" altLang="en-US" sz="2300" b="1" dirty="0">
                <a:solidFill>
                  <a:schemeClr val="tx1">
                    <a:lumMod val="85000"/>
                    <a:lumOff val="15000"/>
                  </a:schemeClr>
                </a:solidFill>
              </a:endParaRPr>
            </a:p>
          </p:txBody>
        </p:sp>
      </p:grpSp>
      <p:sp>
        <p:nvSpPr>
          <p:cNvPr id="15" name="Rectangle 6"/>
          <p:cNvSpPr>
            <a:spLocks noChangeArrowheads="1"/>
          </p:cNvSpPr>
          <p:nvPr/>
        </p:nvSpPr>
        <p:spPr bwMode="auto">
          <a:xfrm>
            <a:off x="1757735" y="4635239"/>
            <a:ext cx="8522367" cy="2091055"/>
          </a:xfrm>
          <a:prstGeom prst="rect">
            <a:avLst/>
          </a:prstGeom>
          <a:noFill/>
          <a:ln>
            <a:solidFill>
              <a:schemeClr val="tx1"/>
            </a:solidFill>
          </a:ln>
          <a:effectLst/>
        </p:spPr>
        <p:txBody>
          <a:bodyPr wrap="square" tIns="76176" anchor="ctr">
            <a:spAutoFit/>
          </a:bodyPr>
          <a:lstStyle/>
          <a:p>
            <a:pPr>
              <a:defRPr/>
            </a:pPr>
            <a:r>
              <a:rPr lang="zh-CN" altLang="en-US" sz="1600" dirty="0">
                <a:latin typeface="等线" panose="02010600030101010101" charset="-122"/>
                <a:cs typeface="Times New Roman" panose="02020603050405020304" pitchFamily="18" charset="0"/>
              </a:rPr>
              <a:t>台站信息文件为文本文件</a:t>
            </a:r>
            <a:r>
              <a:rPr lang="en-US" altLang="zh-CN" sz="1600" b="1" dirty="0">
                <a:solidFill>
                  <a:srgbClr val="C00000"/>
                </a:solidFill>
                <a:latin typeface="等线" panose="02010600030101010101" charset="-122"/>
                <a:cs typeface="Times New Roman" panose="02020603050405020304" pitchFamily="18" charset="0"/>
              </a:rPr>
              <a:t>st.info</a:t>
            </a:r>
            <a:r>
              <a:rPr lang="zh-CN" altLang="en-US" sz="1600" dirty="0">
                <a:latin typeface="等线" panose="02010600030101010101" charset="-122"/>
                <a:cs typeface="Times New Roman" panose="02020603050405020304" pitchFamily="18" charset="0"/>
              </a:rPr>
              <a:t>，该文件从左往右每列对应着台网名、台站名、纬度、经度和海拔</a:t>
            </a:r>
            <a:r>
              <a:rPr lang="en-US" altLang="zh-CN" sz="1600" dirty="0">
                <a:latin typeface="等线" panose="02010600030101010101" charset="-122"/>
                <a:cs typeface="Times New Roman" panose="02020603050405020304" pitchFamily="18" charset="0"/>
              </a:rPr>
              <a:t>:</a:t>
            </a:r>
            <a:endParaRPr lang="en-US" altLang="zh-CN" sz="1600" dirty="0">
              <a:latin typeface="等线" panose="02010600030101010101" charset="-122"/>
              <a:cs typeface="Times New Roman" panose="02020603050405020304" pitchFamily="18" charset="0"/>
            </a:endParaRPr>
          </a:p>
          <a:p>
            <a:pPr lvl="3"/>
            <a:r>
              <a:rPr lang="en-US" altLang="zh-CN" sz="1600" dirty="0">
                <a:latin typeface="宋体" panose="02010600030101010101" pitchFamily="2" charset="-122"/>
                <a:ea typeface="宋体" panose="02010600030101010101" pitchFamily="2" charset="-122"/>
              </a:rPr>
              <a:t>T1 T1001 30.9775 103.9552 613</a:t>
            </a:r>
            <a:endParaRPr lang="en-US" altLang="zh-CN" sz="1600" dirty="0">
              <a:latin typeface="宋体" panose="02010600030101010101" pitchFamily="2" charset="-122"/>
              <a:ea typeface="宋体" panose="02010600030101010101" pitchFamily="2" charset="-122"/>
            </a:endParaRPr>
          </a:p>
          <a:p>
            <a:pPr lvl="3"/>
            <a:r>
              <a:rPr lang="en-US" altLang="zh-CN" sz="1600" dirty="0">
                <a:latin typeface="宋体" panose="02010600030101010101" pitchFamily="2" charset="-122"/>
                <a:ea typeface="宋体" panose="02010600030101010101" pitchFamily="2" charset="-122"/>
              </a:rPr>
              <a:t>T1 T1002 30.9482 103.7695 658</a:t>
            </a:r>
            <a:endParaRPr lang="en-US" altLang="zh-CN" sz="1600" dirty="0">
              <a:latin typeface="宋体" panose="02010600030101010101" pitchFamily="2" charset="-122"/>
              <a:ea typeface="宋体" panose="02010600030101010101" pitchFamily="2" charset="-122"/>
            </a:endParaRPr>
          </a:p>
          <a:p>
            <a:pPr lvl="3"/>
            <a:r>
              <a:rPr lang="en-US" altLang="zh-CN" sz="1600" dirty="0">
                <a:latin typeface="宋体" panose="02010600030101010101" pitchFamily="2" charset="-122"/>
                <a:ea typeface="宋体" panose="02010600030101010101" pitchFamily="2" charset="-122"/>
              </a:rPr>
              <a:t>T1 T1003 30.7388 103.8645 558</a:t>
            </a:r>
            <a:endParaRPr lang="en-US" altLang="zh-CN" sz="1600" dirty="0">
              <a:latin typeface="宋体" panose="02010600030101010101" pitchFamily="2" charset="-122"/>
              <a:ea typeface="宋体" panose="02010600030101010101" pitchFamily="2" charset="-122"/>
            </a:endParaRPr>
          </a:p>
          <a:p>
            <a:pPr lvl="3"/>
            <a:r>
              <a:rPr lang="en-US" altLang="zh-CN" sz="1600" dirty="0">
                <a:latin typeface="宋体" panose="02010600030101010101" pitchFamily="2" charset="-122"/>
                <a:ea typeface="宋体" panose="02010600030101010101" pitchFamily="2" charset="-122"/>
              </a:rPr>
              <a:t>T1 T1004 30.5817 103.5590 538</a:t>
            </a:r>
            <a:endParaRPr lang="en-US" altLang="zh-CN" sz="1600" dirty="0">
              <a:latin typeface="宋体" panose="02010600030101010101" pitchFamily="2" charset="-122"/>
              <a:ea typeface="宋体" panose="02010600030101010101" pitchFamily="2" charset="-122"/>
            </a:endParaRPr>
          </a:p>
          <a:p>
            <a:pPr lvl="3"/>
            <a:r>
              <a:rPr lang="en-US" altLang="zh-CN" sz="1600" dirty="0">
                <a:latin typeface="宋体" panose="02010600030101010101" pitchFamily="2" charset="-122"/>
                <a:ea typeface="宋体" panose="02010600030101010101" pitchFamily="2" charset="-122"/>
              </a:rPr>
              <a:t>T1 T1005 30.8846 103.6050 779</a:t>
            </a:r>
            <a:endParaRPr lang="en-US" altLang="zh-CN" sz="1600" dirty="0">
              <a:latin typeface="宋体" panose="02010600030101010101" pitchFamily="2" charset="-122"/>
              <a:ea typeface="宋体" panose="02010600030101010101" pitchFamily="2" charset="-122"/>
            </a:endParaRPr>
          </a:p>
          <a:p>
            <a:pPr>
              <a:defRPr/>
            </a:pPr>
            <a:endParaRPr lang="en-US" altLang="zh-CN" sz="1600" dirty="0">
              <a:latin typeface="等线" panose="02010600030101010101" charset="-122"/>
              <a:cs typeface="Times New Roman" panose="02020603050405020304" pitchFamily="18" charset="0"/>
            </a:endParaRPr>
          </a:p>
        </p:txBody>
      </p:sp>
      <p:grpSp>
        <p:nvGrpSpPr>
          <p:cNvPr id="7" name="组合 6"/>
          <p:cNvGrpSpPr/>
          <p:nvPr/>
        </p:nvGrpSpPr>
        <p:grpSpPr>
          <a:xfrm>
            <a:off x="1703512" y="1604797"/>
            <a:ext cx="8784976" cy="2306955"/>
            <a:chOff x="170789" y="1102820"/>
            <a:chExt cx="6588732" cy="1730216"/>
          </a:xfrm>
        </p:grpSpPr>
        <p:sp>
          <p:nvSpPr>
            <p:cNvPr id="14" name="文本框 13"/>
            <p:cNvSpPr txBox="1"/>
            <p:nvPr/>
          </p:nvSpPr>
          <p:spPr>
            <a:xfrm>
              <a:off x="170789" y="1102820"/>
              <a:ext cx="6588732" cy="1730216"/>
            </a:xfrm>
            <a:prstGeom prst="rect">
              <a:avLst/>
            </a:prstGeom>
            <a:noFill/>
            <a:ln>
              <a:solidFill>
                <a:schemeClr val="tx1"/>
              </a:solidFill>
            </a:ln>
          </p:spPr>
          <p:txBody>
            <a:bodyPr wrap="square">
              <a:spAutoFit/>
            </a:bodyPr>
            <a:lstStyle/>
            <a:p>
              <a:pPr marL="170180" indent="190500"/>
              <a:r>
                <a:rPr lang="zh-CN" altLang="zh-CN" sz="1600" kern="100" dirty="0">
                  <a:latin typeface="等线" panose="02010600030101010101" charset="-122"/>
                  <a:ea typeface="等线" panose="02010600030101010101" charset="-122"/>
                  <a:cs typeface="Times New Roman" panose="02020603050405020304" pitchFamily="18" charset="0"/>
                </a:rPr>
                <a:t>SAC</a:t>
              </a:r>
              <a:r>
                <a:rPr lang="zh-CN" altLang="en-US" sz="1600" kern="100" dirty="0">
                  <a:latin typeface="等线" panose="02010600030101010101" charset="-122"/>
                  <a:ea typeface="等线" panose="02010600030101010101" charset="-122"/>
                  <a:cs typeface="Times New Roman" panose="02020603050405020304" pitchFamily="18" charset="0"/>
                </a:rPr>
                <a:t>格式的</a:t>
              </a:r>
              <a:r>
                <a:rPr lang="zh-TW" altLang="zh-CN" sz="1600" kern="100" dirty="0">
                  <a:latin typeface="等线" panose="02010600030101010101" charset="-122"/>
                  <a:ea typeface="等线" panose="02010600030101010101" charset="-122"/>
                  <a:cs typeface="Times New Roman" panose="02020603050405020304" pitchFamily="18" charset="0"/>
                </a:rPr>
                <a:t>地震事件波形</a:t>
              </a:r>
              <a:r>
                <a:rPr lang="zh-CN" altLang="zh-CN" sz="1600" kern="100" dirty="0">
                  <a:latin typeface="等线" panose="02010600030101010101" charset="-122"/>
                  <a:ea typeface="等线" panose="02010600030101010101" charset="-122"/>
                  <a:cs typeface="Times New Roman" panose="02020603050405020304" pitchFamily="18" charset="0"/>
                </a:rPr>
                <a:t>，参考时间为发震时刻。SAC文件命名为</a:t>
              </a:r>
              <a:r>
                <a:rPr lang="zh-CN" altLang="zh-CN" sz="1600" b="1" kern="100" dirty="0">
                  <a:solidFill>
                    <a:srgbClr val="00B0F0"/>
                  </a:solidFill>
                  <a:latin typeface="等线" panose="02010600030101010101" charset="-122"/>
                  <a:ea typeface="等线" panose="02010600030101010101" charset="-122"/>
                  <a:cs typeface="Times New Roman" panose="02020603050405020304" pitchFamily="18" charset="0"/>
                </a:rPr>
                <a:t>net.station.</a:t>
              </a:r>
              <a:r>
                <a:rPr lang="zh-CN" altLang="zh-CN" sz="1600" b="1" u="sng" kern="100" dirty="0">
                  <a:solidFill>
                    <a:srgbClr val="00B0F0"/>
                  </a:solidFill>
                  <a:latin typeface="等线" panose="02010600030101010101" charset="-122"/>
                  <a:ea typeface="等线" panose="02010600030101010101" charset="-122"/>
                  <a:cs typeface="Times New Roman" panose="02020603050405020304" pitchFamily="18" charset="0"/>
                </a:rPr>
                <a:t>YYYYMMDD. JDAY.hhmmss.ms</a:t>
              </a:r>
              <a:r>
                <a:rPr lang="zh-CN" altLang="zh-CN" sz="1600" b="1" kern="100" dirty="0">
                  <a:solidFill>
                    <a:srgbClr val="00B0F0"/>
                  </a:solidFill>
                  <a:latin typeface="等线" panose="02010600030101010101" charset="-122"/>
                  <a:ea typeface="等线" panose="02010600030101010101" charset="-122"/>
                  <a:cs typeface="Times New Roman" panose="02020603050405020304" pitchFamily="18" charset="0"/>
                </a:rPr>
                <a:t>.cmp.sac</a:t>
              </a:r>
              <a:r>
                <a:rPr lang="zh-CN" altLang="zh-CN" sz="1600" kern="100" dirty="0">
                  <a:latin typeface="等线" panose="02010600030101010101" charset="-122"/>
                  <a:ea typeface="等线" panose="02010600030101010101" charset="-122"/>
                  <a:cs typeface="Times New Roman" panose="02020603050405020304" pitchFamily="18" charset="0"/>
                </a:rPr>
                <a:t>,并放入名为</a:t>
              </a:r>
              <a:r>
                <a:rPr lang="zh-CN" altLang="zh-CN" sz="1600" b="1" kern="100" dirty="0">
                  <a:solidFill>
                    <a:srgbClr val="00B0F0"/>
                  </a:solidFill>
                  <a:latin typeface="等线" panose="02010600030101010101" charset="-122"/>
                  <a:ea typeface="等线" panose="02010600030101010101" charset="-122"/>
                  <a:cs typeface="Times New Roman" panose="02020603050405020304" pitchFamily="18" charset="0"/>
                </a:rPr>
                <a:t>YYYYMM</a:t>
              </a:r>
              <a:r>
                <a:rPr lang="zh-CN" altLang="zh-CN" sz="1600" b="1" kern="100" dirty="0">
                  <a:solidFill>
                    <a:srgbClr val="00B0F0"/>
                  </a:solidFill>
                  <a:latin typeface="等线" panose="02010600030101010101" charset="-122"/>
                  <a:ea typeface="PMingLiU" panose="02020500000000000000" pitchFamily="18" charset="-120"/>
                  <a:cs typeface="Times New Roman" panose="02020603050405020304" pitchFamily="18" charset="0"/>
                </a:rPr>
                <a:t>DD</a:t>
              </a:r>
              <a:r>
                <a:rPr lang="zh-CN" altLang="zh-CN" sz="1600" b="1" kern="100" dirty="0">
                  <a:solidFill>
                    <a:srgbClr val="00B0F0"/>
                  </a:solidFill>
                  <a:latin typeface="等线" panose="02010600030101010101" charset="-122"/>
                  <a:ea typeface="等线" panose="02010600030101010101" charset="-122"/>
                  <a:cs typeface="Times New Roman" panose="02020603050405020304" pitchFamily="18" charset="0"/>
                </a:rPr>
                <a:t>.JDAY.hhmmss.ms</a:t>
              </a:r>
              <a:r>
                <a:rPr lang="zh-CN" altLang="zh-CN" sz="1600" kern="100" dirty="0">
                  <a:latin typeface="等线" panose="02010600030101010101" charset="-122"/>
                  <a:ea typeface="等线" panose="02010600030101010101" charset="-122"/>
                  <a:cs typeface="Times New Roman" panose="02020603050405020304" pitchFamily="18" charset="0"/>
                </a:rPr>
                <a:t> 的文件夹中。</a:t>
              </a:r>
              <a:endParaRPr lang="en-US" altLang="zh-CN" sz="1600" kern="100" dirty="0">
                <a:latin typeface="等线" panose="02010600030101010101" charset="-122"/>
                <a:ea typeface="等线" panose="02010600030101010101" charset="-122"/>
                <a:cs typeface="Times New Roman" panose="02020603050405020304" pitchFamily="18" charset="0"/>
              </a:endParaRPr>
            </a:p>
            <a:p>
              <a:pPr marL="170180" indent="190500"/>
              <a:endParaRPr lang="en-US" altLang="zh-CN" sz="1600" kern="100" dirty="0">
                <a:latin typeface="等线" panose="02010600030101010101" charset="-122"/>
                <a:ea typeface="等线" panose="02010600030101010101" charset="-122"/>
                <a:cs typeface="Times New Roman" panose="02020603050405020304" pitchFamily="18" charset="0"/>
              </a:endParaRPr>
            </a:p>
            <a:p>
              <a:pPr marL="170180" indent="190500"/>
              <a:endParaRPr lang="en-US" altLang="zh-CN" sz="1600" kern="100" dirty="0">
                <a:latin typeface="等线" panose="02010600030101010101" charset="-122"/>
                <a:ea typeface="等线" panose="02010600030101010101" charset="-122"/>
                <a:cs typeface="Times New Roman" panose="02020603050405020304" pitchFamily="18" charset="0"/>
              </a:endParaRPr>
            </a:p>
            <a:p>
              <a:pPr marL="170180" indent="190500"/>
              <a:endParaRPr lang="en-US" altLang="zh-CN" sz="1600" kern="100" dirty="0">
                <a:latin typeface="等线" panose="02010600030101010101" charset="-122"/>
                <a:ea typeface="等线" panose="02010600030101010101" charset="-122"/>
                <a:cs typeface="Times New Roman" panose="02020603050405020304" pitchFamily="18" charset="0"/>
              </a:endParaRPr>
            </a:p>
            <a:p>
              <a:pPr marL="170180" indent="190500"/>
              <a:endParaRPr lang="en-US" altLang="zh-CN" sz="1600" kern="100" dirty="0">
                <a:latin typeface="等线" panose="02010600030101010101" charset="-122"/>
                <a:ea typeface="等线" panose="02010600030101010101" charset="-122"/>
                <a:cs typeface="Times New Roman" panose="02020603050405020304" pitchFamily="18" charset="0"/>
              </a:endParaRPr>
            </a:p>
            <a:p>
              <a:pPr marL="170180" indent="190500"/>
              <a:endParaRPr lang="en-US" altLang="zh-CN" sz="1600" kern="100" dirty="0">
                <a:latin typeface="等线" panose="02010600030101010101" charset="-122"/>
                <a:ea typeface="等线" panose="02010600030101010101" charset="-122"/>
                <a:cs typeface="Times New Roman" panose="02020603050405020304" pitchFamily="18" charset="0"/>
              </a:endParaRPr>
            </a:p>
            <a:p>
              <a:pPr marL="170180" indent="190500"/>
              <a:endParaRPr lang="en-US" altLang="zh-CN" sz="1600" kern="100" dirty="0">
                <a:latin typeface="等线" panose="02010600030101010101" charset="-122"/>
                <a:ea typeface="等线" panose="02010600030101010101" charset="-122"/>
                <a:cs typeface="Times New Roman" panose="02020603050405020304" pitchFamily="18" charset="0"/>
              </a:endParaRPr>
            </a:p>
            <a:p>
              <a:pPr marL="170180" indent="190500"/>
              <a:endParaRPr lang="en-US" altLang="zh-CN" sz="1600" kern="100" dirty="0">
                <a:latin typeface="等线" panose="02010600030101010101" charset="-122"/>
                <a:ea typeface="等线" panose="02010600030101010101" charset="-122"/>
                <a:cs typeface="Times New Roman" panose="02020603050405020304" pitchFamily="18" charset="0"/>
              </a:endParaRPr>
            </a:p>
          </p:txBody>
        </p:sp>
        <p:pic>
          <p:nvPicPr>
            <p:cNvPr id="3" name="图片 2"/>
            <p:cNvPicPr>
              <a:picLocks noChangeAspect="1"/>
            </p:cNvPicPr>
            <p:nvPr/>
          </p:nvPicPr>
          <p:blipFill rotWithShape="1">
            <a:blip r:embed="rId1"/>
            <a:srcRect b="35242"/>
            <a:stretch>
              <a:fillRect/>
            </a:stretch>
          </p:blipFill>
          <p:spPr>
            <a:xfrm>
              <a:off x="1807144" y="1522367"/>
              <a:ext cx="3010323" cy="1206045"/>
            </a:xfrm>
            <a:prstGeom prst="rect">
              <a:avLst/>
            </a:prstGeom>
          </p:spPr>
        </p:pic>
      </p:grpSp>
      <p:sp>
        <p:nvSpPr>
          <p:cNvPr id="12" name="文本框 11"/>
          <p:cNvSpPr txBox="1"/>
          <p:nvPr/>
        </p:nvSpPr>
        <p:spPr>
          <a:xfrm>
            <a:off x="1599319" y="1112116"/>
            <a:ext cx="4572000" cy="460375"/>
          </a:xfrm>
          <a:prstGeom prst="rect">
            <a:avLst/>
          </a:prstGeom>
          <a:noFill/>
        </p:spPr>
        <p:txBody>
          <a:bodyPr wrap="square">
            <a:spAutoFit/>
          </a:bodyPr>
          <a:lstStyle/>
          <a:p>
            <a:r>
              <a:rPr lang="zh-CN" altLang="en-US" sz="2400" b="1" dirty="0"/>
              <a:t>地震波形数据</a:t>
            </a:r>
            <a:endParaRPr lang="zh-CN" altLang="en-US" sz="2400" b="1" dirty="0"/>
          </a:p>
        </p:txBody>
      </p:sp>
      <p:sp>
        <p:nvSpPr>
          <p:cNvPr id="16" name="文本框 15"/>
          <p:cNvSpPr txBox="1"/>
          <p:nvPr/>
        </p:nvSpPr>
        <p:spPr>
          <a:xfrm>
            <a:off x="1599319" y="4134201"/>
            <a:ext cx="4572000" cy="4603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sz="2400" b="1" dirty="0"/>
              <a:t>台站信息文件（</a:t>
            </a:r>
            <a:r>
              <a:rPr lang="en-US" altLang="zh-CN" sz="2400" b="1" dirty="0"/>
              <a:t>st.info</a:t>
            </a:r>
            <a:r>
              <a:rPr lang="zh-CN" altLang="en-US" sz="2400" b="1" dirty="0"/>
              <a:t>）</a:t>
            </a:r>
            <a:endParaRPr lang="zh-CN" altLang="en-US" sz="24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组合 6"/>
          <p:cNvGrpSpPr/>
          <p:nvPr/>
        </p:nvGrpSpPr>
        <p:grpSpPr bwMode="auto">
          <a:xfrm>
            <a:off x="1591072" y="260648"/>
            <a:ext cx="2200672" cy="679451"/>
            <a:chOff x="304800" y="1050819"/>
            <a:chExt cx="4267200" cy="678960"/>
          </a:xfrm>
        </p:grpSpPr>
        <p:sp>
          <p:nvSpPr>
            <p:cNvPr id="8" name="矩形: 圆角 7"/>
            <p:cNvSpPr/>
            <p:nvPr/>
          </p:nvSpPr>
          <p:spPr>
            <a:xfrm>
              <a:off x="304800" y="1050819"/>
              <a:ext cx="4267200" cy="678960"/>
            </a:xfrm>
            <a:prstGeom prst="roundRect">
              <a:avLst/>
            </a:prstGeom>
          </p:spPr>
          <p:style>
            <a:lnRef idx="2">
              <a:schemeClr val="lt1">
                <a:hueOff val="0"/>
                <a:satOff val="0"/>
                <a:lumOff val="0"/>
                <a:alphaOff val="0"/>
              </a:schemeClr>
            </a:lnRef>
            <a:fillRef idx="1">
              <a:schemeClr val="accent5">
                <a:alpha val="90000"/>
                <a:hueOff val="0"/>
                <a:satOff val="0"/>
                <a:lumOff val="0"/>
                <a:alphaOff val="-13330"/>
              </a:schemeClr>
            </a:fillRef>
            <a:effectRef idx="0">
              <a:schemeClr val="accent5">
                <a:alpha val="90000"/>
                <a:hueOff val="0"/>
                <a:satOff val="0"/>
                <a:lumOff val="0"/>
                <a:alphaOff val="-13330"/>
              </a:schemeClr>
            </a:effectRef>
            <a:fontRef idx="minor">
              <a:schemeClr val="lt1"/>
            </a:fontRef>
          </p:style>
          <p:txBody>
            <a:bodyPr/>
            <a:lstStyle/>
            <a:p>
              <a:endParaRPr lang="zh-CN" altLang="en-US" sz="2400"/>
            </a:p>
          </p:txBody>
        </p:sp>
        <p:sp>
          <p:nvSpPr>
            <p:cNvPr id="9" name="矩形: 圆角 4"/>
            <p:cNvSpPr txBox="1"/>
            <p:nvPr/>
          </p:nvSpPr>
          <p:spPr>
            <a:xfrm>
              <a:off x="338137" y="1084133"/>
              <a:ext cx="4200525" cy="61233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766445">
                <a:lnSpc>
                  <a:spcPct val="90000"/>
                </a:lnSpc>
                <a:spcAft>
                  <a:spcPct val="35000"/>
                </a:spcAft>
                <a:defRPr/>
              </a:pPr>
              <a:r>
                <a:rPr lang="zh-CN" altLang="en-US" sz="2300" b="1" dirty="0">
                  <a:solidFill>
                    <a:schemeClr val="tx1">
                      <a:lumMod val="85000"/>
                      <a:lumOff val="15000"/>
                    </a:schemeClr>
                  </a:solidFill>
                </a:rPr>
                <a:t>波场梯度成像</a:t>
              </a:r>
              <a:endParaRPr lang="zh-CN" altLang="en-US" sz="2300" b="1" dirty="0">
                <a:solidFill>
                  <a:schemeClr val="tx1">
                    <a:lumMod val="85000"/>
                    <a:lumOff val="15000"/>
                  </a:schemeClr>
                </a:solidFill>
              </a:endParaRPr>
            </a:p>
          </p:txBody>
        </p:sp>
      </p:grpSp>
      <p:sp>
        <p:nvSpPr>
          <p:cNvPr id="11" name="文本框 10"/>
          <p:cNvSpPr txBox="1"/>
          <p:nvPr/>
        </p:nvSpPr>
        <p:spPr>
          <a:xfrm>
            <a:off x="1644100" y="2453107"/>
            <a:ext cx="8567739" cy="460375"/>
          </a:xfrm>
          <a:prstGeom prst="rect">
            <a:avLst/>
          </a:prstGeom>
          <a:noFill/>
        </p:spPr>
        <p:txBody>
          <a:bodyPr>
            <a:spAutoFit/>
          </a:bodyPr>
          <a:lstStyle/>
          <a:p>
            <a:pPr algn="just">
              <a:spcBef>
                <a:spcPts val="975"/>
              </a:spcBef>
              <a:defRPr/>
            </a:pPr>
            <a:r>
              <a:rPr lang="zh-TW" altLang="zh-CN" sz="2400" b="1" kern="100" dirty="0">
                <a:latin typeface="等线" panose="02010600030101010101" charset="-122"/>
                <a:ea typeface="等线" panose="02010600030101010101" charset="-122"/>
              </a:rPr>
              <a:t>全局</a:t>
            </a:r>
            <a:r>
              <a:rPr lang="zh-CN" altLang="zh-CN" sz="2400" b="1" kern="100" dirty="0">
                <a:latin typeface="等线" panose="02010600030101010101" charset="-122"/>
              </a:rPr>
              <a:t>参数设置（</a:t>
            </a:r>
            <a:r>
              <a:rPr lang="zh-CN" altLang="zh-CN" sz="2400" b="1" kern="100" dirty="0">
                <a:latin typeface="等线" panose="02010600030101010101" charset="-122"/>
                <a:cs typeface="Times New Roman" panose="02020603050405020304" pitchFamily="18" charset="0"/>
              </a:rPr>
              <a:t>aa_WGM_parameters.m</a:t>
            </a:r>
            <a:r>
              <a:rPr lang="zh-CN" altLang="zh-CN" sz="2400" b="1" kern="100" dirty="0">
                <a:latin typeface="等线" panose="02010600030101010101" charset="-122"/>
              </a:rPr>
              <a:t>）</a:t>
            </a:r>
            <a:endParaRPr lang="en-US" altLang="zh-CN" sz="2400" b="1" kern="100" dirty="0">
              <a:latin typeface="等线" panose="02010600030101010101" charset="-122"/>
            </a:endParaRPr>
          </a:p>
        </p:txBody>
      </p:sp>
      <p:sp>
        <p:nvSpPr>
          <p:cNvPr id="9220" name="Rectangle 2"/>
          <p:cNvSpPr>
            <a:spLocks noChangeArrowheads="1"/>
          </p:cNvSpPr>
          <p:nvPr/>
        </p:nvSpPr>
        <p:spPr bwMode="auto">
          <a:xfrm>
            <a:off x="1638967" y="3001029"/>
            <a:ext cx="2878139" cy="36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76176"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en-US" sz="1600" b="1" dirty="0">
                <a:solidFill>
                  <a:srgbClr val="00B0F0"/>
                </a:solidFill>
                <a:latin typeface="等线" panose="02010600030101010101" charset="-122"/>
                <a:cs typeface="Times New Roman" panose="02020603050405020304" pitchFamily="18" charset="0"/>
              </a:rPr>
              <a:t>地震台网和网格点参数设置</a:t>
            </a:r>
            <a:endParaRPr lang="zh-CN" altLang="en-US" sz="1600" dirty="0">
              <a:solidFill>
                <a:srgbClr val="00B0F0"/>
              </a:solidFill>
              <a:cs typeface="Times New Roman" panose="02020603050405020304" pitchFamily="18" charset="0"/>
            </a:endParaRPr>
          </a:p>
        </p:txBody>
      </p:sp>
      <p:sp>
        <p:nvSpPr>
          <p:cNvPr id="9221" name="文本框 2"/>
          <p:cNvSpPr txBox="1">
            <a:spLocks noChangeArrowheads="1"/>
          </p:cNvSpPr>
          <p:nvPr/>
        </p:nvSpPr>
        <p:spPr bwMode="auto">
          <a:xfrm>
            <a:off x="1716777" y="3490320"/>
            <a:ext cx="2858245" cy="2348230"/>
          </a:xfrm>
          <a:prstGeom prst="rect">
            <a:avLst/>
          </a:prstGeom>
          <a:solidFill>
            <a:srgbClr val="F2F2F2"/>
          </a:solidFill>
          <a:ln w="9525">
            <a:solidFill>
              <a:srgbClr val="000000"/>
            </a:solidFill>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465" b="1" dirty="0">
                <a:solidFill>
                  <a:srgbClr val="228B22"/>
                </a:solidFill>
                <a:latin typeface="Times New Roman" panose="02020603050405020304" pitchFamily="18" charset="0"/>
                <a:cs typeface="Times New Roman" panose="02020603050405020304" pitchFamily="18" charset="0"/>
              </a:rPr>
              <a:t>% 1. info of seismic array</a:t>
            </a:r>
            <a:endParaRPr lang="en-US" altLang="zh-CN" sz="1465" b="1"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.stinfo</a:t>
            </a:r>
            <a:r>
              <a:rPr lang="en-US" altLang="zh-CN" sz="1465" dirty="0">
                <a:solidFill>
                  <a:srgbClr val="000000"/>
                </a:solidFill>
                <a:latin typeface="Times New Roman" panose="02020603050405020304" pitchFamily="18" charset="0"/>
                <a:cs typeface="Times New Roman" panose="02020603050405020304" pitchFamily="18" charset="0"/>
              </a:rPr>
              <a:t> = </a:t>
            </a:r>
            <a:r>
              <a:rPr lang="en-US" altLang="zh-CN" sz="1465" dirty="0">
                <a:solidFill>
                  <a:srgbClr val="A020F0"/>
                </a:solidFill>
                <a:latin typeface="Times New Roman" panose="02020603050405020304" pitchFamily="18" charset="0"/>
                <a:cs typeface="Times New Roman" panose="02020603050405020304" pitchFamily="18" charset="0"/>
              </a:rPr>
              <a:t>'./st.info'</a:t>
            </a:r>
            <a:r>
              <a:rPr lang="en-US" altLang="zh-CN" sz="1465" dirty="0">
                <a:solidFill>
                  <a:srgbClr val="000000"/>
                </a:solidFill>
                <a:latin typeface="Times New Roman" panose="02020603050405020304" pitchFamily="18" charset="0"/>
                <a:cs typeface="Times New Roman" panose="02020603050405020304" pitchFamily="18" charset="0"/>
              </a:rPr>
              <a:t>; </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FF0000"/>
                </a:solidFill>
                <a:latin typeface="Times New Roman" panose="02020603050405020304" pitchFamily="18" charset="0"/>
                <a:cs typeface="Times New Roman" panose="02020603050405020304" pitchFamily="18" charset="0"/>
              </a:rPr>
              <a:t>.</a:t>
            </a:r>
            <a:r>
              <a:rPr lang="en-US" altLang="zh-CN" sz="1465" dirty="0" err="1">
                <a:solidFill>
                  <a:srgbClr val="000000"/>
                </a:solidFill>
                <a:latin typeface="Times New Roman" panose="02020603050405020304" pitchFamily="18" charset="0"/>
                <a:cs typeface="Times New Roman" panose="02020603050405020304" pitchFamily="18" charset="0"/>
              </a:rPr>
              <a:t>ev_sac_rootpath</a:t>
            </a:r>
            <a:r>
              <a:rPr lang="en-US" altLang="zh-CN" sz="1465" dirty="0">
                <a:solidFill>
                  <a:srgbClr val="000000"/>
                </a:solidFill>
                <a:latin typeface="Times New Roman" panose="02020603050405020304" pitchFamily="18" charset="0"/>
                <a:cs typeface="Times New Roman" panose="02020603050405020304" pitchFamily="18" charset="0"/>
              </a:rPr>
              <a:t> = </a:t>
            </a:r>
            <a:r>
              <a:rPr lang="en-US" altLang="zh-CN" sz="1465" dirty="0">
                <a:solidFill>
                  <a:srgbClr val="A020F0"/>
                </a:solidFill>
                <a:latin typeface="Times New Roman" panose="02020603050405020304" pitchFamily="18" charset="0"/>
                <a:cs typeface="Times New Roman" panose="02020603050405020304" pitchFamily="18" charset="0"/>
              </a:rPr>
              <a:t>'../</a:t>
            </a:r>
            <a:r>
              <a:rPr lang="en-US" altLang="zh-CN" sz="1465" dirty="0" err="1">
                <a:solidFill>
                  <a:srgbClr val="A020F0"/>
                </a:solidFill>
                <a:latin typeface="Times New Roman" panose="02020603050405020304" pitchFamily="18" charset="0"/>
                <a:cs typeface="Times New Roman" panose="02020603050405020304" pitchFamily="18" charset="0"/>
              </a:rPr>
              <a:t>ev_sac</a:t>
            </a:r>
            <a:r>
              <a:rPr lang="en-US" altLang="zh-CN" sz="1465" dirty="0">
                <a:solidFill>
                  <a:srgbClr val="A020F0"/>
                </a:solidFill>
                <a:latin typeface="Times New Roman" panose="02020603050405020304" pitchFamily="18" charset="0"/>
                <a:cs typeface="Times New Roman" panose="02020603050405020304" pitchFamily="18" charset="0"/>
              </a:rPr>
              <a:t>/'</a:t>
            </a:r>
            <a:r>
              <a:rPr lang="en-US" altLang="zh-CN" sz="1465" dirty="0">
                <a:solidFill>
                  <a:srgbClr val="000000"/>
                </a:solidFill>
                <a:latin typeface="Times New Roman" panose="02020603050405020304" pitchFamily="18" charset="0"/>
                <a:cs typeface="Times New Roman" panose="02020603050405020304" pitchFamily="18" charset="0"/>
              </a:rPr>
              <a:t>; </a:t>
            </a:r>
            <a:endParaRPr lang="zh-CN" altLang="en-US"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.lalim</a:t>
            </a:r>
            <a:r>
              <a:rPr lang="en-US" altLang="zh-CN" sz="1465" dirty="0">
                <a:solidFill>
                  <a:srgbClr val="000000"/>
                </a:solidFill>
                <a:latin typeface="Times New Roman" panose="02020603050405020304" pitchFamily="18" charset="0"/>
                <a:cs typeface="Times New Roman" panose="02020603050405020304" pitchFamily="18" charset="0"/>
              </a:rPr>
              <a:t> = [26 32.4]; </a:t>
            </a:r>
            <a:endParaRPr lang="en-US" altLang="zh-CN" sz="1465" dirty="0">
              <a:solidFill>
                <a:srgbClr val="000000"/>
              </a:solidFill>
              <a:latin typeface="Times New Roman" panose="02020603050405020304" pitchFamily="18" charset="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.lolim</a:t>
            </a:r>
            <a:r>
              <a:rPr lang="en-US" altLang="zh-CN" sz="1465" dirty="0">
                <a:solidFill>
                  <a:srgbClr val="000000"/>
                </a:solidFill>
                <a:latin typeface="Times New Roman" panose="02020603050405020304" pitchFamily="18" charset="0"/>
                <a:cs typeface="Times New Roman" panose="02020603050405020304" pitchFamily="18" charset="0"/>
              </a:rPr>
              <a:t> = [99.6 105.4];</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.component</a:t>
            </a:r>
            <a:r>
              <a:rPr lang="en-US" altLang="zh-CN" sz="1465" dirty="0">
                <a:solidFill>
                  <a:srgbClr val="000000"/>
                </a:solidFill>
                <a:latin typeface="Times New Roman" panose="02020603050405020304" pitchFamily="18" charset="0"/>
                <a:cs typeface="Times New Roman" panose="02020603050405020304" pitchFamily="18" charset="0"/>
              </a:rPr>
              <a:t> = </a:t>
            </a:r>
            <a:r>
              <a:rPr lang="en-US" altLang="zh-CN" sz="1465" dirty="0">
                <a:solidFill>
                  <a:srgbClr val="A020F0"/>
                </a:solidFill>
                <a:latin typeface="Times New Roman" panose="02020603050405020304" pitchFamily="18" charset="0"/>
                <a:cs typeface="Times New Roman" panose="02020603050405020304" pitchFamily="18" charset="0"/>
              </a:rPr>
              <a:t>'BHZ'</a:t>
            </a:r>
            <a:r>
              <a:rPr lang="en-US" altLang="zh-CN" sz="1465" dirty="0">
                <a:solidFill>
                  <a:srgbClr val="000000"/>
                </a:solidFill>
                <a:latin typeface="Times New Roman" panose="02020603050405020304" pitchFamily="18" charset="0"/>
                <a:cs typeface="Times New Roman" panose="02020603050405020304" pitchFamily="18" charset="0"/>
              </a:rPr>
              <a:t>; </a:t>
            </a:r>
            <a:endParaRPr lang="zh-CN" altLang="en-US"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.Net</a:t>
            </a:r>
            <a:r>
              <a:rPr lang="en-US" altLang="zh-CN" sz="1465" dirty="0">
                <a:solidFill>
                  <a:srgbClr val="000000"/>
                </a:solidFill>
                <a:latin typeface="Times New Roman" panose="02020603050405020304" pitchFamily="18" charset="0"/>
                <a:cs typeface="Times New Roman" panose="02020603050405020304" pitchFamily="18" charset="0"/>
              </a:rPr>
              <a:t>=</a:t>
            </a:r>
            <a:r>
              <a:rPr lang="en-US" altLang="zh-CN" sz="1465" dirty="0">
                <a:solidFill>
                  <a:srgbClr val="A020F0"/>
                </a:solidFill>
                <a:latin typeface="Times New Roman" panose="02020603050405020304" pitchFamily="18" charset="0"/>
                <a:cs typeface="Times New Roman" panose="02020603050405020304" pitchFamily="18" charset="0"/>
              </a:rPr>
              <a:t>'*'</a:t>
            </a:r>
            <a:r>
              <a:rPr lang="en-US" altLang="zh-CN" sz="1465" dirty="0">
                <a:solidFill>
                  <a:srgbClr val="000000"/>
                </a:solidFill>
                <a:latin typeface="Times New Roman" panose="02020603050405020304" pitchFamily="18" charset="0"/>
                <a:cs typeface="Times New Roman" panose="02020603050405020304" pitchFamily="18" charset="0"/>
              </a:rPr>
              <a:t>; </a:t>
            </a:r>
            <a:endParaRPr lang="zh-CN" altLang="en-US"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.gridsize</a:t>
            </a:r>
            <a:r>
              <a:rPr lang="en-US" altLang="zh-CN" sz="1465" dirty="0">
                <a:solidFill>
                  <a:srgbClr val="000000"/>
                </a:solidFill>
                <a:latin typeface="Times New Roman" panose="02020603050405020304" pitchFamily="18" charset="0"/>
                <a:cs typeface="Times New Roman" panose="02020603050405020304" pitchFamily="18" charset="0"/>
              </a:rPr>
              <a:t> = 0.2;</a:t>
            </a:r>
            <a:endParaRPr lang="zh-CN" altLang="en-US" sz="1465" dirty="0">
              <a:cs typeface="Times New Roman" panose="02020603050405020304" pitchFamily="18" charset="0"/>
            </a:endParaRPr>
          </a:p>
          <a:p>
            <a:r>
              <a:rPr lang="en-US" altLang="zh-CN" sz="1465" dirty="0" err="1">
                <a:solidFill>
                  <a:srgbClr val="000000"/>
                </a:solidFill>
                <a:latin typeface="Times New Roman" panose="02020603050405020304" pitchFamily="18" charset="0"/>
                <a:cs typeface="Times New Roman" panose="02020603050405020304" pitchFamily="18" charset="0"/>
              </a:rPr>
              <a:t>ddst</a:t>
            </a:r>
            <a:r>
              <a:rPr lang="en-US" altLang="zh-CN" sz="1465" dirty="0">
                <a:solidFill>
                  <a:srgbClr val="000000"/>
                </a:solidFill>
                <a:latin typeface="Times New Roman" panose="02020603050405020304" pitchFamily="18" charset="0"/>
                <a:cs typeface="Times New Roman" panose="02020603050405020304" pitchFamily="18" charset="0"/>
              </a:rPr>
              <a:t>=0.7; </a:t>
            </a:r>
            <a:endParaRPr lang="zh-CN" altLang="en-US" sz="1465" dirty="0">
              <a:cs typeface="Times New Roman" panose="02020603050405020304" pitchFamily="18" charset="0"/>
            </a:endParaRPr>
          </a:p>
          <a:p>
            <a:r>
              <a:rPr lang="en-US" altLang="zh-CN" sz="1465" dirty="0" err="1">
                <a:solidFill>
                  <a:srgbClr val="000000"/>
                </a:solidFill>
                <a:latin typeface="Times New Roman" panose="02020603050405020304" pitchFamily="18" charset="0"/>
                <a:cs typeface="Times New Roman" panose="02020603050405020304" pitchFamily="18" charset="0"/>
              </a:rPr>
              <a:t>remakegrd</a:t>
            </a:r>
            <a:r>
              <a:rPr lang="en-US" altLang="zh-CN" sz="1465" dirty="0">
                <a:solidFill>
                  <a:srgbClr val="000000"/>
                </a:solidFill>
                <a:latin typeface="Times New Roman" panose="02020603050405020304" pitchFamily="18" charset="0"/>
                <a:cs typeface="Times New Roman" panose="02020603050405020304" pitchFamily="18" charset="0"/>
              </a:rPr>
              <a:t> = 1;</a:t>
            </a:r>
            <a:endParaRPr lang="en-US" altLang="zh-CN" sz="1465" dirty="0">
              <a:cs typeface="Times New Roman" panose="02020603050405020304" pitchFamily="18" charset="0"/>
            </a:endParaRPr>
          </a:p>
        </p:txBody>
      </p:sp>
      <p:sp>
        <p:nvSpPr>
          <p:cNvPr id="9222" name="Rectangle 6"/>
          <p:cNvSpPr>
            <a:spLocks noChangeArrowheads="1"/>
          </p:cNvSpPr>
          <p:nvPr/>
        </p:nvSpPr>
        <p:spPr bwMode="auto">
          <a:xfrm>
            <a:off x="4429793" y="3053137"/>
            <a:ext cx="3402013" cy="36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76176" anchor="ctr">
            <a:spAutoFit/>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en-US" sz="1600" b="1" dirty="0">
                <a:solidFill>
                  <a:srgbClr val="00B0F0"/>
                </a:solidFill>
                <a:latin typeface="等线" panose="02010600030101010101" charset="-122"/>
                <a:cs typeface="Times New Roman" panose="02020603050405020304" pitchFamily="18" charset="0"/>
              </a:rPr>
              <a:t>波形自动挑选参数设置</a:t>
            </a:r>
            <a:endParaRPr lang="zh-CN" altLang="en-US" sz="1600" dirty="0">
              <a:solidFill>
                <a:srgbClr val="00B0F0"/>
              </a:solidFill>
              <a:cs typeface="Times New Roman" panose="02020603050405020304" pitchFamily="18" charset="0"/>
            </a:endParaRPr>
          </a:p>
        </p:txBody>
      </p:sp>
      <p:sp>
        <p:nvSpPr>
          <p:cNvPr id="9223" name="文本框 2"/>
          <p:cNvSpPr txBox="1">
            <a:spLocks noChangeArrowheads="1"/>
          </p:cNvSpPr>
          <p:nvPr/>
        </p:nvSpPr>
        <p:spPr bwMode="auto">
          <a:xfrm>
            <a:off x="4663848" y="3490320"/>
            <a:ext cx="2749089" cy="2348230"/>
          </a:xfrm>
          <a:prstGeom prst="rect">
            <a:avLst/>
          </a:prstGeom>
          <a:solidFill>
            <a:srgbClr val="F2F2F2"/>
          </a:solidFill>
          <a:ln w="9525">
            <a:solidFill>
              <a:srgbClr val="000000"/>
            </a:solidFill>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465" b="1" dirty="0">
                <a:solidFill>
                  <a:srgbClr val="228B22"/>
                </a:solidFill>
                <a:latin typeface="Times New Roman" panose="02020603050405020304" pitchFamily="18" charset="0"/>
                <a:cs typeface="Times New Roman" panose="02020603050405020304" pitchFamily="18" charset="0"/>
              </a:rPr>
              <a:t>%2. Auto waveforms pick</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.wvPick_output</a:t>
            </a:r>
            <a:r>
              <a:rPr lang="en-US" altLang="zh-CN" sz="1465" dirty="0">
                <a:solidFill>
                  <a:srgbClr val="000000"/>
                </a:solidFill>
                <a:latin typeface="Times New Roman" panose="02020603050405020304" pitchFamily="18" charset="0"/>
                <a:cs typeface="Times New Roman" panose="02020603050405020304" pitchFamily="18" charset="0"/>
              </a:rPr>
              <a:t> = </a:t>
            </a:r>
            <a:r>
              <a:rPr lang="en-US" altLang="zh-CN" sz="1465" dirty="0">
                <a:solidFill>
                  <a:srgbClr val="A020F0"/>
                </a:solidFill>
                <a:latin typeface="Times New Roman" panose="02020603050405020304" pitchFamily="18" charset="0"/>
                <a:cs typeface="Times New Roman" panose="02020603050405020304" pitchFamily="18" charset="0"/>
              </a:rPr>
              <a:t>'./</a:t>
            </a:r>
            <a:r>
              <a:rPr lang="en-US" altLang="zh-CN" sz="1465" dirty="0" err="1">
                <a:solidFill>
                  <a:srgbClr val="A020F0"/>
                </a:solidFill>
                <a:latin typeface="Times New Roman" panose="02020603050405020304" pitchFamily="18" charset="0"/>
                <a:cs typeface="Times New Roman" panose="02020603050405020304" pitchFamily="18" charset="0"/>
              </a:rPr>
              <a:t>wvPick</a:t>
            </a:r>
            <a:r>
              <a:rPr lang="en-US" altLang="zh-CN" sz="1465" dirty="0">
                <a:solidFill>
                  <a:srgbClr val="A020F0"/>
                </a:solidFill>
                <a:latin typeface="Times New Roman" panose="02020603050405020304" pitchFamily="18" charset="0"/>
                <a:cs typeface="Times New Roman" panose="02020603050405020304" pitchFamily="18" charset="0"/>
              </a:rPr>
              <a:t>/'</a:t>
            </a:r>
            <a:r>
              <a:rPr lang="en-US" altLang="zh-CN" sz="1465" dirty="0">
                <a:solidFill>
                  <a:srgbClr val="000000"/>
                </a:solidFill>
                <a:latin typeface="Times New Roman" panose="02020603050405020304" pitchFamily="18" charset="0"/>
                <a:cs typeface="Times New Roman" panose="02020603050405020304" pitchFamily="18" charset="0"/>
              </a:rPr>
              <a:t>; </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.periods</a:t>
            </a:r>
            <a:r>
              <a:rPr lang="en-US" altLang="zh-CN" sz="1465" dirty="0">
                <a:solidFill>
                  <a:srgbClr val="000000"/>
                </a:solidFill>
                <a:latin typeface="Times New Roman" panose="02020603050405020304" pitchFamily="18" charset="0"/>
                <a:cs typeface="Times New Roman" panose="02020603050405020304" pitchFamily="18" charset="0"/>
              </a:rPr>
              <a:t> = 10:2:80; </a:t>
            </a:r>
            <a:endParaRPr lang="en-US" altLang="zh-CN" sz="1465" dirty="0">
              <a:solidFill>
                <a:srgbClr val="000000"/>
              </a:solidFill>
              <a:latin typeface="Times New Roman" panose="02020603050405020304" pitchFamily="18" charset="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.ev_minDist</a:t>
            </a:r>
            <a:r>
              <a:rPr lang="en-US" altLang="zh-CN" sz="1465" dirty="0">
                <a:solidFill>
                  <a:srgbClr val="000000"/>
                </a:solidFill>
                <a:latin typeface="Times New Roman" panose="02020603050405020304" pitchFamily="18" charset="0"/>
                <a:cs typeface="Times New Roman" panose="02020603050405020304" pitchFamily="18" charset="0"/>
              </a:rPr>
              <a:t> = deg2km(2); </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.ev_maxDist</a:t>
            </a:r>
            <a:r>
              <a:rPr lang="en-US" altLang="zh-CN" sz="1465" dirty="0">
                <a:solidFill>
                  <a:srgbClr val="000000"/>
                </a:solidFill>
                <a:latin typeface="Times New Roman" panose="02020603050405020304" pitchFamily="18" charset="0"/>
                <a:cs typeface="Times New Roman" panose="02020603050405020304" pitchFamily="18" charset="0"/>
              </a:rPr>
              <a:t> = deg2km(160);  </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.ev_maxDepth</a:t>
            </a:r>
            <a:r>
              <a:rPr lang="en-US" altLang="zh-CN" sz="1465" dirty="0">
                <a:solidFill>
                  <a:srgbClr val="000000"/>
                </a:solidFill>
                <a:latin typeface="Times New Roman" panose="02020603050405020304" pitchFamily="18" charset="0"/>
                <a:cs typeface="Times New Roman" panose="02020603050405020304" pitchFamily="18" charset="0"/>
              </a:rPr>
              <a:t> = 100;</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.vglen</a:t>
            </a:r>
            <a:r>
              <a:rPr lang="en-US" altLang="zh-CN" sz="1465" dirty="0">
                <a:solidFill>
                  <a:srgbClr val="000000"/>
                </a:solidFill>
                <a:latin typeface="Times New Roman" panose="02020603050405020304" pitchFamily="18" charset="0"/>
                <a:cs typeface="Times New Roman" panose="02020603050405020304" pitchFamily="18" charset="0"/>
              </a:rPr>
              <a:t> = [2,5]; </a:t>
            </a:r>
            <a:endParaRPr lang="en-US" altLang="zh-CN" sz="1465" dirty="0">
              <a:solidFill>
                <a:srgbClr val="000000"/>
              </a:solidFill>
              <a:latin typeface="Times New Roman" panose="02020603050405020304" pitchFamily="18" charset="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.dvg</a:t>
            </a:r>
            <a:r>
              <a:rPr lang="en-US" altLang="zh-CN" sz="1465" dirty="0">
                <a:solidFill>
                  <a:srgbClr val="000000"/>
                </a:solidFill>
                <a:latin typeface="Times New Roman" panose="02020603050405020304" pitchFamily="18" charset="0"/>
                <a:cs typeface="Times New Roman" panose="02020603050405020304" pitchFamily="18" charset="0"/>
              </a:rPr>
              <a:t> = 0.2;       </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.SNR</a:t>
            </a:r>
            <a:r>
              <a:rPr lang="en-US" altLang="zh-CN" sz="1465" dirty="0">
                <a:solidFill>
                  <a:srgbClr val="000000"/>
                </a:solidFill>
                <a:latin typeface="Times New Roman" panose="02020603050405020304" pitchFamily="18" charset="0"/>
                <a:cs typeface="Times New Roman" panose="02020603050405020304" pitchFamily="18" charset="0"/>
              </a:rPr>
              <a:t>=5;</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cs typeface="Times New Roman" panose="02020603050405020304" pitchFamily="18" charset="0"/>
              </a:rPr>
              <a:t>.mSNR</a:t>
            </a:r>
            <a:r>
              <a:rPr lang="en-US" altLang="zh-CN" sz="1465" dirty="0">
                <a:solidFill>
                  <a:srgbClr val="000000"/>
                </a:solidFill>
                <a:latin typeface="Times New Roman" panose="02020603050405020304" pitchFamily="18" charset="0"/>
                <a:cs typeface="Times New Roman" panose="02020603050405020304" pitchFamily="18" charset="0"/>
              </a:rPr>
              <a:t>=8;</a:t>
            </a:r>
            <a:endParaRPr lang="en-US" altLang="zh-CN" sz="1465" dirty="0">
              <a:cs typeface="Times New Roman" panose="02020603050405020304" pitchFamily="18" charset="0"/>
            </a:endParaRPr>
          </a:p>
        </p:txBody>
      </p:sp>
      <p:sp>
        <p:nvSpPr>
          <p:cNvPr id="9225" name="Rectangle 10"/>
          <p:cNvSpPr>
            <a:spLocks noChangeArrowheads="1"/>
          </p:cNvSpPr>
          <p:nvPr/>
        </p:nvSpPr>
        <p:spPr bwMode="auto">
          <a:xfrm>
            <a:off x="7764212" y="3040716"/>
            <a:ext cx="2579688" cy="36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76176"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en-US" sz="1600" b="1" dirty="0">
                <a:solidFill>
                  <a:srgbClr val="00B0F0"/>
                </a:solidFill>
                <a:latin typeface="等线" panose="02010600030101010101" charset="-122"/>
                <a:cs typeface="Times New Roman" panose="02020603050405020304" pitchFamily="18" charset="0"/>
              </a:rPr>
              <a:t>波场梯度计算参数设置</a:t>
            </a:r>
            <a:endParaRPr lang="zh-CN" altLang="en-US" sz="1600" dirty="0">
              <a:solidFill>
                <a:srgbClr val="00B0F0"/>
              </a:solidFill>
              <a:cs typeface="Times New Roman" panose="02020603050405020304" pitchFamily="18" charset="0"/>
            </a:endParaRPr>
          </a:p>
        </p:txBody>
      </p:sp>
      <p:sp>
        <p:nvSpPr>
          <p:cNvPr id="9226" name="文本框 2"/>
          <p:cNvSpPr txBox="1">
            <a:spLocks noChangeArrowheads="1"/>
          </p:cNvSpPr>
          <p:nvPr/>
        </p:nvSpPr>
        <p:spPr bwMode="auto">
          <a:xfrm>
            <a:off x="7616979" y="3448023"/>
            <a:ext cx="2878139" cy="3251200"/>
          </a:xfrm>
          <a:prstGeom prst="rect">
            <a:avLst/>
          </a:prstGeom>
          <a:solidFill>
            <a:srgbClr val="F2F2F2"/>
          </a:solidFill>
          <a:ln w="9525">
            <a:solidFill>
              <a:srgbClr val="000000"/>
            </a:solidFill>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465" b="1" dirty="0">
                <a:solidFill>
                  <a:srgbClr val="008013"/>
                </a:solidFill>
                <a:latin typeface="等线" panose="02010600030101010101" charset="-122"/>
                <a:ea typeface="Menlo"/>
                <a:cs typeface="Times New Roman" panose="02020603050405020304" pitchFamily="18" charset="0"/>
              </a:rPr>
              <a:t>% 3. parameters of WGM</a:t>
            </a:r>
            <a:endParaRPr lang="en-US" altLang="zh-CN" sz="1465" dirty="0">
              <a:cs typeface="Times New Roman" panose="02020603050405020304" pitchFamily="18" charset="0"/>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等线" panose="02010600030101010101" charset="-122"/>
                <a:ea typeface="Menlo"/>
                <a:cs typeface="Times New Roman" panose="02020603050405020304" pitchFamily="18" charset="0"/>
              </a:rPr>
              <a:t>.WG_output</a:t>
            </a:r>
            <a:r>
              <a:rPr lang="en-US" altLang="zh-CN" sz="1465" dirty="0">
                <a:solidFill>
                  <a:srgbClr val="000000"/>
                </a:solidFill>
                <a:latin typeface="等线" panose="02010600030101010101" charset="-122"/>
                <a:ea typeface="Menlo"/>
                <a:cs typeface="Times New Roman" panose="02020603050405020304" pitchFamily="18" charset="0"/>
              </a:rPr>
              <a:t> = </a:t>
            </a:r>
            <a:r>
              <a:rPr lang="en-US" altLang="zh-CN" sz="1465" dirty="0">
                <a:solidFill>
                  <a:srgbClr val="A709F5"/>
                </a:solidFill>
                <a:latin typeface="等线" panose="02010600030101010101" charset="-122"/>
                <a:ea typeface="Menlo"/>
                <a:cs typeface="Times New Roman" panose="02020603050405020304" pitchFamily="18" charset="0"/>
              </a:rPr>
              <a:t>'./WG/'</a:t>
            </a:r>
            <a:r>
              <a:rPr lang="en-US" altLang="zh-CN" sz="1465" dirty="0">
                <a:solidFill>
                  <a:srgbClr val="000000"/>
                </a:solidFill>
                <a:latin typeface="等线" panose="02010600030101010101" charset="-122"/>
                <a:ea typeface="Menlo"/>
                <a:cs typeface="Times New Roman" panose="02020603050405020304" pitchFamily="18" charset="0"/>
              </a:rPr>
              <a:t>; </a:t>
            </a:r>
            <a:endParaRPr lang="en-US" altLang="zh-CN" sz="1465" dirty="0"/>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Times New Roman" panose="02020603050405020304" pitchFamily="18" charset="0"/>
              </a:rPr>
              <a:t>.minNST</a:t>
            </a:r>
            <a:r>
              <a:rPr lang="en-US" altLang="zh-CN" sz="1465" dirty="0">
                <a:solidFill>
                  <a:srgbClr val="000000"/>
                </a:solidFill>
                <a:latin typeface="Times New Roman" panose="02020603050405020304" pitchFamily="18" charset="0"/>
              </a:rPr>
              <a:t>=6;  </a:t>
            </a:r>
            <a:endParaRPr lang="en-US" altLang="zh-CN" sz="1465" dirty="0"/>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等线" panose="02010600030101010101" charset="-122"/>
                <a:ea typeface="Menlo"/>
                <a:cs typeface="Menlo"/>
              </a:rPr>
              <a:t>.maxstadist</a:t>
            </a:r>
            <a:r>
              <a:rPr lang="en-US" altLang="zh-CN" sz="1465" dirty="0">
                <a:solidFill>
                  <a:srgbClr val="000000"/>
                </a:solidFill>
                <a:latin typeface="等线" panose="02010600030101010101" charset="-122"/>
                <a:ea typeface="Menlo"/>
                <a:cs typeface="Menlo"/>
              </a:rPr>
              <a:t> = 30; </a:t>
            </a:r>
            <a:endParaRPr lang="en-US" altLang="zh-CN" sz="1465" dirty="0"/>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等线" panose="02010600030101010101" charset="-122"/>
                <a:ea typeface="Menlo"/>
                <a:cs typeface="Menlo"/>
              </a:rPr>
              <a:t>.maxdsmax</a:t>
            </a:r>
            <a:r>
              <a:rPr lang="en-US" altLang="zh-CN" sz="1465" dirty="0">
                <a:solidFill>
                  <a:srgbClr val="000000"/>
                </a:solidFill>
                <a:latin typeface="等线" panose="02010600030101010101" charset="-122"/>
                <a:ea typeface="Menlo"/>
                <a:cs typeface="Menlo"/>
              </a:rPr>
              <a:t> = 150; </a:t>
            </a:r>
            <a:endParaRPr lang="en-US" altLang="zh-CN" sz="1465" dirty="0"/>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等线" panose="02010600030101010101" charset="-122"/>
                <a:ea typeface="Menlo"/>
                <a:cs typeface="Menlo"/>
              </a:rPr>
              <a:t>.cutWin</a:t>
            </a:r>
            <a:r>
              <a:rPr lang="en-US" altLang="zh-CN" sz="1465" dirty="0">
                <a:solidFill>
                  <a:srgbClr val="000000"/>
                </a:solidFill>
                <a:latin typeface="等线" panose="02010600030101010101" charset="-122"/>
                <a:ea typeface="Menlo"/>
                <a:cs typeface="Menlo"/>
              </a:rPr>
              <a:t> = 500; </a:t>
            </a:r>
            <a:endParaRPr lang="en-US" altLang="zh-CN" sz="1465" dirty="0"/>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等线" panose="02010600030101010101" charset="-122"/>
                <a:ea typeface="Menlo"/>
                <a:cs typeface="Menlo"/>
              </a:rPr>
              <a:t>.dvmax</a:t>
            </a:r>
            <a:r>
              <a:rPr lang="en-US" altLang="zh-CN" sz="1465" dirty="0">
                <a:solidFill>
                  <a:srgbClr val="000000"/>
                </a:solidFill>
                <a:latin typeface="等线" panose="02010600030101010101" charset="-122"/>
                <a:ea typeface="Menlo"/>
                <a:cs typeface="Menlo"/>
              </a:rPr>
              <a:t> = 0.01; </a:t>
            </a:r>
            <a:endParaRPr lang="en-US" altLang="zh-CN" sz="1465" dirty="0"/>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等线" panose="02010600030101010101" charset="-122"/>
                <a:ea typeface="Menlo"/>
                <a:cs typeface="Menlo"/>
              </a:rPr>
              <a:t>.Rcof</a:t>
            </a:r>
            <a:r>
              <a:rPr lang="en-US" altLang="zh-CN" sz="1465" dirty="0">
                <a:solidFill>
                  <a:srgbClr val="000000"/>
                </a:solidFill>
                <a:latin typeface="等线" panose="02010600030101010101" charset="-122"/>
                <a:ea typeface="Menlo"/>
                <a:cs typeface="Menlo"/>
              </a:rPr>
              <a:t>=0.7; 	</a:t>
            </a:r>
            <a:endParaRPr lang="en-US" altLang="zh-CN" sz="1465" dirty="0">
              <a:solidFill>
                <a:srgbClr val="000000"/>
              </a:solidFill>
              <a:latin typeface="等线" panose="02010600030101010101" charset="-122"/>
              <a:ea typeface="Menlo"/>
              <a:cs typeface="Menlo"/>
            </a:endParaRPr>
          </a:p>
          <a:p>
            <a:r>
              <a:rPr lang="en-US" altLang="zh-CN" sz="1465" b="1" dirty="0">
                <a:solidFill>
                  <a:srgbClr val="008013"/>
                </a:solidFill>
                <a:latin typeface="等线" panose="02010600030101010101" charset="-122"/>
                <a:ea typeface="Menlo"/>
                <a:cs typeface="Menlo"/>
              </a:rPr>
              <a:t>% - smoothing parameters </a:t>
            </a:r>
            <a:endParaRPr lang="en-US" altLang="zh-CN" sz="1465" b="1" dirty="0">
              <a:solidFill>
                <a:srgbClr val="008013"/>
              </a:solidFill>
              <a:latin typeface="等线" panose="02010600030101010101" charset="-122"/>
              <a:ea typeface="Menlo"/>
              <a:cs typeface="Menlo"/>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等线" panose="02010600030101010101" charset="-122"/>
                <a:ea typeface="Menlo"/>
                <a:cs typeface="Menlo"/>
              </a:rPr>
              <a:t>.v_modf</a:t>
            </a:r>
            <a:r>
              <a:rPr lang="en-US" altLang="zh-CN" sz="1465" dirty="0">
                <a:solidFill>
                  <a:srgbClr val="000000"/>
                </a:solidFill>
                <a:latin typeface="等线" panose="02010600030101010101" charset="-122"/>
                <a:ea typeface="Menlo"/>
                <a:cs typeface="Menlo"/>
              </a:rPr>
              <a:t>=</a:t>
            </a:r>
            <a:r>
              <a:rPr lang="en-US" altLang="zh-CN" sz="1465" dirty="0">
                <a:solidFill>
                  <a:srgbClr val="A020F0"/>
                </a:solidFill>
                <a:latin typeface="等线" panose="02010600030101010101" charset="-122"/>
                <a:ea typeface="Menlo"/>
                <a:cs typeface="Menlo"/>
              </a:rPr>
              <a:t>'./</a:t>
            </a:r>
            <a:r>
              <a:rPr lang="en-US" altLang="zh-CN" sz="1465" dirty="0" err="1">
                <a:solidFill>
                  <a:srgbClr val="A020F0"/>
                </a:solidFill>
                <a:latin typeface="等线" panose="02010600030101010101" charset="-122"/>
                <a:ea typeface="Menlo"/>
                <a:cs typeface="Menlo"/>
              </a:rPr>
              <a:t>VphaseMod.mat</a:t>
            </a:r>
            <a:r>
              <a:rPr lang="en-US" altLang="zh-CN" sz="1465" dirty="0">
                <a:solidFill>
                  <a:srgbClr val="A020F0"/>
                </a:solidFill>
                <a:latin typeface="等线" panose="02010600030101010101" charset="-122"/>
                <a:ea typeface="Menlo"/>
                <a:cs typeface="Menlo"/>
              </a:rPr>
              <a:t>’</a:t>
            </a:r>
            <a:r>
              <a:rPr lang="en-US" altLang="zh-CN" sz="1465" dirty="0">
                <a:solidFill>
                  <a:srgbClr val="000000"/>
                </a:solidFill>
                <a:latin typeface="等线" panose="02010600030101010101" charset="-122"/>
                <a:ea typeface="Menlo"/>
                <a:cs typeface="Menlo"/>
              </a:rPr>
              <a:t>;</a:t>
            </a:r>
            <a:endParaRPr lang="en-US" altLang="zh-CN" sz="1465" dirty="0">
              <a:solidFill>
                <a:srgbClr val="000000"/>
              </a:solidFill>
              <a:latin typeface="等线" panose="02010600030101010101" charset="-122"/>
              <a:ea typeface="Menlo"/>
              <a:cs typeface="Menlo"/>
            </a:endParaRPr>
          </a:p>
          <a:p>
            <a:r>
              <a:rPr lang="en-US" altLang="zh-CN" sz="1465" b="1" dirty="0" err="1">
                <a:solidFill>
                  <a:schemeClr val="tx1">
                    <a:lumMod val="95000"/>
                    <a:lumOff val="5000"/>
                  </a:schemeClr>
                </a:solidFill>
                <a:latin typeface="Times New Roman" panose="02020603050405020304" pitchFamily="18" charset="0"/>
                <a:cs typeface="Times New Roman" panose="02020603050405020304" pitchFamily="18" charset="0"/>
              </a:rPr>
              <a:t>par</a:t>
            </a:r>
            <a:r>
              <a:rPr lang="en-US" altLang="zh-CN" sz="1465" dirty="0" err="1">
                <a:solidFill>
                  <a:srgbClr val="000000"/>
                </a:solidFill>
                <a:latin typeface="等线" panose="02010600030101010101" charset="-122"/>
                <a:ea typeface="Menlo"/>
                <a:cs typeface="Menlo"/>
              </a:rPr>
              <a:t>.vlim</a:t>
            </a:r>
            <a:r>
              <a:rPr lang="en-US" altLang="zh-CN" sz="1465" dirty="0">
                <a:solidFill>
                  <a:srgbClr val="000000"/>
                </a:solidFill>
                <a:latin typeface="等线" panose="02010600030101010101" charset="-122"/>
                <a:ea typeface="Menlo"/>
                <a:cs typeface="Menlo"/>
              </a:rPr>
              <a:t>=0.8; 	</a:t>
            </a:r>
            <a:endParaRPr lang="en-US" altLang="zh-CN" sz="1465" dirty="0"/>
          </a:p>
          <a:p>
            <a:r>
              <a:rPr lang="en-US" altLang="zh-CN" sz="1465" dirty="0" err="1">
                <a:solidFill>
                  <a:srgbClr val="000000"/>
                </a:solidFill>
                <a:latin typeface="等线" panose="02010600030101010101" charset="-122"/>
                <a:ea typeface="Menlo"/>
                <a:cs typeface="Menlo"/>
              </a:rPr>
              <a:t>prdb</a:t>
            </a:r>
            <a:r>
              <a:rPr lang="en-US" altLang="zh-CN" sz="1465" dirty="0">
                <a:solidFill>
                  <a:srgbClr val="000000"/>
                </a:solidFill>
                <a:latin typeface="等线" panose="02010600030101010101" charset="-122"/>
                <a:ea typeface="Menlo"/>
                <a:cs typeface="Menlo"/>
              </a:rPr>
              <a:t>=[18 50 70];      </a:t>
            </a:r>
            <a:endParaRPr lang="en-US" altLang="zh-CN" sz="1465" dirty="0"/>
          </a:p>
          <a:p>
            <a:r>
              <a:rPr lang="en-US" altLang="zh-CN" sz="1465" dirty="0" err="1">
                <a:solidFill>
                  <a:srgbClr val="000000"/>
                </a:solidFill>
                <a:latin typeface="等线" panose="02010600030101010101" charset="-122"/>
                <a:ea typeface="Menlo"/>
                <a:cs typeface="Menlo"/>
              </a:rPr>
              <a:t>smrv</a:t>
            </a:r>
            <a:r>
              <a:rPr lang="en-US" altLang="zh-CN" sz="1465" dirty="0">
                <a:solidFill>
                  <a:srgbClr val="000000"/>
                </a:solidFill>
                <a:latin typeface="等线" panose="02010600030101010101" charset="-122"/>
                <a:ea typeface="Menlo"/>
                <a:cs typeface="Menlo"/>
              </a:rPr>
              <a:t>=[0.35 0.3 0.4 0.6];   </a:t>
            </a:r>
            <a:endParaRPr lang="en-US" altLang="zh-CN" sz="1465" dirty="0"/>
          </a:p>
          <a:p>
            <a:r>
              <a:rPr lang="en-US" altLang="zh-CN" sz="1465" dirty="0" err="1">
                <a:solidFill>
                  <a:srgbClr val="000000"/>
                </a:solidFill>
                <a:latin typeface="等线" panose="02010600030101010101" charset="-122"/>
                <a:ea typeface="Menlo"/>
                <a:cs typeface="Menlo"/>
              </a:rPr>
              <a:t>smra</a:t>
            </a:r>
            <a:r>
              <a:rPr lang="en-US" altLang="zh-CN" sz="1465" dirty="0">
                <a:solidFill>
                  <a:srgbClr val="000000"/>
                </a:solidFill>
                <a:latin typeface="等线" panose="02010600030101010101" charset="-122"/>
                <a:ea typeface="Menlo"/>
                <a:cs typeface="Menlo"/>
              </a:rPr>
              <a:t>=[0.5 0.4 0.6 0.7];   </a:t>
            </a:r>
            <a:endParaRPr lang="en-US" altLang="zh-CN" sz="1465" dirty="0"/>
          </a:p>
        </p:txBody>
      </p:sp>
      <p:sp>
        <p:nvSpPr>
          <p:cNvPr id="9227" name="Rectangle 12"/>
          <p:cNvSpPr>
            <a:spLocks noChangeArrowheads="1"/>
          </p:cNvSpPr>
          <p:nvPr/>
        </p:nvSpPr>
        <p:spPr bwMode="auto">
          <a:xfrm>
            <a:off x="7248525" y="6850063"/>
            <a:ext cx="30988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endParaRPr lang="zh-CN" altLang="en-US" sz="2400"/>
          </a:p>
        </p:txBody>
      </p:sp>
      <p:sp>
        <p:nvSpPr>
          <p:cNvPr id="2" name="文本框 1"/>
          <p:cNvSpPr txBox="1"/>
          <p:nvPr/>
        </p:nvSpPr>
        <p:spPr>
          <a:xfrm>
            <a:off x="1638471" y="1780563"/>
            <a:ext cx="7059613" cy="460375"/>
          </a:xfrm>
          <a:prstGeom prst="rect">
            <a:avLst/>
          </a:prstGeom>
          <a:noFill/>
        </p:spPr>
        <p:txBody>
          <a:bodyPr>
            <a:spAutoFit/>
          </a:bodyPr>
          <a:lstStyle/>
          <a:p>
            <a:pPr algn="just">
              <a:defRPr/>
            </a:pPr>
            <a:r>
              <a:rPr lang="zh-CN" altLang="zh-CN" sz="2400" b="1" kern="100" dirty="0">
                <a:solidFill>
                  <a:srgbClr val="0000FF"/>
                </a:solidFill>
                <a:latin typeface="等线" panose="02010600030101010101" charset="-122"/>
                <a:cs typeface="Times New Roman" panose="02020603050405020304" pitchFamily="18" charset="0"/>
              </a:rPr>
              <a:t>将文件夹’src</a:t>
            </a:r>
            <a:r>
              <a:rPr lang="zh-CN" altLang="zh-CN" sz="2400" b="1" kern="100" dirty="0">
                <a:solidFill>
                  <a:srgbClr val="0000FF"/>
                </a:solidFill>
                <a:latin typeface="等线" panose="02010600030101010101" charset="-122"/>
                <a:ea typeface="PMingLiU"/>
                <a:cs typeface="Times New Roman" panose="02020603050405020304" pitchFamily="18" charset="0"/>
              </a:rPr>
              <a:t>’</a:t>
            </a:r>
            <a:r>
              <a:rPr lang="zh-CN" altLang="zh-CN" sz="2400" b="1" kern="100" dirty="0">
                <a:solidFill>
                  <a:srgbClr val="0000FF"/>
                </a:solidFill>
                <a:latin typeface="等线" panose="02010600030101010101" charset="-122"/>
                <a:cs typeface="Times New Roman" panose="02020603050405020304" pitchFamily="18" charset="0"/>
              </a:rPr>
              <a:t>及其</a:t>
            </a:r>
            <a:r>
              <a:rPr lang="zh-CN" altLang="en-US" sz="2400" b="1" kern="100" dirty="0">
                <a:solidFill>
                  <a:srgbClr val="0000FF"/>
                </a:solidFill>
                <a:latin typeface="等线" panose="02010600030101010101" charset="-122"/>
                <a:cs typeface="Times New Roman" panose="02020603050405020304" pitchFamily="18" charset="0"/>
              </a:rPr>
              <a:t>子</a:t>
            </a:r>
            <a:r>
              <a:rPr lang="zh-CN" altLang="zh-CN" sz="2400" b="1" kern="100" dirty="0">
                <a:solidFill>
                  <a:srgbClr val="0000FF"/>
                </a:solidFill>
                <a:latin typeface="等线" panose="02010600030101010101" charset="-122"/>
                <a:cs typeface="Times New Roman" panose="02020603050405020304" pitchFamily="18" charset="0"/>
              </a:rPr>
              <a:t>文件夹添加到matlab</a:t>
            </a:r>
            <a:r>
              <a:rPr lang="zh-TW" altLang="zh-CN" sz="2400" b="1" kern="100" dirty="0">
                <a:solidFill>
                  <a:srgbClr val="0000FF"/>
                </a:solidFill>
                <a:latin typeface="等线" panose="02010600030101010101" charset="-122"/>
                <a:ea typeface="等线" panose="02010600030101010101" charset="-122"/>
                <a:cs typeface="Times New Roman" panose="02020603050405020304" pitchFamily="18" charset="0"/>
              </a:rPr>
              <a:t>的路径</a:t>
            </a:r>
            <a:endParaRPr lang="zh-CN" altLang="zh-CN" sz="2400" b="1" kern="100" dirty="0">
              <a:solidFill>
                <a:srgbClr val="0000FF"/>
              </a:solidFill>
              <a:latin typeface="等线" panose="02010600030101010101" charset="-122"/>
              <a:cs typeface="Times New Roman" panose="020206030504050203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文本框 6"/>
          <p:cNvSpPr txBox="1">
            <a:spLocks noChangeArrowheads="1"/>
          </p:cNvSpPr>
          <p:nvPr/>
        </p:nvSpPr>
        <p:spPr bwMode="auto">
          <a:xfrm>
            <a:off x="4747908" y="365845"/>
            <a:ext cx="4818099"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en-US" sz="2400" b="1" dirty="0">
                <a:solidFill>
                  <a:srgbClr val="00B0F0"/>
                </a:solidFill>
                <a:latin typeface="等线" panose="02010600030101010101" charset="-122"/>
                <a:cs typeface="Times New Roman" panose="02020603050405020304" pitchFamily="18" charset="0"/>
              </a:rPr>
              <a:t>地震台网和网格点参数设置</a:t>
            </a:r>
            <a:endParaRPr lang="zh-CN" altLang="en-US" sz="2400" b="1" dirty="0">
              <a:solidFill>
                <a:srgbClr val="00B0F0"/>
              </a:solidFill>
              <a:latin typeface="等线" panose="02010600030101010101" charset="-122"/>
              <a:cs typeface="Times New Roman" panose="02020603050405020304" pitchFamily="18" charset="0"/>
            </a:endParaRPr>
          </a:p>
        </p:txBody>
      </p:sp>
      <p:sp>
        <p:nvSpPr>
          <p:cNvPr id="11268" name="文本框 2"/>
          <p:cNvSpPr txBox="1">
            <a:spLocks noChangeArrowheads="1"/>
          </p:cNvSpPr>
          <p:nvPr/>
        </p:nvSpPr>
        <p:spPr bwMode="auto">
          <a:xfrm>
            <a:off x="2159563" y="1350912"/>
            <a:ext cx="7879985" cy="2061210"/>
          </a:xfrm>
          <a:prstGeom prst="rect">
            <a:avLst/>
          </a:prstGeom>
          <a:noFill/>
          <a:ln w="9525">
            <a:solidFill>
              <a:schemeClr val="tx1"/>
            </a:solidFill>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600" b="1" dirty="0" err="1">
                <a:solidFill>
                  <a:srgbClr val="FF0000"/>
                </a:solidFill>
                <a:latin typeface="等线" panose="02010600030101010101" charset="-122"/>
                <a:cs typeface="Times New Roman" panose="02020603050405020304" pitchFamily="18" charset="0"/>
              </a:rPr>
              <a:t>par.stinfo</a:t>
            </a:r>
            <a:r>
              <a:rPr lang="en-US" altLang="zh-CN" sz="1600" dirty="0">
                <a:solidFill>
                  <a:srgbClr val="000000"/>
                </a:solidFill>
                <a:latin typeface="Times New Roman" panose="02020603050405020304" pitchFamily="18" charset="0"/>
                <a:cs typeface="Times New Roman" panose="02020603050405020304" pitchFamily="18" charset="0"/>
              </a:rPr>
              <a:t> :			</a:t>
            </a:r>
            <a:r>
              <a:rPr lang="en-US" altLang="zh-CN" sz="1600" dirty="0">
                <a:solidFill>
                  <a:srgbClr val="000000"/>
                </a:solidFill>
                <a:latin typeface="等线" panose="02010600030101010101" charset="-122"/>
                <a:cs typeface="Times New Roman" panose="02020603050405020304" pitchFamily="18" charset="0"/>
              </a:rPr>
              <a:t>% </a:t>
            </a:r>
            <a:r>
              <a:rPr lang="zh-CN" altLang="en-US" sz="1600" dirty="0">
                <a:solidFill>
                  <a:srgbClr val="000000"/>
                </a:solidFill>
                <a:latin typeface="等线" panose="02010600030101010101" charset="-122"/>
                <a:cs typeface="Times New Roman" panose="02020603050405020304" pitchFamily="18" charset="0"/>
              </a:rPr>
              <a:t>台站信息文件</a:t>
            </a:r>
            <a:r>
              <a:rPr lang="en-US" altLang="zh-CN" sz="1600" dirty="0">
                <a:solidFill>
                  <a:srgbClr val="000000"/>
                </a:solidFill>
                <a:latin typeface="等线" panose="02010600030101010101" charset="-122"/>
                <a:cs typeface="Times New Roman" panose="02020603050405020304" pitchFamily="18" charset="0"/>
              </a:rPr>
              <a:t>: Net Station </a:t>
            </a:r>
            <a:r>
              <a:rPr lang="en-US" altLang="zh-CN" sz="1600" dirty="0" err="1">
                <a:solidFill>
                  <a:srgbClr val="000000"/>
                </a:solidFill>
                <a:latin typeface="等线" panose="02010600030101010101" charset="-122"/>
                <a:cs typeface="Times New Roman" panose="02020603050405020304" pitchFamily="18" charset="0"/>
              </a:rPr>
              <a:t>stla</a:t>
            </a:r>
            <a:r>
              <a:rPr lang="en-US" altLang="zh-CN" sz="1600" dirty="0">
                <a:solidFill>
                  <a:srgbClr val="000000"/>
                </a:solidFill>
                <a:latin typeface="等线" panose="02010600030101010101" charset="-122"/>
                <a:cs typeface="Times New Roman" panose="02020603050405020304" pitchFamily="18" charset="0"/>
              </a:rPr>
              <a:t> </a:t>
            </a:r>
            <a:r>
              <a:rPr lang="en-US" altLang="zh-CN" sz="1600" dirty="0" err="1">
                <a:solidFill>
                  <a:srgbClr val="000000"/>
                </a:solidFill>
                <a:latin typeface="等线" panose="02010600030101010101" charset="-122"/>
                <a:cs typeface="Times New Roman" panose="02020603050405020304" pitchFamily="18" charset="0"/>
              </a:rPr>
              <a:t>stlo</a:t>
            </a:r>
            <a:r>
              <a:rPr lang="en-US" altLang="zh-CN" sz="1600" dirty="0">
                <a:solidFill>
                  <a:srgbClr val="000000"/>
                </a:solidFill>
                <a:latin typeface="等线" panose="02010600030101010101" charset="-122"/>
                <a:cs typeface="Times New Roman" panose="02020603050405020304" pitchFamily="18" charset="0"/>
              </a:rPr>
              <a:t> </a:t>
            </a:r>
            <a:r>
              <a:rPr lang="en-US" altLang="zh-CN" sz="1600" dirty="0" err="1">
                <a:solidFill>
                  <a:srgbClr val="000000"/>
                </a:solidFill>
                <a:latin typeface="等线" panose="02010600030101010101" charset="-122"/>
                <a:cs typeface="Times New Roman" panose="02020603050405020304" pitchFamily="18" charset="0"/>
              </a:rPr>
              <a:t>stevl</a:t>
            </a:r>
            <a:endParaRPr lang="en-US" altLang="zh-CN" sz="1600" dirty="0">
              <a:solidFill>
                <a:srgbClr val="000000"/>
              </a:solidFill>
              <a:latin typeface="等线" panose="02010600030101010101" charset="-122"/>
              <a:cs typeface="Times New Roman" panose="02020603050405020304" pitchFamily="18" charset="0"/>
            </a:endParaRPr>
          </a:p>
          <a:p>
            <a:r>
              <a:rPr lang="en-US" altLang="zh-CN" sz="1600" b="1" dirty="0" err="1">
                <a:solidFill>
                  <a:srgbClr val="FF0000"/>
                </a:solidFill>
                <a:latin typeface="等线" panose="02010600030101010101" charset="-122"/>
                <a:cs typeface="Times New Roman" panose="02020603050405020304" pitchFamily="18" charset="0"/>
              </a:rPr>
              <a:t>par.ev_sac_rootpath</a:t>
            </a:r>
            <a:r>
              <a:rPr lang="en-US" altLang="zh-CN" sz="1600" b="1" dirty="0">
                <a:solidFill>
                  <a:srgbClr val="FF0000"/>
                </a:solidFill>
                <a:latin typeface="等线" panose="02010600030101010101" charset="-122"/>
                <a:cs typeface="Times New Roman" panose="02020603050405020304" pitchFamily="18" charset="0"/>
              </a:rPr>
              <a:t> </a:t>
            </a:r>
            <a:r>
              <a:rPr lang="en-US" altLang="zh-CN" sz="1600" dirty="0">
                <a:solidFill>
                  <a:srgbClr val="000000"/>
                </a:solidFill>
                <a:latin typeface="Times New Roman" panose="02020603050405020304" pitchFamily="18" charset="0"/>
                <a:cs typeface="Times New Roman" panose="02020603050405020304" pitchFamily="18" charset="0"/>
              </a:rPr>
              <a:t>:	</a:t>
            </a:r>
            <a:r>
              <a:rPr lang="en-US" altLang="zh-CN" sz="1600" dirty="0">
                <a:solidFill>
                  <a:srgbClr val="000000"/>
                </a:solidFill>
                <a:latin typeface="等线" panose="02010600030101010101" charset="-122"/>
                <a:cs typeface="Times New Roman" panose="02020603050405020304" pitchFamily="18" charset="0"/>
              </a:rPr>
              <a:t>% sac </a:t>
            </a:r>
            <a:r>
              <a:rPr lang="zh-CN" altLang="en-US" sz="1600" dirty="0">
                <a:solidFill>
                  <a:srgbClr val="000000"/>
                </a:solidFill>
                <a:latin typeface="等线" panose="02010600030101010101" charset="-122"/>
                <a:cs typeface="Times New Roman" panose="02020603050405020304" pitchFamily="18" charset="0"/>
              </a:rPr>
              <a:t>文件路径 </a:t>
            </a:r>
            <a:endParaRPr lang="en-US" altLang="zh-CN" sz="1600" dirty="0">
              <a:solidFill>
                <a:srgbClr val="000000"/>
              </a:solidFill>
              <a:latin typeface="等线" panose="02010600030101010101" charset="-122"/>
              <a:cs typeface="Times New Roman" panose="02020603050405020304" pitchFamily="18" charset="0"/>
            </a:endParaRPr>
          </a:p>
          <a:p>
            <a:r>
              <a:rPr lang="en-US" altLang="zh-CN" sz="1600" b="1" dirty="0" err="1">
                <a:solidFill>
                  <a:srgbClr val="FF0000"/>
                </a:solidFill>
                <a:latin typeface="等线" panose="02010600030101010101" charset="-122"/>
                <a:cs typeface="Times New Roman" panose="02020603050405020304" pitchFamily="18" charset="0"/>
              </a:rPr>
              <a:t>par.component</a:t>
            </a:r>
            <a:r>
              <a:rPr lang="en-US" altLang="zh-CN" sz="1600" b="1" dirty="0">
                <a:solidFill>
                  <a:srgbClr val="FF0000"/>
                </a:solidFill>
                <a:latin typeface="等线" panose="02010600030101010101" charset="-122"/>
                <a:cs typeface="Times New Roman" panose="02020603050405020304" pitchFamily="18" charset="0"/>
              </a:rPr>
              <a:t> </a:t>
            </a:r>
            <a:r>
              <a:rPr lang="en-US" altLang="zh-CN" sz="1600" dirty="0">
                <a:solidFill>
                  <a:srgbClr val="000000"/>
                </a:solidFill>
                <a:latin typeface="Times New Roman" panose="02020603050405020304" pitchFamily="18" charset="0"/>
                <a:cs typeface="Times New Roman" panose="02020603050405020304" pitchFamily="18" charset="0"/>
              </a:rPr>
              <a:t>		</a:t>
            </a:r>
            <a:r>
              <a:rPr lang="en-US" altLang="zh-CN" sz="1600" dirty="0">
                <a:solidFill>
                  <a:srgbClr val="000000"/>
                </a:solidFill>
                <a:latin typeface="等线" panose="02010600030101010101" charset="-122"/>
                <a:cs typeface="Times New Roman" panose="02020603050405020304" pitchFamily="18" charset="0"/>
              </a:rPr>
              <a:t>% </a:t>
            </a:r>
            <a:r>
              <a:rPr lang="zh-CN" altLang="en-US" sz="1600" dirty="0">
                <a:solidFill>
                  <a:srgbClr val="000000"/>
                </a:solidFill>
                <a:latin typeface="等线" panose="02010600030101010101" charset="-122"/>
                <a:cs typeface="Times New Roman" panose="02020603050405020304" pitchFamily="18" charset="0"/>
              </a:rPr>
              <a:t>分量</a:t>
            </a:r>
            <a:endParaRPr lang="en-US" altLang="zh-CN" sz="1600" dirty="0">
              <a:solidFill>
                <a:srgbClr val="000000"/>
              </a:solidFill>
              <a:latin typeface="等线" panose="02010600030101010101" charset="-122"/>
              <a:cs typeface="Times New Roman" panose="02020603050405020304" pitchFamily="18" charset="0"/>
            </a:endParaRPr>
          </a:p>
          <a:p>
            <a:r>
              <a:rPr lang="en-US" altLang="zh-CN" sz="1600" b="1" dirty="0" err="1">
                <a:solidFill>
                  <a:srgbClr val="FF0000"/>
                </a:solidFill>
                <a:latin typeface="等线" panose="02010600030101010101" charset="-122"/>
                <a:cs typeface="Times New Roman" panose="02020603050405020304" pitchFamily="18" charset="0"/>
              </a:rPr>
              <a:t>par.Net</a:t>
            </a:r>
            <a:r>
              <a:rPr lang="en-US" altLang="zh-CN" sz="1600" b="1" dirty="0">
                <a:solidFill>
                  <a:srgbClr val="FF0000"/>
                </a:solidFill>
                <a:latin typeface="等线" panose="02010600030101010101" charset="-122"/>
                <a:cs typeface="Times New Roman" panose="02020603050405020304" pitchFamily="18" charset="0"/>
              </a:rPr>
              <a:t> </a:t>
            </a:r>
            <a:r>
              <a:rPr lang="en-US" altLang="zh-CN" sz="1600" dirty="0">
                <a:solidFill>
                  <a:srgbClr val="000000"/>
                </a:solidFill>
                <a:latin typeface="Times New Roman" panose="02020603050405020304" pitchFamily="18" charset="0"/>
                <a:cs typeface="Times New Roman" panose="02020603050405020304" pitchFamily="18" charset="0"/>
              </a:rPr>
              <a:t>			</a:t>
            </a:r>
            <a:r>
              <a:rPr lang="en-US" altLang="zh-CN" sz="1600" dirty="0">
                <a:solidFill>
                  <a:srgbClr val="000000"/>
                </a:solidFill>
                <a:latin typeface="等线" panose="02010600030101010101" charset="-122"/>
                <a:cs typeface="Times New Roman" panose="02020603050405020304" pitchFamily="18" charset="0"/>
              </a:rPr>
              <a:t>% </a:t>
            </a:r>
            <a:r>
              <a:rPr lang="zh-CN" altLang="en-US" sz="1600" dirty="0">
                <a:solidFill>
                  <a:srgbClr val="000000"/>
                </a:solidFill>
                <a:latin typeface="等线" panose="02010600030101010101" charset="-122"/>
                <a:cs typeface="Times New Roman" panose="02020603050405020304" pitchFamily="18" charset="0"/>
              </a:rPr>
              <a:t>台网名，包含几个不同的台网可直接给通配符</a:t>
            </a:r>
            <a:endParaRPr lang="zh-CN" altLang="en-US" sz="1600" dirty="0">
              <a:solidFill>
                <a:srgbClr val="000000"/>
              </a:solidFill>
              <a:latin typeface="等线" panose="02010600030101010101" charset="-122"/>
              <a:cs typeface="Times New Roman" panose="02020603050405020304" pitchFamily="18" charset="0"/>
            </a:endParaRPr>
          </a:p>
          <a:p>
            <a:r>
              <a:rPr lang="en-US" altLang="zh-CN" sz="1600" b="1" dirty="0" err="1">
                <a:solidFill>
                  <a:srgbClr val="FF0000"/>
                </a:solidFill>
                <a:latin typeface="等线" panose="02010600030101010101" charset="-122"/>
                <a:cs typeface="Times New Roman" panose="02020603050405020304" pitchFamily="18" charset="0"/>
              </a:rPr>
              <a:t>par.lalim</a:t>
            </a:r>
            <a:r>
              <a:rPr lang="en-US" altLang="zh-CN" sz="1600" dirty="0">
                <a:solidFill>
                  <a:srgbClr val="000000"/>
                </a:solidFill>
                <a:latin typeface="Times New Roman" panose="02020603050405020304" pitchFamily="18" charset="0"/>
                <a:cs typeface="Times New Roman" panose="02020603050405020304" pitchFamily="18" charset="0"/>
              </a:rPr>
              <a:t> 			</a:t>
            </a:r>
            <a:r>
              <a:rPr lang="en-US" altLang="zh-CN" sz="1600" dirty="0">
                <a:solidFill>
                  <a:srgbClr val="000000"/>
                </a:solidFill>
                <a:latin typeface="等线" panose="02010600030101010101" charset="-122"/>
                <a:cs typeface="Times New Roman" panose="02020603050405020304" pitchFamily="18" charset="0"/>
              </a:rPr>
              <a:t>% </a:t>
            </a:r>
            <a:r>
              <a:rPr lang="zh-CN" altLang="en-US" sz="1600" dirty="0">
                <a:solidFill>
                  <a:srgbClr val="000000"/>
                </a:solidFill>
                <a:latin typeface="等线" panose="02010600030101010101" charset="-122"/>
                <a:cs typeface="Times New Roman" panose="02020603050405020304" pitchFamily="18" charset="0"/>
              </a:rPr>
              <a:t>台网维度范围 </a:t>
            </a:r>
            <a:endParaRPr lang="en-US" altLang="zh-CN" sz="1600" dirty="0">
              <a:solidFill>
                <a:srgbClr val="000000"/>
              </a:solidFill>
              <a:latin typeface="等线" panose="02010600030101010101" charset="-122"/>
              <a:cs typeface="Times New Roman" panose="02020603050405020304" pitchFamily="18" charset="0"/>
            </a:endParaRPr>
          </a:p>
          <a:p>
            <a:r>
              <a:rPr lang="en-US" altLang="zh-CN" sz="1600" b="1" dirty="0" err="1">
                <a:solidFill>
                  <a:srgbClr val="FF0000"/>
                </a:solidFill>
                <a:latin typeface="等线" panose="02010600030101010101" charset="-122"/>
                <a:cs typeface="Times New Roman" panose="02020603050405020304" pitchFamily="18" charset="0"/>
              </a:rPr>
              <a:t>par.lolim</a:t>
            </a:r>
            <a:r>
              <a:rPr lang="en-US" altLang="zh-CN" sz="1600" dirty="0">
                <a:solidFill>
                  <a:srgbClr val="000000"/>
                </a:solidFill>
                <a:latin typeface="Times New Roman" panose="02020603050405020304" pitchFamily="18" charset="0"/>
                <a:cs typeface="Times New Roman" panose="02020603050405020304" pitchFamily="18" charset="0"/>
              </a:rPr>
              <a:t> </a:t>
            </a:r>
            <a:r>
              <a:rPr lang="en-US" altLang="zh-CN" sz="1600" dirty="0">
                <a:solidFill>
                  <a:srgbClr val="228B22"/>
                </a:solidFill>
                <a:latin typeface="Times New Roman" panose="02020603050405020304" pitchFamily="18" charset="0"/>
                <a:cs typeface="Times New Roman" panose="02020603050405020304" pitchFamily="18" charset="0"/>
              </a:rPr>
              <a:t>			</a:t>
            </a:r>
            <a:r>
              <a:rPr lang="en-US" altLang="zh-CN" sz="1600" dirty="0">
                <a:solidFill>
                  <a:srgbClr val="000000"/>
                </a:solidFill>
                <a:latin typeface="等线" panose="02010600030101010101" charset="-122"/>
                <a:cs typeface="Times New Roman" panose="02020603050405020304" pitchFamily="18" charset="0"/>
              </a:rPr>
              <a:t>% </a:t>
            </a:r>
            <a:r>
              <a:rPr lang="zh-CN" altLang="en-US" sz="1600" dirty="0">
                <a:solidFill>
                  <a:srgbClr val="000000"/>
                </a:solidFill>
                <a:latin typeface="等线" panose="02010600030101010101" charset="-122"/>
                <a:cs typeface="Times New Roman" panose="02020603050405020304" pitchFamily="18" charset="0"/>
              </a:rPr>
              <a:t>台网经度范围 </a:t>
            </a:r>
            <a:endParaRPr lang="en-US" altLang="zh-CN" sz="1600" dirty="0">
              <a:solidFill>
                <a:srgbClr val="000000"/>
              </a:solidFill>
              <a:latin typeface="等线" panose="02010600030101010101" charset="-122"/>
              <a:cs typeface="Times New Roman" panose="02020603050405020304" pitchFamily="18" charset="0"/>
            </a:endParaRPr>
          </a:p>
          <a:p>
            <a:r>
              <a:rPr lang="en-US" altLang="zh-CN" sz="1600" b="1" dirty="0" err="1">
                <a:solidFill>
                  <a:srgbClr val="FF0000"/>
                </a:solidFill>
                <a:latin typeface="等线" panose="02010600030101010101" charset="-122"/>
                <a:cs typeface="Times New Roman" panose="02020603050405020304" pitchFamily="18" charset="0"/>
              </a:rPr>
              <a:t>par.gridsize</a:t>
            </a:r>
            <a:r>
              <a:rPr lang="en-US" altLang="zh-CN" sz="1600" b="1" dirty="0">
                <a:solidFill>
                  <a:srgbClr val="FF0000"/>
                </a:solidFill>
                <a:latin typeface="等线" panose="02010600030101010101" charset="-122"/>
                <a:cs typeface="Times New Roman" panose="02020603050405020304" pitchFamily="18" charset="0"/>
              </a:rPr>
              <a:t> </a:t>
            </a:r>
            <a:r>
              <a:rPr lang="en-US" altLang="zh-CN" sz="1600" dirty="0">
                <a:solidFill>
                  <a:srgbClr val="000000"/>
                </a:solidFill>
                <a:latin typeface="Times New Roman" panose="02020603050405020304" pitchFamily="18" charset="0"/>
                <a:cs typeface="Times New Roman" panose="02020603050405020304" pitchFamily="18" charset="0"/>
              </a:rPr>
              <a:t>			</a:t>
            </a:r>
            <a:r>
              <a:rPr lang="en-US" altLang="zh-CN" sz="1600" dirty="0">
                <a:solidFill>
                  <a:srgbClr val="000000"/>
                </a:solidFill>
                <a:latin typeface="等线" panose="02010600030101010101" charset="-122"/>
                <a:cs typeface="Times New Roman" panose="02020603050405020304" pitchFamily="18" charset="0"/>
              </a:rPr>
              <a:t>%  deg, </a:t>
            </a:r>
            <a:r>
              <a:rPr lang="zh-CN" altLang="en-US" sz="1600" dirty="0">
                <a:solidFill>
                  <a:srgbClr val="000000"/>
                </a:solidFill>
                <a:latin typeface="等线" panose="02010600030101010101" charset="-122"/>
                <a:cs typeface="Times New Roman" panose="02020603050405020304" pitchFamily="18" charset="0"/>
              </a:rPr>
              <a:t>参考位置网格尺度</a:t>
            </a:r>
            <a:endParaRPr lang="zh-CN" altLang="en-US" sz="1600" dirty="0">
              <a:solidFill>
                <a:srgbClr val="000000"/>
              </a:solidFill>
              <a:latin typeface="等线" panose="02010600030101010101" charset="-122"/>
              <a:cs typeface="Times New Roman" panose="02020603050405020304" pitchFamily="18" charset="0"/>
            </a:endParaRPr>
          </a:p>
          <a:p>
            <a:r>
              <a:rPr lang="en-US" altLang="zh-CN" sz="1600" b="1" dirty="0" err="1">
                <a:solidFill>
                  <a:srgbClr val="FF0000"/>
                </a:solidFill>
                <a:latin typeface="等线" panose="02010600030101010101" charset="-122"/>
                <a:cs typeface="Times New Roman" panose="02020603050405020304" pitchFamily="18" charset="0"/>
              </a:rPr>
              <a:t>ddst</a:t>
            </a:r>
            <a:r>
              <a:rPr lang="en-US" altLang="zh-CN" sz="1600" dirty="0">
                <a:solidFill>
                  <a:srgbClr val="000000"/>
                </a:solidFill>
                <a:latin typeface="Times New Roman" panose="02020603050405020304" pitchFamily="18" charset="0"/>
                <a:cs typeface="Times New Roman" panose="02020603050405020304" pitchFamily="18" charset="0"/>
              </a:rPr>
              <a:t>				</a:t>
            </a:r>
            <a:r>
              <a:rPr lang="en-US" altLang="zh-CN" sz="1600" dirty="0">
                <a:solidFill>
                  <a:srgbClr val="000000"/>
                </a:solidFill>
                <a:latin typeface="等线" panose="02010600030101010101" charset="-122"/>
                <a:cs typeface="Times New Roman" panose="02020603050405020304" pitchFamily="18" charset="0"/>
              </a:rPr>
              <a:t>%  deg, </a:t>
            </a:r>
            <a:endParaRPr lang="zh-CN" altLang="en-US" sz="1600" dirty="0">
              <a:solidFill>
                <a:srgbClr val="000000"/>
              </a:solidFill>
              <a:latin typeface="等线" panose="02010600030101010101" charset="-122"/>
              <a:cs typeface="Times New Roman" panose="02020603050405020304" pitchFamily="18" charset="0"/>
            </a:endParaRPr>
          </a:p>
        </p:txBody>
      </p:sp>
      <p:pic>
        <p:nvPicPr>
          <p:cNvPr id="11269" name="图片 59"/>
          <p:cNvPicPr>
            <a:picLocks noChangeAspect="1" noChangeArrowheads="1"/>
          </p:cNvPicPr>
          <p:nvPr/>
        </p:nvPicPr>
        <p:blipFill>
          <a:blip r:embed="rId1">
            <a:extLst>
              <a:ext uri="{28A0092B-C50C-407E-A947-70E740481C1C}">
                <a14:useLocalDpi xmlns:a14="http://schemas.microsoft.com/office/drawing/2010/main" val="0"/>
              </a:ext>
            </a:extLst>
          </a:blip>
          <a:srcRect t="12865" r="8691" b="15489"/>
          <a:stretch>
            <a:fillRect/>
          </a:stretch>
        </p:blipFill>
        <p:spPr bwMode="auto">
          <a:xfrm>
            <a:off x="4412357" y="3572221"/>
            <a:ext cx="1971675"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图片 60"/>
          <p:cNvPicPr>
            <a:picLocks noChangeAspect="1" noChangeArrowheads="1"/>
          </p:cNvPicPr>
          <p:nvPr/>
        </p:nvPicPr>
        <p:blipFill>
          <a:blip r:embed="rId2">
            <a:extLst>
              <a:ext uri="{28A0092B-C50C-407E-A947-70E740481C1C}">
                <a14:useLocalDpi xmlns:a14="http://schemas.microsoft.com/office/drawing/2010/main" val="0"/>
              </a:ext>
            </a:extLst>
          </a:blip>
          <a:srcRect l="4068" t="12151" r="7564" b="15331"/>
          <a:stretch>
            <a:fillRect/>
          </a:stretch>
        </p:blipFill>
        <p:spPr bwMode="auto">
          <a:xfrm>
            <a:off x="6384032" y="3597624"/>
            <a:ext cx="1933575" cy="215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1" name="图片 61"/>
          <p:cNvPicPr>
            <a:picLocks noChangeAspect="1" noChangeArrowheads="1"/>
          </p:cNvPicPr>
          <p:nvPr/>
        </p:nvPicPr>
        <p:blipFill>
          <a:blip r:embed="rId3">
            <a:extLst>
              <a:ext uri="{28A0092B-C50C-407E-A947-70E740481C1C}">
                <a14:useLocalDpi xmlns:a14="http://schemas.microsoft.com/office/drawing/2010/main" val="0"/>
              </a:ext>
            </a:extLst>
          </a:blip>
          <a:srcRect l="4053" t="14172" r="7954" b="15993"/>
          <a:stretch>
            <a:fillRect/>
          </a:stretch>
        </p:blipFill>
        <p:spPr bwMode="auto">
          <a:xfrm>
            <a:off x="8328984" y="3634139"/>
            <a:ext cx="1895475" cy="2114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2" name="Rectangle 5"/>
          <p:cNvSpPr>
            <a:spLocks noChangeArrowheads="1"/>
          </p:cNvSpPr>
          <p:nvPr/>
        </p:nvSpPr>
        <p:spPr bwMode="auto">
          <a:xfrm>
            <a:off x="1524003" y="314328"/>
            <a:ext cx="163703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584" tIns="76176" rIns="685584" bIns="914112" anchor="ctr">
            <a:spAutoFit/>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endParaRPr lang="en-US" altLang="zh-CN" sz="1200" b="1">
              <a:latin typeface="等线 Light" panose="02010600030101010101" charset="-122"/>
              <a:ea typeface="宋体" panose="02010600030101010101" pitchFamily="2" charset="-122"/>
              <a:cs typeface="Times New Roman" panose="02020603050405020304" pitchFamily="18" charset="0"/>
            </a:endParaRPr>
          </a:p>
          <a:p>
            <a:endParaRPr lang="en-US" altLang="zh-CN" sz="2400">
              <a:cs typeface="Times New Roman" panose="02020603050405020304" pitchFamily="18" charset="0"/>
            </a:endParaRPr>
          </a:p>
        </p:txBody>
      </p:sp>
      <p:sp>
        <p:nvSpPr>
          <p:cNvPr id="11273" name="Rectangle 7"/>
          <p:cNvSpPr>
            <a:spLocks noChangeArrowheads="1"/>
          </p:cNvSpPr>
          <p:nvPr/>
        </p:nvSpPr>
        <p:spPr bwMode="auto">
          <a:xfrm>
            <a:off x="1664209" y="4149207"/>
            <a:ext cx="2748148" cy="1322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algn="just"/>
            <a:r>
              <a:rPr lang="zh-CN" altLang="zh-CN" sz="1600" dirty="0">
                <a:solidFill>
                  <a:srgbClr val="000000"/>
                </a:solidFill>
                <a:latin typeface="等线" panose="02010600030101010101" charset="-122"/>
                <a:cs typeface="Times New Roman" panose="02020603050405020304" pitchFamily="18" charset="0"/>
              </a:rPr>
              <a:t>可以通过调整 </a:t>
            </a:r>
            <a:r>
              <a:rPr lang="zh-CN" altLang="zh-CN" sz="1600" b="1" dirty="0">
                <a:solidFill>
                  <a:srgbClr val="FF0000"/>
                </a:solidFill>
                <a:latin typeface="等线" panose="02010600030101010101" charset="-122"/>
                <a:cs typeface="Times New Roman" panose="02020603050405020304" pitchFamily="18" charset="0"/>
              </a:rPr>
              <a:t>par.lalim</a:t>
            </a:r>
            <a:r>
              <a:rPr lang="zh-CN" altLang="zh-CN" sz="1600" dirty="0">
                <a:solidFill>
                  <a:srgbClr val="FF0000"/>
                </a:solidFill>
                <a:latin typeface="等线" panose="02010600030101010101" charset="-122"/>
                <a:cs typeface="Times New Roman" panose="02020603050405020304" pitchFamily="18" charset="0"/>
              </a:rPr>
              <a:t>、</a:t>
            </a:r>
            <a:r>
              <a:rPr lang="zh-CN" altLang="zh-CN" sz="1600" b="1" dirty="0">
                <a:solidFill>
                  <a:srgbClr val="FF0000"/>
                </a:solidFill>
                <a:latin typeface="等线" panose="02010600030101010101" charset="-122"/>
                <a:cs typeface="Times New Roman" panose="02020603050405020304" pitchFamily="18" charset="0"/>
              </a:rPr>
              <a:t>par.lolim</a:t>
            </a:r>
            <a:r>
              <a:rPr lang="zh-CN" altLang="zh-CN" sz="1600" dirty="0">
                <a:solidFill>
                  <a:srgbClr val="FF0000"/>
                </a:solidFill>
                <a:latin typeface="等线" panose="02010600030101010101" charset="-122"/>
                <a:cs typeface="Times New Roman" panose="02020603050405020304" pitchFamily="18" charset="0"/>
              </a:rPr>
              <a:t>、</a:t>
            </a:r>
            <a:r>
              <a:rPr lang="zh-CN" altLang="zh-CN" sz="1600" b="1" dirty="0">
                <a:solidFill>
                  <a:srgbClr val="FF0000"/>
                </a:solidFill>
                <a:latin typeface="等线" panose="02010600030101010101" charset="-122"/>
                <a:cs typeface="Times New Roman" panose="02020603050405020304" pitchFamily="18" charset="0"/>
              </a:rPr>
              <a:t>par.gridsize</a:t>
            </a:r>
            <a:r>
              <a:rPr lang="zh-CN" altLang="zh-CN" sz="1600" dirty="0">
                <a:solidFill>
                  <a:srgbClr val="000000"/>
                </a:solidFill>
                <a:latin typeface="等线" panose="02010600030101010101" charset="-122"/>
                <a:cs typeface="Times New Roman" panose="02020603050405020304" pitchFamily="18" charset="0"/>
              </a:rPr>
              <a:t>、和</a:t>
            </a:r>
            <a:r>
              <a:rPr lang="zh-CN" altLang="zh-CN" sz="1600" b="1" dirty="0">
                <a:solidFill>
                  <a:srgbClr val="FF0000"/>
                </a:solidFill>
                <a:latin typeface="等线" panose="02010600030101010101" charset="-122"/>
                <a:cs typeface="Times New Roman" panose="02020603050405020304" pitchFamily="18" charset="0"/>
              </a:rPr>
              <a:t>ddst</a:t>
            </a:r>
            <a:r>
              <a:rPr lang="zh-CN" altLang="zh-CN" sz="1600" dirty="0">
                <a:solidFill>
                  <a:srgbClr val="000000"/>
                </a:solidFill>
                <a:latin typeface="等线" panose="02010600030101010101" charset="-122"/>
                <a:cs typeface="Times New Roman" panose="02020603050405020304" pitchFamily="18" charset="0"/>
              </a:rPr>
              <a:t> </a:t>
            </a:r>
            <a:r>
              <a:rPr lang="zh-CN" altLang="zh-CN" sz="1600" dirty="0">
                <a:latin typeface="等线" panose="02010600030101010101" charset="-122"/>
                <a:cs typeface="Times New Roman" panose="02020603050405020304" pitchFamily="18" charset="0"/>
              </a:rPr>
              <a:t>的参数来修改参考位置</a:t>
            </a:r>
            <a:r>
              <a:rPr lang="zh-CN" altLang="zh-CN" sz="1600" dirty="0">
                <a:solidFill>
                  <a:srgbClr val="000000"/>
                </a:solidFill>
                <a:latin typeface="等线" panose="02010600030101010101" charset="-122"/>
                <a:cs typeface="Times New Roman" panose="02020603050405020304" pitchFamily="18" charset="0"/>
              </a:rPr>
              <a:t>。 参考位置的信息存储在</a:t>
            </a:r>
            <a:r>
              <a:rPr lang="zh-CN" altLang="zh-CN" sz="1600" b="1" dirty="0">
                <a:solidFill>
                  <a:srgbClr val="000000"/>
                </a:solidFill>
                <a:latin typeface="等线" panose="02010600030101010101" charset="-122"/>
                <a:cs typeface="Times New Roman" panose="02020603050405020304" pitchFamily="18" charset="0"/>
              </a:rPr>
              <a:t>gstall.mat</a:t>
            </a:r>
            <a:r>
              <a:rPr lang="zh-CN" altLang="zh-CN" sz="1600" dirty="0">
                <a:latin typeface="等线" panose="02010600030101010101" charset="-122"/>
                <a:cs typeface="Times New Roman" panose="02020603050405020304" pitchFamily="18" charset="0"/>
              </a:rPr>
              <a:t>的文件中</a:t>
            </a:r>
            <a:r>
              <a:rPr lang="zh-CN" altLang="zh-CN" sz="1600" dirty="0">
                <a:solidFill>
                  <a:srgbClr val="000000"/>
                </a:solidFill>
                <a:latin typeface="等线" panose="02010600030101010101" charset="-122"/>
                <a:cs typeface="Times New Roman" panose="02020603050405020304" pitchFamily="18" charset="0"/>
              </a:rPr>
              <a:t>。</a:t>
            </a:r>
            <a:endParaRPr lang="zh-CN" altLang="en-US" sz="1600" dirty="0">
              <a:cs typeface="Times New Roman" panose="02020603050405020304" pitchFamily="18" charset="0"/>
            </a:endParaRPr>
          </a:p>
        </p:txBody>
      </p:sp>
      <p:sp>
        <p:nvSpPr>
          <p:cNvPr id="11274" name="Rectangle 8"/>
          <p:cNvSpPr>
            <a:spLocks noChangeArrowheads="1"/>
          </p:cNvSpPr>
          <p:nvPr/>
        </p:nvSpPr>
        <p:spPr bwMode="auto">
          <a:xfrm>
            <a:off x="1524000" y="5903596"/>
            <a:ext cx="217805" cy="245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000">
                <a:solidFill>
                  <a:srgbClr val="000000"/>
                </a:solidFill>
                <a:latin typeface="等线" panose="02010600030101010101" charset="-122"/>
                <a:cs typeface="Times New Roman" panose="02020603050405020304" pitchFamily="18" charset="0"/>
              </a:rPr>
              <a:t> </a:t>
            </a:r>
            <a:endParaRPr lang="en-US" altLang="zh-CN" sz="2400">
              <a:cs typeface="Times New Roman" panose="02020603050405020304" pitchFamily="18" charset="0"/>
            </a:endParaRPr>
          </a:p>
        </p:txBody>
      </p:sp>
      <p:sp>
        <p:nvSpPr>
          <p:cNvPr id="11275" name="Rectangle 9"/>
          <p:cNvSpPr>
            <a:spLocks noChangeArrowheads="1"/>
          </p:cNvSpPr>
          <p:nvPr/>
        </p:nvSpPr>
        <p:spPr bwMode="auto">
          <a:xfrm>
            <a:off x="1524000" y="8913496"/>
            <a:ext cx="217805" cy="245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000">
                <a:solidFill>
                  <a:srgbClr val="000000"/>
                </a:solidFill>
                <a:latin typeface="等线" panose="02010600030101010101" charset="-122"/>
                <a:cs typeface="Times New Roman" panose="02020603050405020304" pitchFamily="18" charset="0"/>
              </a:rPr>
              <a:t> </a:t>
            </a:r>
            <a:endParaRPr lang="en-US" altLang="zh-CN" sz="2400">
              <a:cs typeface="Times New Roman" panose="02020603050405020304" pitchFamily="18" charset="0"/>
            </a:endParaRPr>
          </a:p>
        </p:txBody>
      </p:sp>
      <p:sp>
        <p:nvSpPr>
          <p:cNvPr id="20" name="文本框 19"/>
          <p:cNvSpPr txBox="1"/>
          <p:nvPr/>
        </p:nvSpPr>
        <p:spPr>
          <a:xfrm>
            <a:off x="4574445" y="5887652"/>
            <a:ext cx="5949159" cy="737235"/>
          </a:xfrm>
          <a:prstGeom prst="rect">
            <a:avLst/>
          </a:prstGeom>
          <a:noFill/>
        </p:spPr>
        <p:txBody>
          <a:bodyPr wrap="square">
            <a:spAutoFit/>
          </a:bodyPr>
          <a:lstStyle/>
          <a:p>
            <a:pPr>
              <a:defRPr/>
            </a:pPr>
            <a:r>
              <a:rPr lang="zh-CN" altLang="zh-CN" sz="1400" dirty="0">
                <a:ea typeface="黑体" panose="02010609060101010101" pitchFamily="49" charset="-122"/>
              </a:rPr>
              <a:t>川西台阵（</a:t>
            </a:r>
            <a:r>
              <a:rPr lang="en-US" altLang="zh-CN" sz="1400" dirty="0" err="1">
                <a:ea typeface="黑体" panose="02010609060101010101" pitchFamily="49" charset="-122"/>
              </a:rPr>
              <a:t>ChinArray</a:t>
            </a:r>
            <a:r>
              <a:rPr lang="zh-CN" altLang="zh-CN" sz="1400" dirty="0">
                <a:ea typeface="黑体" panose="02010609060101010101" pitchFamily="49" charset="-122"/>
              </a:rPr>
              <a:t>，</a:t>
            </a:r>
            <a:r>
              <a:rPr lang="en-US" altLang="zh-CN" sz="1400" dirty="0">
                <a:ea typeface="黑体" panose="02010609060101010101" pitchFamily="49" charset="-122"/>
              </a:rPr>
              <a:t>2006</a:t>
            </a:r>
            <a:r>
              <a:rPr lang="zh-CN" altLang="zh-CN" sz="1400" dirty="0">
                <a:ea typeface="黑体" panose="02010609060101010101" pitchFamily="49" charset="-122"/>
              </a:rPr>
              <a:t>；黑色三角形）和参考位置（红点）的分布图。（</a:t>
            </a:r>
            <a:r>
              <a:rPr lang="en-US" altLang="zh-CN" sz="1400" dirty="0">
                <a:ea typeface="黑体" panose="02010609060101010101" pitchFamily="49" charset="-122"/>
              </a:rPr>
              <a:t>a</a:t>
            </a:r>
            <a:r>
              <a:rPr lang="zh-CN" altLang="zh-CN" sz="1400" dirty="0">
                <a:ea typeface="黑体" panose="02010609060101010101" pitchFamily="49" charset="-122"/>
              </a:rPr>
              <a:t>） </a:t>
            </a:r>
            <a:r>
              <a:rPr lang="zh-CN" altLang="zh-CN" sz="1400" kern="0" dirty="0">
                <a:solidFill>
                  <a:srgbClr val="FF0000"/>
                </a:solidFill>
                <a:ea typeface="黑体" panose="02010609060101010101" pitchFamily="49" charset="-122"/>
                <a:cs typeface="Times New Roman" panose="02020603050405020304" pitchFamily="18" charset="0"/>
              </a:rPr>
              <a:t>ddst</a:t>
            </a:r>
            <a:r>
              <a:rPr lang="zh-CN" altLang="zh-CN" sz="1400" dirty="0">
                <a:ea typeface="黑体" panose="02010609060101010101" pitchFamily="49" charset="-122"/>
              </a:rPr>
              <a:t> </a:t>
            </a:r>
            <a:r>
              <a:rPr lang="en-US" altLang="zh-CN" sz="1400" dirty="0">
                <a:latin typeface="黑体" panose="02010609060101010101" pitchFamily="49" charset="-122"/>
              </a:rPr>
              <a:t>=1.9</a:t>
            </a:r>
            <a:r>
              <a:rPr lang="zh-CN" altLang="zh-CN" sz="1400" dirty="0">
                <a:ea typeface="黑体" panose="02010609060101010101" pitchFamily="49" charset="-122"/>
              </a:rPr>
              <a:t>，值过大产生多余网格点</a:t>
            </a:r>
            <a:r>
              <a:rPr lang="en-US" altLang="zh-CN" sz="1400" dirty="0">
                <a:ea typeface="黑体" panose="02010609060101010101" pitchFamily="49" charset="-122"/>
              </a:rPr>
              <a:t>; </a:t>
            </a:r>
            <a:r>
              <a:rPr lang="zh-CN" altLang="zh-CN" sz="1400" dirty="0">
                <a:ea typeface="黑体" panose="02010609060101010101" pitchFamily="49" charset="-122"/>
              </a:rPr>
              <a:t>（</a:t>
            </a:r>
            <a:r>
              <a:rPr lang="en-US" altLang="zh-CN" sz="1400" dirty="0">
                <a:ea typeface="黑体" panose="02010609060101010101" pitchFamily="49" charset="-122"/>
              </a:rPr>
              <a:t>b</a:t>
            </a:r>
            <a:r>
              <a:rPr lang="zh-CN" altLang="zh-CN" sz="1400" dirty="0">
                <a:ea typeface="黑体" panose="02010609060101010101" pitchFamily="49" charset="-122"/>
              </a:rPr>
              <a:t>）</a:t>
            </a:r>
            <a:r>
              <a:rPr lang="zh-CN" altLang="zh-CN" sz="1400" kern="0" dirty="0">
                <a:solidFill>
                  <a:srgbClr val="FF0000"/>
                </a:solidFill>
                <a:ea typeface="黑体" panose="02010609060101010101" pitchFamily="49" charset="-122"/>
                <a:cs typeface="Times New Roman" panose="02020603050405020304" pitchFamily="18" charset="0"/>
              </a:rPr>
              <a:t>ddst</a:t>
            </a:r>
            <a:r>
              <a:rPr lang="zh-CN" altLang="zh-CN" sz="1400" dirty="0">
                <a:ea typeface="黑体" panose="02010609060101010101" pitchFamily="49" charset="-122"/>
              </a:rPr>
              <a:t> </a:t>
            </a:r>
            <a:r>
              <a:rPr lang="en-US" altLang="zh-CN" sz="1400" dirty="0">
                <a:latin typeface="黑体" panose="02010609060101010101" pitchFamily="49" charset="-122"/>
              </a:rPr>
              <a:t>=0.9</a:t>
            </a:r>
            <a:r>
              <a:rPr lang="zh-CN" altLang="zh-CN" sz="1400" dirty="0">
                <a:ea typeface="黑体" panose="02010609060101010101" pitchFamily="49" charset="-122"/>
              </a:rPr>
              <a:t>，与台阵分布一致的网格点</a:t>
            </a:r>
            <a:r>
              <a:rPr lang="en-US" altLang="zh-CN" sz="1400" dirty="0">
                <a:ea typeface="黑体" panose="02010609060101010101" pitchFamily="49" charset="-122"/>
              </a:rPr>
              <a:t>;</a:t>
            </a:r>
            <a:r>
              <a:rPr lang="zh-CN" altLang="zh-CN" sz="1400" dirty="0">
                <a:ea typeface="黑体" panose="02010609060101010101" pitchFamily="49" charset="-122"/>
              </a:rPr>
              <a:t>（三） </a:t>
            </a:r>
            <a:r>
              <a:rPr lang="zh-CN" altLang="zh-CN" sz="1400" kern="0" dirty="0">
                <a:solidFill>
                  <a:srgbClr val="FF0000"/>
                </a:solidFill>
                <a:ea typeface="黑体" panose="02010609060101010101" pitchFamily="49" charset="-122"/>
                <a:cs typeface="Times New Roman" panose="02020603050405020304" pitchFamily="18" charset="0"/>
              </a:rPr>
              <a:t>ddst</a:t>
            </a:r>
            <a:r>
              <a:rPr lang="zh-CN" altLang="zh-CN" sz="1400" dirty="0">
                <a:ea typeface="黑体" panose="02010609060101010101" pitchFamily="49" charset="-122"/>
              </a:rPr>
              <a:t> </a:t>
            </a:r>
            <a:r>
              <a:rPr lang="en-US" altLang="zh-CN" sz="1400" dirty="0">
                <a:latin typeface="黑体" panose="02010609060101010101" pitchFamily="49" charset="-122"/>
              </a:rPr>
              <a:t>=0.45</a:t>
            </a:r>
            <a:r>
              <a:rPr lang="zh-CN" altLang="zh-CN" sz="1400" dirty="0">
                <a:ea typeface="黑体" panose="02010609060101010101" pitchFamily="49" charset="-122"/>
              </a:rPr>
              <a:t>，值过小导致某些区域缺少网格点。</a:t>
            </a:r>
            <a:endParaRPr lang="zh-CN" altLang="en-US" sz="1400" dirty="0"/>
          </a:p>
        </p:txBody>
      </p:sp>
      <p:grpSp>
        <p:nvGrpSpPr>
          <p:cNvPr id="2" name="组合 9"/>
          <p:cNvGrpSpPr/>
          <p:nvPr/>
        </p:nvGrpSpPr>
        <p:grpSpPr bwMode="auto">
          <a:xfrm>
            <a:off x="1662553" y="378260"/>
            <a:ext cx="2225201" cy="679451"/>
            <a:chOff x="304800" y="1050819"/>
            <a:chExt cx="4267200" cy="678960"/>
          </a:xfrm>
        </p:grpSpPr>
        <p:sp>
          <p:nvSpPr>
            <p:cNvPr id="5" name="矩形: 圆角 4"/>
            <p:cNvSpPr/>
            <p:nvPr/>
          </p:nvSpPr>
          <p:spPr>
            <a:xfrm>
              <a:off x="304800" y="1050819"/>
              <a:ext cx="4267200" cy="678960"/>
            </a:xfrm>
            <a:prstGeom prst="roundRect">
              <a:avLst/>
            </a:prstGeom>
          </p:spPr>
          <p:style>
            <a:lnRef idx="2">
              <a:schemeClr val="lt1">
                <a:hueOff val="0"/>
                <a:satOff val="0"/>
                <a:lumOff val="0"/>
                <a:alphaOff val="0"/>
              </a:schemeClr>
            </a:lnRef>
            <a:fillRef idx="1">
              <a:schemeClr val="accent5">
                <a:alpha val="90000"/>
                <a:hueOff val="0"/>
                <a:satOff val="0"/>
                <a:lumOff val="0"/>
                <a:alphaOff val="-13330"/>
              </a:schemeClr>
            </a:fillRef>
            <a:effectRef idx="0">
              <a:schemeClr val="accent5">
                <a:alpha val="90000"/>
                <a:hueOff val="0"/>
                <a:satOff val="0"/>
                <a:lumOff val="0"/>
                <a:alphaOff val="-13330"/>
              </a:schemeClr>
            </a:effectRef>
            <a:fontRef idx="minor">
              <a:schemeClr val="lt1"/>
            </a:fontRef>
          </p:style>
          <p:txBody>
            <a:bodyPr/>
            <a:lstStyle/>
            <a:p>
              <a:endParaRPr lang="zh-CN" altLang="en-US" sz="2400"/>
            </a:p>
          </p:txBody>
        </p:sp>
        <p:sp>
          <p:nvSpPr>
            <p:cNvPr id="6" name="矩形: 圆角 4"/>
            <p:cNvSpPr txBox="1"/>
            <p:nvPr/>
          </p:nvSpPr>
          <p:spPr>
            <a:xfrm>
              <a:off x="337127" y="1084133"/>
              <a:ext cx="4202545" cy="61233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766445">
                <a:lnSpc>
                  <a:spcPct val="90000"/>
                </a:lnSpc>
                <a:spcAft>
                  <a:spcPct val="35000"/>
                </a:spcAft>
                <a:defRPr/>
              </a:pPr>
              <a:r>
                <a:rPr lang="zh-CN" altLang="en-US" sz="2300" b="1" dirty="0">
                  <a:solidFill>
                    <a:schemeClr val="tx1">
                      <a:lumMod val="85000"/>
                      <a:lumOff val="15000"/>
                    </a:schemeClr>
                  </a:solidFill>
                </a:rPr>
                <a:t>波场梯度成像</a:t>
              </a:r>
              <a:endParaRPr lang="zh-CN" altLang="en-US" sz="2300" b="1" dirty="0">
                <a:solidFill>
                  <a:schemeClr val="tx1">
                    <a:lumMod val="85000"/>
                    <a:lumOff val="15000"/>
                  </a:schemeClr>
                </a:solidFill>
              </a:endParaRPr>
            </a:p>
          </p:txBody>
        </p:sp>
      </p:grpSp>
      <p:sp>
        <p:nvSpPr>
          <p:cNvPr id="8" name="文本框 7"/>
          <p:cNvSpPr txBox="1"/>
          <p:nvPr/>
        </p:nvSpPr>
        <p:spPr>
          <a:xfrm>
            <a:off x="4940727" y="730040"/>
            <a:ext cx="3699799" cy="460375"/>
          </a:xfrm>
          <a:prstGeom prst="rect">
            <a:avLst/>
          </a:prstGeom>
          <a:noFill/>
        </p:spPr>
        <p:txBody>
          <a:bodyPr wrap="square">
            <a:spAutoFit/>
          </a:bodyPr>
          <a:lstStyle/>
          <a:p>
            <a:pPr algn="just">
              <a:spcBef>
                <a:spcPts val="975"/>
              </a:spcBef>
              <a:defRPr/>
            </a:pPr>
            <a:r>
              <a:rPr lang="zh-CN" altLang="zh-CN" sz="2400" b="1" kern="100" dirty="0">
                <a:latin typeface="等线" panose="02010600030101010101" charset="-122"/>
                <a:cs typeface="Times New Roman" panose="02020603050405020304" pitchFamily="18" charset="0"/>
              </a:rPr>
              <a:t>aa_WGM_parameters.m</a:t>
            </a:r>
            <a:endParaRPr lang="en-US" altLang="zh-CN" sz="2400" b="1" kern="100" dirty="0">
              <a:latin typeface="等线" panose="0201060003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ChangeArrowheads="1"/>
          </p:cNvSpPr>
          <p:nvPr/>
        </p:nvSpPr>
        <p:spPr bwMode="auto">
          <a:xfrm>
            <a:off x="2694484" y="1213871"/>
            <a:ext cx="7740352" cy="1943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335" b="1" dirty="0" err="1">
                <a:solidFill>
                  <a:srgbClr val="FF0000"/>
                </a:solidFill>
                <a:latin typeface="等线" panose="02010600030101010101" charset="-122"/>
                <a:cs typeface="Times New Roman" panose="02020603050405020304" pitchFamily="18" charset="0"/>
              </a:rPr>
              <a:t>par.wvPick_output</a:t>
            </a:r>
            <a:r>
              <a:rPr lang="zh-CN" altLang="en-US" sz="1335" b="1" dirty="0">
                <a:solidFill>
                  <a:srgbClr val="000000"/>
                </a:solidFill>
                <a:latin typeface="等线" panose="02010600030101010101" charset="-122"/>
                <a:cs typeface="Times New Roman" panose="02020603050405020304" pitchFamily="18" charset="0"/>
              </a:rPr>
              <a:t>：</a:t>
            </a:r>
            <a:r>
              <a:rPr lang="en-US" altLang="zh-CN" sz="1335" b="1" dirty="0">
                <a:solidFill>
                  <a:srgbClr val="FF0000"/>
                </a:solidFill>
                <a:latin typeface="等线" panose="02010600030101010101" charset="-122"/>
                <a:cs typeface="Times New Roman" panose="02020603050405020304" pitchFamily="18" charset="0"/>
              </a:rPr>
              <a:t>	</a:t>
            </a:r>
            <a:r>
              <a:rPr lang="zh-CN" altLang="en-US" sz="1335" dirty="0">
                <a:solidFill>
                  <a:srgbClr val="000000"/>
                </a:solidFill>
                <a:latin typeface="等线" panose="02010600030101010101" charset="-122"/>
                <a:cs typeface="Times New Roman" panose="02020603050405020304" pitchFamily="18" charset="0"/>
              </a:rPr>
              <a:t>输出路径</a:t>
            </a:r>
            <a:endParaRPr lang="en-US" altLang="zh-CN" sz="1335" dirty="0">
              <a:solidFill>
                <a:srgbClr val="000000"/>
              </a:solidFill>
              <a:latin typeface="等线" panose="02010600030101010101" charset="-122"/>
              <a:cs typeface="Times New Roman" panose="02020603050405020304" pitchFamily="18" charset="0"/>
            </a:endParaRPr>
          </a:p>
          <a:p>
            <a:r>
              <a:rPr lang="en-US" altLang="zh-CN" sz="1335" b="1" dirty="0" err="1">
                <a:solidFill>
                  <a:srgbClr val="FF0000"/>
                </a:solidFill>
                <a:latin typeface="等线" panose="02010600030101010101" charset="-122"/>
                <a:cs typeface="Times New Roman" panose="02020603050405020304" pitchFamily="18" charset="0"/>
              </a:rPr>
              <a:t>par.periods</a:t>
            </a:r>
            <a:r>
              <a:rPr lang="zh-CN" altLang="en-US" sz="1335" b="1" dirty="0">
                <a:solidFill>
                  <a:srgbClr val="000000"/>
                </a:solidFill>
                <a:latin typeface="等线" panose="02010600030101010101" charset="-122"/>
                <a:cs typeface="Times New Roman" panose="02020603050405020304" pitchFamily="18" charset="0"/>
              </a:rPr>
              <a:t>： </a:t>
            </a:r>
            <a:r>
              <a:rPr lang="en-US" altLang="zh-CN" sz="1335" b="1" dirty="0">
                <a:solidFill>
                  <a:srgbClr val="FF0000"/>
                </a:solidFill>
                <a:latin typeface="等线" panose="02010600030101010101" charset="-122"/>
                <a:cs typeface="Times New Roman" panose="02020603050405020304" pitchFamily="18" charset="0"/>
              </a:rPr>
              <a:t>		</a:t>
            </a:r>
            <a:r>
              <a:rPr lang="zh-CN" altLang="en-US" sz="1335" dirty="0">
                <a:solidFill>
                  <a:srgbClr val="000000"/>
                </a:solidFill>
                <a:latin typeface="等线" panose="02010600030101010101" charset="-122"/>
                <a:cs typeface="Times New Roman" panose="02020603050405020304" pitchFamily="18" charset="0"/>
              </a:rPr>
              <a:t>周期</a:t>
            </a:r>
            <a:endParaRPr lang="en-US" altLang="zh-CN" sz="1335" dirty="0">
              <a:solidFill>
                <a:srgbClr val="000000"/>
              </a:solidFill>
              <a:latin typeface="等线" panose="02010600030101010101" charset="-122"/>
              <a:cs typeface="Times New Roman" panose="02020603050405020304" pitchFamily="18" charset="0"/>
            </a:endParaRPr>
          </a:p>
          <a:p>
            <a:r>
              <a:rPr lang="en-US" altLang="zh-CN" sz="1335" b="1" dirty="0" err="1">
                <a:solidFill>
                  <a:srgbClr val="FF0000"/>
                </a:solidFill>
                <a:latin typeface="等线" panose="02010600030101010101" charset="-122"/>
                <a:cs typeface="Times New Roman" panose="02020603050405020304" pitchFamily="18" charset="0"/>
              </a:rPr>
              <a:t>par.ev_minDist</a:t>
            </a:r>
            <a:r>
              <a:rPr lang="zh-CN" altLang="en-US" sz="1335" b="1" dirty="0">
                <a:solidFill>
                  <a:srgbClr val="000000"/>
                </a:solidFill>
                <a:latin typeface="等线" panose="02010600030101010101" charset="-122"/>
                <a:cs typeface="Times New Roman" panose="02020603050405020304" pitchFamily="18" charset="0"/>
              </a:rPr>
              <a:t>：</a:t>
            </a:r>
            <a:r>
              <a:rPr lang="en-US" altLang="zh-CN" sz="1335" b="1" dirty="0">
                <a:solidFill>
                  <a:srgbClr val="000000"/>
                </a:solidFill>
                <a:latin typeface="等线" panose="02010600030101010101" charset="-122"/>
                <a:cs typeface="Times New Roman" panose="02020603050405020304" pitchFamily="18" charset="0"/>
              </a:rPr>
              <a:t>	</a:t>
            </a:r>
            <a:r>
              <a:rPr lang="zh-CN" altLang="en-US" sz="1335" dirty="0">
                <a:solidFill>
                  <a:srgbClr val="000000"/>
                </a:solidFill>
                <a:latin typeface="等线" panose="02010600030101010101" charset="-122"/>
                <a:cs typeface="Times New Roman" panose="02020603050405020304" pitchFamily="18" charset="0"/>
              </a:rPr>
              <a:t>最小震中距 </a:t>
            </a:r>
            <a:endParaRPr lang="zh-CN" altLang="en-US" sz="1335" dirty="0">
              <a:cs typeface="Times New Roman" panose="02020603050405020304" pitchFamily="18" charset="0"/>
            </a:endParaRPr>
          </a:p>
          <a:p>
            <a:r>
              <a:rPr lang="en-US" altLang="zh-CN" sz="1335" b="1" dirty="0" err="1">
                <a:solidFill>
                  <a:srgbClr val="FF0000"/>
                </a:solidFill>
                <a:latin typeface="等线" panose="02010600030101010101" charset="-122"/>
                <a:cs typeface="Times New Roman" panose="02020603050405020304" pitchFamily="18" charset="0"/>
              </a:rPr>
              <a:t>par.ev_maxDis</a:t>
            </a:r>
            <a:r>
              <a:rPr lang="zh-CN" altLang="en-US" sz="1335" b="1" dirty="0">
                <a:latin typeface="等线" panose="02010600030101010101" charset="-122"/>
                <a:cs typeface="Times New Roman" panose="02020603050405020304" pitchFamily="18" charset="0"/>
              </a:rPr>
              <a:t>：</a:t>
            </a:r>
            <a:r>
              <a:rPr lang="en-US" altLang="zh-CN" sz="1335" b="1" dirty="0">
                <a:latin typeface="等线" panose="02010600030101010101" charset="-122"/>
                <a:cs typeface="Times New Roman" panose="02020603050405020304" pitchFamily="18" charset="0"/>
              </a:rPr>
              <a:t>	</a:t>
            </a:r>
            <a:r>
              <a:rPr lang="zh-CN" altLang="en-US" sz="1335" dirty="0">
                <a:solidFill>
                  <a:srgbClr val="000000"/>
                </a:solidFill>
                <a:latin typeface="等线" panose="02010600030101010101" charset="-122"/>
                <a:cs typeface="Times New Roman" panose="02020603050405020304" pitchFamily="18" charset="0"/>
              </a:rPr>
              <a:t>最大震中距</a:t>
            </a:r>
            <a:endParaRPr lang="zh-CN" altLang="en-US" sz="1335" dirty="0">
              <a:cs typeface="Times New Roman" panose="02020603050405020304" pitchFamily="18" charset="0"/>
            </a:endParaRPr>
          </a:p>
          <a:p>
            <a:r>
              <a:rPr lang="en-US" altLang="zh-CN" sz="1335" b="1" dirty="0" err="1">
                <a:solidFill>
                  <a:srgbClr val="FF0000"/>
                </a:solidFill>
                <a:latin typeface="等线" panose="02010600030101010101" charset="-122"/>
                <a:cs typeface="Times New Roman" panose="02020603050405020304" pitchFamily="18" charset="0"/>
              </a:rPr>
              <a:t>par.ev_maxDepth</a:t>
            </a:r>
            <a:r>
              <a:rPr lang="zh-CN" altLang="en-US" sz="1335" b="1" dirty="0">
                <a:latin typeface="等线" panose="02010600030101010101" charset="-122"/>
                <a:cs typeface="Times New Roman" panose="02020603050405020304" pitchFamily="18" charset="0"/>
              </a:rPr>
              <a:t>：</a:t>
            </a:r>
            <a:r>
              <a:rPr lang="en-US" altLang="zh-CN" sz="1335" b="1" dirty="0">
                <a:latin typeface="等线" panose="02010600030101010101" charset="-122"/>
                <a:cs typeface="Times New Roman" panose="02020603050405020304" pitchFamily="18" charset="0"/>
              </a:rPr>
              <a:t>	</a:t>
            </a:r>
            <a:r>
              <a:rPr lang="zh-CN" altLang="en-US" sz="1335" dirty="0">
                <a:latin typeface="等线" panose="02010600030101010101" charset="-122"/>
                <a:cs typeface="Times New Roman" panose="02020603050405020304" pitchFamily="18" charset="0"/>
              </a:rPr>
              <a:t>最大震源深度</a:t>
            </a:r>
            <a:endParaRPr lang="en-US" altLang="zh-CN" sz="1335" dirty="0">
              <a:latin typeface="等线" panose="02010600030101010101" charset="-122"/>
              <a:cs typeface="Times New Roman" panose="02020603050405020304" pitchFamily="18" charset="0"/>
            </a:endParaRPr>
          </a:p>
          <a:p>
            <a:r>
              <a:rPr lang="en-US" altLang="zh-CN" sz="1335" b="1" dirty="0" err="1">
                <a:solidFill>
                  <a:srgbClr val="FF0000"/>
                </a:solidFill>
                <a:latin typeface="等线" panose="02010600030101010101" charset="-122"/>
                <a:cs typeface="Times New Roman" panose="02020603050405020304" pitchFamily="18" charset="0"/>
              </a:rPr>
              <a:t>par.vglen</a:t>
            </a:r>
            <a:r>
              <a:rPr lang="zh-CN" altLang="en-US" sz="1335" b="1" dirty="0">
                <a:solidFill>
                  <a:srgbClr val="000000"/>
                </a:solidFill>
                <a:latin typeface="等线" panose="02010600030101010101" charset="-122"/>
                <a:cs typeface="Times New Roman" panose="02020603050405020304" pitchFamily="18" charset="0"/>
              </a:rPr>
              <a:t>：</a:t>
            </a:r>
            <a:r>
              <a:rPr lang="en-US" altLang="zh-CN" sz="1335" b="1" dirty="0">
                <a:solidFill>
                  <a:srgbClr val="000000"/>
                </a:solidFill>
                <a:latin typeface="等线" panose="02010600030101010101" charset="-122"/>
                <a:cs typeface="Times New Roman" panose="02020603050405020304" pitchFamily="18" charset="0"/>
              </a:rPr>
              <a:t>	   	</a:t>
            </a:r>
            <a:r>
              <a:rPr lang="zh-CN" altLang="en-US" sz="1335" dirty="0">
                <a:solidFill>
                  <a:srgbClr val="000000"/>
                </a:solidFill>
                <a:latin typeface="等线" panose="02010600030101010101" charset="-122"/>
                <a:cs typeface="Times New Roman" panose="02020603050405020304" pitchFamily="18" charset="0"/>
              </a:rPr>
              <a:t>面波群速度最小值和最大值（用于隔离面波，图</a:t>
            </a:r>
            <a:r>
              <a:rPr lang="en-US" altLang="zh-CN" sz="1335" dirty="0">
                <a:solidFill>
                  <a:srgbClr val="000000"/>
                </a:solidFill>
                <a:latin typeface="等线" panose="02010600030101010101" charset="-122"/>
                <a:cs typeface="Times New Roman" panose="02020603050405020304" pitchFamily="18" charset="0"/>
              </a:rPr>
              <a:t>c</a:t>
            </a:r>
            <a:r>
              <a:rPr lang="zh-CN" altLang="en-US" sz="1335" dirty="0">
                <a:solidFill>
                  <a:srgbClr val="000000"/>
                </a:solidFill>
                <a:latin typeface="等线" panose="02010600030101010101" charset="-122"/>
                <a:cs typeface="Times New Roman" panose="02020603050405020304" pitchFamily="18" charset="0"/>
              </a:rPr>
              <a:t>黄色阴影）</a:t>
            </a:r>
            <a:endParaRPr lang="en-US" altLang="zh-CN" sz="1335" dirty="0">
              <a:solidFill>
                <a:srgbClr val="000000"/>
              </a:solidFill>
              <a:latin typeface="等线" panose="02010600030101010101" charset="-122"/>
              <a:cs typeface="Times New Roman" panose="02020603050405020304" pitchFamily="18" charset="0"/>
            </a:endParaRPr>
          </a:p>
          <a:p>
            <a:r>
              <a:rPr lang="en-US" altLang="zh-CN" sz="1335" b="1" dirty="0" err="1">
                <a:solidFill>
                  <a:srgbClr val="FF0000"/>
                </a:solidFill>
                <a:latin typeface="等线" panose="02010600030101010101" charset="-122"/>
                <a:cs typeface="Times New Roman" panose="02020603050405020304" pitchFamily="18" charset="0"/>
              </a:rPr>
              <a:t>par.SNR</a:t>
            </a:r>
            <a:r>
              <a:rPr lang="zh-CN" altLang="en-US" sz="1335" b="1" dirty="0">
                <a:solidFill>
                  <a:srgbClr val="000000"/>
                </a:solidFill>
                <a:latin typeface="等线" panose="02010600030101010101" charset="-122"/>
                <a:cs typeface="Times New Roman" panose="02020603050405020304" pitchFamily="18" charset="0"/>
              </a:rPr>
              <a:t>：</a:t>
            </a:r>
            <a:r>
              <a:rPr lang="en-US" altLang="zh-CN" sz="1335" b="1" dirty="0">
                <a:solidFill>
                  <a:srgbClr val="000000"/>
                </a:solidFill>
                <a:latin typeface="等线" panose="02010600030101010101" charset="-122"/>
                <a:cs typeface="Times New Roman" panose="02020603050405020304" pitchFamily="18" charset="0"/>
              </a:rPr>
              <a:t>	  	</a:t>
            </a:r>
            <a:r>
              <a:rPr lang="zh-CN" altLang="en-US" sz="1335" dirty="0">
                <a:solidFill>
                  <a:srgbClr val="000000"/>
                </a:solidFill>
                <a:latin typeface="等线" panose="02010600030101010101" charset="-122"/>
                <a:cs typeface="Times New Roman" panose="02020603050405020304" pitchFamily="18" charset="0"/>
              </a:rPr>
              <a:t>台站最小信噪比</a:t>
            </a:r>
            <a:endParaRPr lang="en-US" altLang="zh-CN" sz="1335" dirty="0">
              <a:solidFill>
                <a:srgbClr val="000000"/>
              </a:solidFill>
              <a:latin typeface="等线" panose="02010600030101010101" charset="-122"/>
              <a:cs typeface="Times New Roman" panose="02020603050405020304" pitchFamily="18" charset="0"/>
            </a:endParaRPr>
          </a:p>
          <a:p>
            <a:r>
              <a:rPr lang="en-US" altLang="zh-CN" sz="1335" b="1" dirty="0" err="1">
                <a:solidFill>
                  <a:srgbClr val="FF0000"/>
                </a:solidFill>
                <a:latin typeface="等线" panose="02010600030101010101" charset="-122"/>
                <a:cs typeface="Times New Roman" panose="02020603050405020304" pitchFamily="18" charset="0"/>
              </a:rPr>
              <a:t>par.mSNR</a:t>
            </a:r>
            <a:r>
              <a:rPr lang="zh-CN" altLang="en-US" sz="1335" b="1" dirty="0">
                <a:solidFill>
                  <a:srgbClr val="000000"/>
                </a:solidFill>
                <a:latin typeface="等线" panose="02010600030101010101" charset="-122"/>
                <a:cs typeface="Times New Roman" panose="02020603050405020304" pitchFamily="18" charset="0"/>
              </a:rPr>
              <a:t>： </a:t>
            </a:r>
            <a:r>
              <a:rPr lang="zh-CN" altLang="en-US" sz="1335" dirty="0">
                <a:solidFill>
                  <a:srgbClr val="000000"/>
                </a:solidFill>
                <a:latin typeface="等线" panose="02010600030101010101" charset="-122"/>
                <a:cs typeface="Times New Roman" panose="02020603050405020304" pitchFamily="18" charset="0"/>
              </a:rPr>
              <a:t> </a:t>
            </a:r>
            <a:r>
              <a:rPr lang="en-US" altLang="zh-CN" sz="1335" dirty="0">
                <a:solidFill>
                  <a:srgbClr val="000000"/>
                </a:solidFill>
                <a:latin typeface="等线" panose="02010600030101010101" charset="-122"/>
                <a:cs typeface="Times New Roman" panose="02020603050405020304" pitchFamily="18" charset="0"/>
              </a:rPr>
              <a:t>		</a:t>
            </a:r>
            <a:r>
              <a:rPr lang="zh-CN" altLang="en-US" sz="1335" dirty="0">
                <a:solidFill>
                  <a:srgbClr val="000000"/>
                </a:solidFill>
                <a:latin typeface="等线" panose="02010600030101010101" charset="-122"/>
                <a:cs typeface="Times New Roman" panose="02020603050405020304" pitchFamily="18" charset="0"/>
              </a:rPr>
              <a:t>地震最小平均信噪比</a:t>
            </a:r>
            <a:endParaRPr lang="en-US" altLang="zh-CN" sz="1335" i="1" dirty="0">
              <a:solidFill>
                <a:srgbClr val="000000"/>
              </a:solidFill>
              <a:latin typeface="Cambria Math" panose="02040503050406030204" pitchFamily="18" charset="0"/>
              <a:cs typeface="Times New Roman" panose="02020603050405020304" pitchFamily="18" charset="0"/>
            </a:endParaRPr>
          </a:p>
          <a:p>
            <a:r>
              <a:rPr lang="en-US" altLang="zh-CN" sz="1335" b="1" dirty="0" err="1">
                <a:solidFill>
                  <a:srgbClr val="FF0000"/>
                </a:solidFill>
                <a:latin typeface="等线" panose="02010600030101010101" charset="-122"/>
                <a:cs typeface="Times New Roman" panose="02020603050405020304" pitchFamily="18" charset="0"/>
              </a:rPr>
              <a:t>par.dvg</a:t>
            </a:r>
            <a:r>
              <a:rPr lang="zh-CN" altLang="en-US" sz="1335" b="1" dirty="0">
                <a:solidFill>
                  <a:srgbClr val="000000"/>
                </a:solidFill>
                <a:latin typeface="等线" panose="02010600030101010101" charset="-122"/>
                <a:cs typeface="Times New Roman" panose="02020603050405020304" pitchFamily="18" charset="0"/>
              </a:rPr>
              <a:t>：</a:t>
            </a:r>
            <a:r>
              <a:rPr lang="en-US" altLang="zh-CN" sz="1335" b="1" dirty="0">
                <a:solidFill>
                  <a:srgbClr val="000000"/>
                </a:solidFill>
                <a:latin typeface="等线" panose="02010600030101010101" charset="-122"/>
                <a:cs typeface="Times New Roman" panose="02020603050405020304" pitchFamily="18" charset="0"/>
              </a:rPr>
              <a:t>	   	</a:t>
            </a:r>
            <a:r>
              <a:rPr lang="zh-CN" altLang="en-US" sz="1335" dirty="0">
                <a:solidFill>
                  <a:srgbClr val="000000"/>
                </a:solidFill>
                <a:latin typeface="等线" panose="02010600030101010101" charset="-122"/>
                <a:cs typeface="Times New Roman" panose="02020603050405020304" pitchFamily="18" charset="0"/>
              </a:rPr>
              <a:t>群速度的上下限（用于删除离群值）</a:t>
            </a:r>
            <a:endParaRPr lang="en-US" altLang="zh-CN" sz="1335" dirty="0">
              <a:solidFill>
                <a:srgbClr val="000000"/>
              </a:solidFill>
              <a:latin typeface="等线" panose="02010600030101010101" charset="-122"/>
              <a:cs typeface="Times New Roman" panose="02020603050405020304" pitchFamily="18" charset="0"/>
            </a:endParaRPr>
          </a:p>
        </p:txBody>
      </p:sp>
      <p:grpSp>
        <p:nvGrpSpPr>
          <p:cNvPr id="12292" name="组合 9"/>
          <p:cNvGrpSpPr/>
          <p:nvPr/>
        </p:nvGrpSpPr>
        <p:grpSpPr bwMode="auto">
          <a:xfrm>
            <a:off x="1597225" y="378260"/>
            <a:ext cx="2194519" cy="679451"/>
            <a:chOff x="304800" y="1050819"/>
            <a:chExt cx="4267200" cy="678960"/>
          </a:xfrm>
        </p:grpSpPr>
        <p:sp>
          <p:nvSpPr>
            <p:cNvPr id="11" name="矩形: 圆角 10"/>
            <p:cNvSpPr/>
            <p:nvPr/>
          </p:nvSpPr>
          <p:spPr>
            <a:xfrm>
              <a:off x="304800" y="1050819"/>
              <a:ext cx="4267200" cy="678960"/>
            </a:xfrm>
            <a:prstGeom prst="roundRect">
              <a:avLst/>
            </a:prstGeom>
          </p:spPr>
          <p:style>
            <a:lnRef idx="2">
              <a:schemeClr val="lt1">
                <a:hueOff val="0"/>
                <a:satOff val="0"/>
                <a:lumOff val="0"/>
                <a:alphaOff val="0"/>
              </a:schemeClr>
            </a:lnRef>
            <a:fillRef idx="1">
              <a:schemeClr val="accent5">
                <a:alpha val="90000"/>
                <a:hueOff val="0"/>
                <a:satOff val="0"/>
                <a:lumOff val="0"/>
                <a:alphaOff val="-13330"/>
              </a:schemeClr>
            </a:fillRef>
            <a:effectRef idx="0">
              <a:schemeClr val="accent5">
                <a:alpha val="90000"/>
                <a:hueOff val="0"/>
                <a:satOff val="0"/>
                <a:lumOff val="0"/>
                <a:alphaOff val="-13330"/>
              </a:schemeClr>
            </a:effectRef>
            <a:fontRef idx="minor">
              <a:schemeClr val="lt1"/>
            </a:fontRef>
          </p:style>
          <p:txBody>
            <a:bodyPr/>
            <a:lstStyle/>
            <a:p>
              <a:endParaRPr lang="zh-CN" altLang="en-US" sz="2400"/>
            </a:p>
          </p:txBody>
        </p:sp>
        <p:sp>
          <p:nvSpPr>
            <p:cNvPr id="12" name="矩形: 圆角 4"/>
            <p:cNvSpPr txBox="1"/>
            <p:nvPr/>
          </p:nvSpPr>
          <p:spPr>
            <a:xfrm>
              <a:off x="337127" y="1084133"/>
              <a:ext cx="4202545" cy="61233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766445">
                <a:lnSpc>
                  <a:spcPct val="90000"/>
                </a:lnSpc>
                <a:spcAft>
                  <a:spcPct val="35000"/>
                </a:spcAft>
                <a:defRPr/>
              </a:pPr>
              <a:r>
                <a:rPr lang="zh-CN" altLang="en-US" sz="2300" b="1" dirty="0">
                  <a:solidFill>
                    <a:schemeClr val="tx1">
                      <a:lumMod val="85000"/>
                      <a:lumOff val="15000"/>
                    </a:schemeClr>
                  </a:solidFill>
                </a:rPr>
                <a:t>波场梯度成像</a:t>
              </a:r>
              <a:endParaRPr lang="zh-CN" altLang="en-US" sz="2300" b="1" dirty="0">
                <a:solidFill>
                  <a:schemeClr val="tx1">
                    <a:lumMod val="85000"/>
                    <a:lumOff val="15000"/>
                  </a:schemeClr>
                </a:solidFill>
              </a:endParaRPr>
            </a:p>
          </p:txBody>
        </p:sp>
      </p:grpSp>
      <p:sp>
        <p:nvSpPr>
          <p:cNvPr id="12293" name="文本框 12"/>
          <p:cNvSpPr txBox="1">
            <a:spLocks noChangeArrowheads="1"/>
          </p:cNvSpPr>
          <p:nvPr/>
        </p:nvSpPr>
        <p:spPr bwMode="auto">
          <a:xfrm>
            <a:off x="4962952" y="411599"/>
            <a:ext cx="423200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en-US" sz="2400" b="1" dirty="0">
                <a:solidFill>
                  <a:srgbClr val="00B0F0"/>
                </a:solidFill>
                <a:latin typeface="等线" panose="02010600030101010101" charset="-122"/>
                <a:cs typeface="Times New Roman" panose="02020603050405020304" pitchFamily="18" charset="0"/>
              </a:rPr>
              <a:t>波形自动挑选参数设置</a:t>
            </a:r>
            <a:endParaRPr lang="zh-CN" altLang="en-US" sz="2400" dirty="0">
              <a:cs typeface="Times New Roman" panose="02020603050405020304" pitchFamily="18" charset="0"/>
            </a:endParaRPr>
          </a:p>
        </p:txBody>
      </p:sp>
      <p:sp>
        <p:nvSpPr>
          <p:cNvPr id="16" name="文本框 15"/>
          <p:cNvSpPr txBox="1"/>
          <p:nvPr/>
        </p:nvSpPr>
        <p:spPr>
          <a:xfrm>
            <a:off x="4940727" y="730040"/>
            <a:ext cx="3699799" cy="460375"/>
          </a:xfrm>
          <a:prstGeom prst="rect">
            <a:avLst/>
          </a:prstGeom>
          <a:noFill/>
        </p:spPr>
        <p:txBody>
          <a:bodyPr wrap="square">
            <a:spAutoFit/>
          </a:bodyPr>
          <a:lstStyle/>
          <a:p>
            <a:pPr algn="just">
              <a:spcBef>
                <a:spcPts val="975"/>
              </a:spcBef>
              <a:defRPr/>
            </a:pPr>
            <a:r>
              <a:rPr lang="zh-CN" altLang="zh-CN" sz="2400" b="1" kern="100" dirty="0">
                <a:latin typeface="等线" panose="02010600030101010101" charset="-122"/>
                <a:cs typeface="Times New Roman" panose="02020603050405020304" pitchFamily="18" charset="0"/>
              </a:rPr>
              <a:t>aa_WGM_parameters.m</a:t>
            </a:r>
            <a:endParaRPr lang="en-US" altLang="zh-CN" sz="2400" b="1" kern="100" dirty="0">
              <a:latin typeface="等线" panose="02010600030101010101" charset="-122"/>
            </a:endParaRPr>
          </a:p>
        </p:txBody>
      </p:sp>
      <mc:AlternateContent xmlns:mc="http://schemas.openxmlformats.org/markup-compatibility/2006">
        <mc:Choice xmlns:a14="http://schemas.microsoft.com/office/drawing/2010/main" Requires="a14">
          <p:sp>
            <p:nvSpPr>
              <p:cNvPr id="4" name="文本框 3"/>
              <p:cNvSpPr txBox="1"/>
              <p:nvPr/>
            </p:nvSpPr>
            <p:spPr>
              <a:xfrm>
                <a:off x="1363252" y="5336972"/>
                <a:ext cx="3800676" cy="706755"/>
              </a:xfrm>
              <a:prstGeom prst="rect">
                <a:avLst/>
              </a:prstGeom>
              <a:noFill/>
            </p:spPr>
            <p:txBody>
              <a:bodyPr wrap="square">
                <a:spAutoFit/>
              </a:bodyPr>
              <a:lstStyle/>
              <a:p>
                <a:pPr marL="228600" algn="ctr">
                  <a:lnSpc>
                    <a:spcPts val="1200"/>
                  </a:lnSpc>
                </a:pPr>
                <a:r>
                  <a:rPr lang="zh-CN" altLang="zh-CN" sz="1400" b="1" kern="100" dirty="0">
                    <a:effectLst/>
                    <a:latin typeface="等线" panose="02010600030101010101" charset="-122"/>
                    <a:ea typeface="黑体" panose="02010609060101010101" pitchFamily="49" charset="-122"/>
                    <a:cs typeface="Times New Roman" panose="02020603050405020304" pitchFamily="18" charset="0"/>
                  </a:rPr>
                  <a:t>波形自动挑选结果。</a:t>
                </a:r>
                <a:endParaRPr lang="en-US" altLang="zh-CN" sz="1400" b="1" kern="100" dirty="0">
                  <a:effectLst/>
                  <a:latin typeface="等线" panose="02010600030101010101" charset="-122"/>
                  <a:ea typeface="黑体" panose="02010609060101010101" pitchFamily="49" charset="-122"/>
                  <a:cs typeface="Times New Roman" panose="02020603050405020304" pitchFamily="18" charset="0"/>
                </a:endParaRPr>
              </a:p>
              <a:p>
                <a:pPr marL="228600" algn="ctr">
                  <a:lnSpc>
                    <a:spcPts val="1200"/>
                  </a:lnSpc>
                </a:pPr>
                <a:r>
                  <a:rPr lang="zh-CN" altLang="zh-CN" sz="1400" kern="100" dirty="0">
                    <a:latin typeface="等线" panose="02010600030101010101" charset="-122"/>
                    <a:ea typeface="黑体" panose="02010609060101010101" pitchFamily="49" charset="-122"/>
                    <a:cs typeface="Times New Roman" panose="02020603050405020304" pitchFamily="18" charset="0"/>
                  </a:rPr>
                  <a:t>（</a:t>
                </a:r>
                <a:r>
                  <a:rPr lang="en-US" altLang="zh-CN" sz="1400" kern="100" dirty="0">
                    <a:latin typeface="等线" panose="02010600030101010101" charset="-122"/>
                    <a:ea typeface="黑体" panose="02010609060101010101" pitchFamily="49" charset="-122"/>
                    <a:cs typeface="Times New Roman" panose="02020603050405020304" pitchFamily="18" charset="0"/>
                  </a:rPr>
                  <a:t>b</a:t>
                </a:r>
                <a:r>
                  <a:rPr lang="zh-CN" altLang="zh-CN" sz="1400" kern="100" dirty="0">
                    <a:latin typeface="等线" panose="02010600030101010101" charset="-122"/>
                    <a:ea typeface="黑体" panose="02010609060101010101" pitchFamily="49" charset="-122"/>
                    <a:cs typeface="Times New Roman" panose="02020603050405020304" pitchFamily="18" charset="0"/>
                  </a:rPr>
                  <a:t>）</a:t>
                </a:r>
                <a14:m>
                  <m:oMath xmlns:m="http://schemas.openxmlformats.org/officeDocument/2006/math">
                    <m:r>
                      <a:rPr lang="en-US" altLang="zh-CN" sz="1400" kern="100">
                        <a:latin typeface="Cambria Math" panose="02040503050406030204" pitchFamily="18" charset="0"/>
                      </a:rPr>
                      <m:t>𝑣𝑔</m:t>
                    </m:r>
                  </m:oMath>
                </a14:m>
                <a:r>
                  <a:rPr lang="zh-CN" altLang="zh-CN" sz="1400" kern="100" dirty="0">
                    <a:latin typeface="等线" panose="02010600030101010101" charset="-122"/>
                    <a:ea typeface="黑体" panose="02010609060101010101" pitchFamily="49" charset="-122"/>
                    <a:cs typeface="Times New Roman" panose="02020603050405020304" pitchFamily="18" charset="0"/>
                  </a:rPr>
                  <a:t>与震中距离的分布，绿色散点和黑色空心离散点分别为保留波形和被自动丢弃波形的</a:t>
                </a:r>
                <a14:m>
                  <m:oMath xmlns:m="http://schemas.openxmlformats.org/officeDocument/2006/math">
                    <m:r>
                      <a:rPr lang="en-US" altLang="zh-CN" sz="1400" kern="100">
                        <a:latin typeface="Cambria Math" panose="02040503050406030204" pitchFamily="18" charset="0"/>
                      </a:rPr>
                      <m:t>𝑣𝑔</m:t>
                    </m:r>
                  </m:oMath>
                </a14:m>
                <a:r>
                  <a:rPr lang="en-US" altLang="zh-CN" sz="1400" kern="100" dirty="0">
                    <a:latin typeface="等线" panose="02010600030101010101" charset="-122"/>
                    <a:ea typeface="黑体" panose="02010609060101010101" pitchFamily="49" charset="-122"/>
                    <a:cs typeface="Times New Roman" panose="02020603050405020304" pitchFamily="18" charset="0"/>
                  </a:rPr>
                  <a:t>   (c)   </a:t>
                </a:r>
                <a:r>
                  <a:rPr lang="zh-CN" altLang="en-US" sz="1400" kern="100" dirty="0">
                    <a:latin typeface="等线" panose="02010600030101010101" charset="-122"/>
                    <a:ea typeface="黑体" panose="02010609060101010101" pitchFamily="49" charset="-122"/>
                    <a:cs typeface="Times New Roman" panose="02020603050405020304" pitchFamily="18" charset="0"/>
                  </a:rPr>
                  <a:t>好波形</a:t>
                </a:r>
                <a:r>
                  <a:rPr lang="en-US" altLang="zh-CN" sz="1400" kern="100" dirty="0">
                    <a:latin typeface="等线" panose="02010600030101010101" charset="-122"/>
                    <a:ea typeface="黑体" panose="02010609060101010101" pitchFamily="49" charset="-122"/>
                    <a:cs typeface="Times New Roman" panose="02020603050405020304" pitchFamily="18" charset="0"/>
                  </a:rPr>
                  <a:t>   (d)  </a:t>
                </a:r>
                <a:r>
                  <a:rPr lang="zh-CN" altLang="en-US" sz="1400" kern="100" dirty="0">
                    <a:latin typeface="等线" panose="02010600030101010101" charset="-122"/>
                    <a:ea typeface="黑体" panose="02010609060101010101" pitchFamily="49" charset="-122"/>
                    <a:cs typeface="Times New Roman" panose="02020603050405020304" pitchFamily="18" charset="0"/>
                  </a:rPr>
                  <a:t>坏波形</a:t>
                </a:r>
                <a:endParaRPr lang="zh-CN" altLang="zh-CN" sz="1400" kern="100" dirty="0">
                  <a:latin typeface="等线" panose="02010600030101010101" charset="-122"/>
                  <a:ea typeface="黑体" panose="02010609060101010101" pitchFamily="49" charset="-122"/>
                  <a:cs typeface="Times New Roman" panose="02020603050405020304" pitchFamily="18" charset="0"/>
                </a:endParaRPr>
              </a:p>
            </p:txBody>
          </p:sp>
        </mc:Choice>
        <mc:Fallback>
          <p:sp>
            <p:nvSpPr>
              <p:cNvPr id="4" name="文本框 3"/>
              <p:cNvSpPr txBox="1">
                <a:spLocks noRot="1" noChangeAspect="1" noMove="1" noResize="1" noEditPoints="1" noAdjustHandles="1" noChangeArrowheads="1" noChangeShapeType="1" noTextEdit="1"/>
              </p:cNvSpPr>
              <p:nvPr/>
            </p:nvSpPr>
            <p:spPr>
              <a:xfrm>
                <a:off x="1363252" y="5336972"/>
                <a:ext cx="3800676" cy="706755"/>
              </a:xfrm>
              <a:prstGeom prst="rect">
                <a:avLst/>
              </a:prstGeom>
              <a:blipFill rotWithShape="1">
                <a:blip r:embed="rId1"/>
                <a:stretch>
                  <a:fillRect l="-14" t="-61" r="3" b="61"/>
                </a:stretch>
              </a:blipFill>
            </p:spPr>
            <p:txBody>
              <a:bodyPr/>
              <a:lstStyle/>
              <a:p>
                <a:r>
                  <a:rPr lang="zh-CN" altLang="en-US">
                    <a:noFill/>
                  </a:rPr>
                  <a:t> </a:t>
                </a:r>
              </a:p>
            </p:txBody>
          </p:sp>
        </mc:Fallback>
      </mc:AlternateContent>
      <p:pic>
        <p:nvPicPr>
          <p:cNvPr id="25" name="图片 24"/>
          <p:cNvPicPr>
            <a:picLocks noChangeAspect="1"/>
          </p:cNvPicPr>
          <p:nvPr/>
        </p:nvPicPr>
        <p:blipFill>
          <a:blip r:embed="rId2"/>
          <a:stretch>
            <a:fillRect/>
          </a:stretch>
        </p:blipFill>
        <p:spPr>
          <a:xfrm>
            <a:off x="1633227" y="4013972"/>
            <a:ext cx="3800676" cy="1259396"/>
          </a:xfrm>
          <a:prstGeom prst="rect">
            <a:avLst/>
          </a:prstGeom>
        </p:spPr>
      </p:pic>
      <p:grpSp>
        <p:nvGrpSpPr>
          <p:cNvPr id="30" name="组合 29"/>
          <p:cNvGrpSpPr/>
          <p:nvPr/>
        </p:nvGrpSpPr>
        <p:grpSpPr>
          <a:xfrm>
            <a:off x="5315919" y="3170624"/>
            <a:ext cx="2700295" cy="3687376"/>
            <a:chOff x="237941" y="2647211"/>
            <a:chExt cx="1688339" cy="2474550"/>
          </a:xfrm>
        </p:grpSpPr>
        <p:pic>
          <p:nvPicPr>
            <p:cNvPr id="14" name="图片 13"/>
            <p:cNvPicPr>
              <a:picLocks noChangeAspect="1"/>
            </p:cNvPicPr>
            <p:nvPr/>
          </p:nvPicPr>
          <p:blipFill>
            <a:blip r:embed="rId3"/>
            <a:stretch>
              <a:fillRect/>
            </a:stretch>
          </p:blipFill>
          <p:spPr>
            <a:xfrm>
              <a:off x="237941" y="2647211"/>
              <a:ext cx="1688339" cy="2474550"/>
            </a:xfrm>
            <a:prstGeom prst="rect">
              <a:avLst/>
            </a:prstGeom>
          </p:spPr>
        </p:pic>
        <p:sp>
          <p:nvSpPr>
            <p:cNvPr id="29" name="任意多边形: 形状 28"/>
            <p:cNvSpPr/>
            <p:nvPr/>
          </p:nvSpPr>
          <p:spPr>
            <a:xfrm>
              <a:off x="585788" y="2824163"/>
              <a:ext cx="452437" cy="2014537"/>
            </a:xfrm>
            <a:custGeom>
              <a:avLst/>
              <a:gdLst>
                <a:gd name="connsiteX0" fmla="*/ 357187 w 452437"/>
                <a:gd name="connsiteY0" fmla="*/ 2014537 h 2014537"/>
                <a:gd name="connsiteX1" fmla="*/ 452437 w 452437"/>
                <a:gd name="connsiteY1" fmla="*/ 9525 h 2014537"/>
                <a:gd name="connsiteX2" fmla="*/ 66675 w 452437"/>
                <a:gd name="connsiteY2" fmla="*/ 0 h 2014537"/>
                <a:gd name="connsiteX3" fmla="*/ 0 w 452437"/>
                <a:gd name="connsiteY3" fmla="*/ 2014537 h 2014537"/>
                <a:gd name="connsiteX4" fmla="*/ 357187 w 452437"/>
                <a:gd name="connsiteY4" fmla="*/ 2014537 h 20145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437" h="2014537">
                  <a:moveTo>
                    <a:pt x="357187" y="2014537"/>
                  </a:moveTo>
                  <a:lnTo>
                    <a:pt x="452437" y="9525"/>
                  </a:lnTo>
                  <a:lnTo>
                    <a:pt x="66675" y="0"/>
                  </a:lnTo>
                  <a:lnTo>
                    <a:pt x="0" y="2014537"/>
                  </a:lnTo>
                  <a:lnTo>
                    <a:pt x="357187" y="2014537"/>
                  </a:lnTo>
                  <a:close/>
                </a:path>
              </a:pathLst>
            </a:custGeom>
            <a:solidFill>
              <a:srgbClr val="FFFF0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 name="组合 4"/>
          <p:cNvGrpSpPr/>
          <p:nvPr/>
        </p:nvGrpSpPr>
        <p:grpSpPr>
          <a:xfrm>
            <a:off x="8012539" y="3140968"/>
            <a:ext cx="2440960" cy="3460507"/>
            <a:chOff x="4866404" y="2355726"/>
            <a:chExt cx="1830720" cy="2595380"/>
          </a:xfrm>
        </p:grpSpPr>
        <p:pic>
          <p:nvPicPr>
            <p:cNvPr id="10" name="图片 9"/>
            <p:cNvPicPr>
              <a:picLocks noChangeAspect="1"/>
            </p:cNvPicPr>
            <p:nvPr/>
          </p:nvPicPr>
          <p:blipFill rotWithShape="1">
            <a:blip r:embed="rId4"/>
            <a:srcRect l="-151" t="5762" r="151" b="-962"/>
            <a:stretch>
              <a:fillRect/>
            </a:stretch>
          </p:blipFill>
          <p:spPr>
            <a:xfrm>
              <a:off x="4866404" y="2571750"/>
              <a:ext cx="1830720" cy="2379356"/>
            </a:xfrm>
            <a:prstGeom prst="rect">
              <a:avLst/>
            </a:prstGeom>
          </p:spPr>
        </p:pic>
        <p:sp>
          <p:nvSpPr>
            <p:cNvPr id="3" name="文本框 2"/>
            <p:cNvSpPr txBox="1"/>
            <p:nvPr/>
          </p:nvSpPr>
          <p:spPr>
            <a:xfrm>
              <a:off x="5140242" y="2355726"/>
              <a:ext cx="1281554" cy="206693"/>
            </a:xfrm>
            <a:prstGeom prst="rect">
              <a:avLst/>
            </a:prstGeom>
            <a:solidFill>
              <a:schemeClr val="bg1"/>
            </a:solidFill>
          </p:spPr>
          <p:txBody>
            <a:bodyPr wrap="square">
              <a:spAutoFit/>
            </a:bodyPr>
            <a:lstStyle/>
            <a:p>
              <a:r>
                <a:rPr lang="zh-CN" altLang="en-US" sz="1200" dirty="0"/>
                <a:t>（</a:t>
              </a:r>
              <a:r>
                <a:rPr lang="en-US" altLang="zh-CN" sz="1200" dirty="0"/>
                <a:t>d</a:t>
              </a:r>
              <a:r>
                <a:rPr lang="zh-CN" altLang="en-US" sz="1200" dirty="0"/>
                <a:t>）</a:t>
              </a:r>
              <a:r>
                <a:rPr lang="en-US" altLang="zh-CN" sz="1200" dirty="0"/>
                <a:t>bad waveforms</a:t>
              </a:r>
              <a:endParaRPr lang="zh-CN" altLang="en-US" sz="1200" dirty="0"/>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747713" y="2508689"/>
            <a:ext cx="3709608" cy="3666490"/>
          </a:xfrm>
          <a:prstGeom prst="rect">
            <a:avLst/>
          </a:prstGeom>
          <a:noFill/>
          <a:ln>
            <a:solidFill>
              <a:schemeClr val="tx1"/>
            </a:solidFill>
          </a:ln>
        </p:spPr>
        <p:txBody>
          <a:bodyPr wrap="square">
            <a:spAutoFit/>
          </a:bodyPr>
          <a:lstStyle/>
          <a:p>
            <a:pPr indent="-190500">
              <a:spcAft>
                <a:spcPts val="270"/>
              </a:spcAft>
              <a:defRPr/>
            </a:pPr>
            <a:r>
              <a:rPr lang="zh-CN" altLang="zh-CN" sz="1465" b="1" kern="0" dirty="0">
                <a:solidFill>
                  <a:srgbClr val="FF0000"/>
                </a:solidFill>
                <a:latin typeface="等线" panose="02010600030101010101" charset="-122"/>
                <a:cs typeface="Times New Roman" panose="02020603050405020304" pitchFamily="18" charset="0"/>
              </a:rPr>
              <a:t>par.WG_output</a:t>
            </a:r>
            <a:r>
              <a:rPr lang="zh-CN" altLang="zh-CN" sz="1465" b="1" kern="0" dirty="0">
                <a:solidFill>
                  <a:srgbClr val="000000"/>
                </a:solidFill>
                <a:latin typeface="等线" panose="02010600030101010101" charset="-122"/>
                <a:cs typeface="Times New Roman" panose="02020603050405020304" pitchFamily="18" charset="0"/>
              </a:rPr>
              <a:t>：</a:t>
            </a:r>
            <a:r>
              <a:rPr lang="zh-CN" altLang="zh-CN" sz="1465" kern="0" dirty="0">
                <a:solidFill>
                  <a:srgbClr val="000000"/>
                </a:solidFill>
                <a:latin typeface="等线" panose="02010600030101010101" charset="-122"/>
                <a:cs typeface="Times New Roman" panose="02020603050405020304" pitchFamily="18" charset="0"/>
              </a:rPr>
              <a:t>输出路径</a:t>
            </a:r>
            <a:r>
              <a:rPr lang="en-US" altLang="zh-CN" sz="1465" kern="0" dirty="0">
                <a:solidFill>
                  <a:srgbClr val="000000"/>
                </a:solidFill>
                <a:latin typeface="等线" panose="02010600030101010101" charset="-122"/>
                <a:cs typeface="Times New Roman" panose="02020603050405020304" pitchFamily="18" charset="0"/>
              </a:rPr>
              <a:t> 		</a:t>
            </a:r>
            <a:endParaRPr lang="en-US" altLang="zh-CN" sz="1465" kern="0" dirty="0">
              <a:solidFill>
                <a:srgbClr val="000000"/>
              </a:solidFill>
              <a:latin typeface="等线" panose="02010600030101010101" charset="-122"/>
              <a:cs typeface="Times New Roman" panose="02020603050405020304" pitchFamily="18" charset="0"/>
            </a:endParaRPr>
          </a:p>
          <a:p>
            <a:pPr indent="-190500">
              <a:spcAft>
                <a:spcPts val="270"/>
              </a:spcAft>
              <a:defRPr/>
            </a:pPr>
            <a:r>
              <a:rPr lang="zh-CN" altLang="en-US" sz="1465" b="1" kern="0" dirty="0">
                <a:solidFill>
                  <a:srgbClr val="000000"/>
                </a:solidFill>
                <a:highlight>
                  <a:srgbClr val="00FFFF"/>
                </a:highlight>
                <a:latin typeface="等线" panose="02010600030101010101" charset="-122"/>
                <a:cs typeface="Times New Roman" panose="02020603050405020304" pitchFamily="18" charset="0"/>
              </a:rPr>
              <a:t>子台网参数</a:t>
            </a:r>
            <a:r>
              <a:rPr lang="en-US" altLang="zh-CN" sz="1465" b="1" kern="0" dirty="0">
                <a:solidFill>
                  <a:srgbClr val="000000"/>
                </a:solidFill>
                <a:highlight>
                  <a:srgbClr val="00FFFF"/>
                </a:highlight>
                <a:latin typeface="等线" panose="02010600030101010101" charset="-122"/>
                <a:cs typeface="Times New Roman" panose="02020603050405020304" pitchFamily="18" charset="0"/>
              </a:rPr>
              <a:t>: </a:t>
            </a:r>
            <a:r>
              <a:rPr lang="en-US" altLang="zh-CN" sz="1465" b="1" kern="0" dirty="0">
                <a:solidFill>
                  <a:srgbClr val="000000"/>
                </a:solidFill>
                <a:highlight>
                  <a:srgbClr val="00FFFF"/>
                </a:highlight>
                <a:latin typeface="等线" panose="02010600030101010101" charset="-122"/>
                <a:cs typeface="Times New Roman" panose="02020603050405020304" pitchFamily="18" charset="0"/>
                <a:sym typeface="Wingdings" panose="05000000000000000000" pitchFamily="2" charset="2"/>
              </a:rPr>
              <a:t>(</a:t>
            </a:r>
            <a:r>
              <a:rPr lang="zh-CN" altLang="en-US" sz="1465" b="1" kern="0" dirty="0">
                <a:solidFill>
                  <a:srgbClr val="000000"/>
                </a:solidFill>
                <a:highlight>
                  <a:srgbClr val="00FFFF"/>
                </a:highlight>
                <a:latin typeface="等线" panose="02010600030101010101" charset="-122"/>
                <a:cs typeface="Times New Roman" panose="02020603050405020304" pitchFamily="18" charset="0"/>
                <a:sym typeface="Wingdings" panose="05000000000000000000" pitchFamily="2" charset="2"/>
              </a:rPr>
              <a:t>图</a:t>
            </a:r>
            <a:r>
              <a:rPr lang="en-US" altLang="zh-CN" sz="1465" b="1" kern="0" dirty="0">
                <a:solidFill>
                  <a:srgbClr val="000000"/>
                </a:solidFill>
                <a:highlight>
                  <a:srgbClr val="00FFFF"/>
                </a:highlight>
                <a:latin typeface="等线" panose="02010600030101010101" charset="-122"/>
                <a:cs typeface="Times New Roman" panose="02020603050405020304" pitchFamily="18" charset="0"/>
                <a:sym typeface="Wingdings" panose="05000000000000000000" pitchFamily="2" charset="2"/>
              </a:rPr>
              <a:t>a)</a:t>
            </a:r>
            <a:endParaRPr lang="en-US" altLang="zh-CN" sz="1465" b="1" kern="0" dirty="0">
              <a:solidFill>
                <a:srgbClr val="000000"/>
              </a:solidFill>
              <a:highlight>
                <a:srgbClr val="00FFFF"/>
              </a:highlight>
              <a:latin typeface="等线" panose="02010600030101010101" charset="-122"/>
              <a:cs typeface="Times New Roman" panose="02020603050405020304" pitchFamily="18" charset="0"/>
            </a:endParaRPr>
          </a:p>
          <a:p>
            <a:pPr indent="-190500">
              <a:spcAft>
                <a:spcPts val="270"/>
              </a:spcAft>
              <a:defRPr/>
            </a:pPr>
            <a:r>
              <a:rPr lang="zh-CN" altLang="zh-CN" sz="1465" b="1" kern="0" dirty="0">
                <a:solidFill>
                  <a:srgbClr val="FF0000"/>
                </a:solidFill>
                <a:latin typeface="等线" panose="02010600030101010101" charset="-122"/>
                <a:cs typeface="Times New Roman" panose="02020603050405020304" pitchFamily="18" charset="0"/>
              </a:rPr>
              <a:t>par.minNST</a:t>
            </a:r>
            <a:r>
              <a:rPr lang="en-US" altLang="zh-CN" sz="1465" b="1" kern="0" dirty="0">
                <a:solidFill>
                  <a:srgbClr val="000000"/>
                </a:solidFill>
                <a:latin typeface="等线" panose="02010600030101010101" charset="-122"/>
                <a:cs typeface="Times New Roman" panose="02020603050405020304" pitchFamily="18" charset="0"/>
              </a:rPr>
              <a:t>:     </a:t>
            </a:r>
            <a:r>
              <a:rPr lang="zh-CN" altLang="zh-CN" sz="1465" kern="0" dirty="0">
                <a:solidFill>
                  <a:srgbClr val="000000"/>
                </a:solidFill>
                <a:latin typeface="等线" panose="02010600030101010101" charset="-122"/>
                <a:cs typeface="Times New Roman" panose="02020603050405020304" pitchFamily="18" charset="0"/>
              </a:rPr>
              <a:t>子台网最小辅助台站数</a:t>
            </a:r>
            <a:r>
              <a:rPr lang="en-US" altLang="zh-CN" sz="1465" kern="0" dirty="0">
                <a:solidFill>
                  <a:srgbClr val="000000"/>
                </a:solidFill>
                <a:latin typeface="等线" panose="02010600030101010101" charset="-122"/>
                <a:cs typeface="Times New Roman" panose="02020603050405020304" pitchFamily="18" charset="0"/>
              </a:rPr>
              <a:t>; </a:t>
            </a:r>
            <a:endParaRPr lang="en-US" altLang="zh-CN" sz="1465" kern="0" dirty="0">
              <a:solidFill>
                <a:srgbClr val="000000"/>
              </a:solidFill>
              <a:latin typeface="等线" panose="02010600030101010101" charset="-122"/>
              <a:cs typeface="Times New Roman" panose="02020603050405020304" pitchFamily="18" charset="0"/>
            </a:endParaRPr>
          </a:p>
          <a:p>
            <a:pPr indent="-190500">
              <a:spcAft>
                <a:spcPts val="270"/>
              </a:spcAft>
              <a:defRPr/>
            </a:pPr>
            <a:r>
              <a:rPr lang="zh-CN" altLang="zh-CN" sz="1465" b="1" kern="0" dirty="0">
                <a:solidFill>
                  <a:srgbClr val="FF0000"/>
                </a:solidFill>
                <a:latin typeface="等线" panose="02010600030101010101" charset="-122"/>
                <a:cs typeface="Times New Roman" panose="02020603050405020304" pitchFamily="18" charset="0"/>
              </a:rPr>
              <a:t>par.maxstadist</a:t>
            </a:r>
            <a:r>
              <a:rPr lang="en-US" altLang="zh-CN" sz="1465" b="1" dirty="0">
                <a:solidFill>
                  <a:srgbClr val="000000"/>
                </a:solidFill>
                <a:latin typeface="等线" panose="02010600030101010101" charset="-122"/>
                <a:cs typeface="Times New Roman" panose="02020603050405020304" pitchFamily="18" charset="0"/>
              </a:rPr>
              <a:t>: </a:t>
            </a:r>
            <a:r>
              <a:rPr lang="zh-CN" altLang="zh-CN" sz="1465" dirty="0">
                <a:solidFill>
                  <a:srgbClr val="000000"/>
                </a:solidFill>
                <a:latin typeface="等线" panose="02010600030101010101" charset="-122"/>
                <a:cs typeface="Times New Roman" panose="02020603050405020304" pitchFamily="18" charset="0"/>
              </a:rPr>
              <a:t>子台网半径</a:t>
            </a:r>
            <a:r>
              <a:rPr lang="en-US" altLang="zh-CN" sz="1465" dirty="0">
                <a:solidFill>
                  <a:srgbClr val="000000"/>
                </a:solidFill>
                <a:latin typeface="等线" panose="02010600030101010101" charset="-122"/>
                <a:cs typeface="Times New Roman" panose="02020603050405020304" pitchFamily="18" charset="0"/>
              </a:rPr>
              <a:t>; </a:t>
            </a:r>
            <a:endParaRPr lang="en-US" altLang="zh-CN" sz="1465" dirty="0">
              <a:solidFill>
                <a:srgbClr val="000000"/>
              </a:solidFill>
              <a:latin typeface="等线" panose="02010600030101010101" charset="-122"/>
              <a:cs typeface="Times New Roman" panose="02020603050405020304" pitchFamily="18" charset="0"/>
            </a:endParaRPr>
          </a:p>
          <a:p>
            <a:pPr indent="-190500">
              <a:spcAft>
                <a:spcPts val="270"/>
              </a:spcAft>
              <a:defRPr/>
            </a:pPr>
            <a:r>
              <a:rPr lang="zh-CN" altLang="zh-CN" sz="1465" b="1" kern="0" dirty="0">
                <a:solidFill>
                  <a:srgbClr val="FF0000"/>
                </a:solidFill>
                <a:latin typeface="等线" panose="02010600030101010101" charset="-122"/>
                <a:cs typeface="Times New Roman" panose="02020603050405020304" pitchFamily="18" charset="0"/>
              </a:rPr>
              <a:t>par.maxdsmax</a:t>
            </a:r>
            <a:r>
              <a:rPr lang="en-US" altLang="zh-CN" sz="1465" b="1" dirty="0">
                <a:solidFill>
                  <a:srgbClr val="000000"/>
                </a:solidFill>
                <a:latin typeface="等线" panose="02010600030101010101" charset="-122"/>
                <a:cs typeface="Times New Roman" panose="02020603050405020304" pitchFamily="18" charset="0"/>
              </a:rPr>
              <a:t>: </a:t>
            </a:r>
            <a:r>
              <a:rPr lang="zh-CN" altLang="zh-CN" sz="1465" dirty="0">
                <a:solidFill>
                  <a:srgbClr val="000000"/>
                </a:solidFill>
                <a:latin typeface="等线" panose="02010600030101010101" charset="-122"/>
                <a:cs typeface="Times New Roman" panose="02020603050405020304" pitchFamily="18" charset="0"/>
              </a:rPr>
              <a:t>最大子台网半径</a:t>
            </a:r>
            <a:endParaRPr lang="en-US" altLang="zh-CN" sz="1465" dirty="0">
              <a:solidFill>
                <a:srgbClr val="000000"/>
              </a:solidFill>
              <a:latin typeface="等线" panose="02010600030101010101" charset="-122"/>
              <a:cs typeface="Times New Roman" panose="02020603050405020304" pitchFamily="18" charset="0"/>
            </a:endParaRPr>
          </a:p>
          <a:p>
            <a:pPr indent="-190500">
              <a:spcAft>
                <a:spcPts val="270"/>
              </a:spcAft>
              <a:defRPr/>
            </a:pPr>
            <a:endParaRPr lang="en-US" altLang="zh-CN" sz="1465" dirty="0">
              <a:solidFill>
                <a:srgbClr val="000000"/>
              </a:solidFill>
              <a:latin typeface="等线" panose="02010600030101010101" charset="-122"/>
              <a:cs typeface="Times New Roman" panose="02020603050405020304" pitchFamily="18" charset="0"/>
            </a:endParaRPr>
          </a:p>
          <a:p>
            <a:pPr indent="-342900">
              <a:spcAft>
                <a:spcPts val="270"/>
              </a:spcAft>
              <a:defRPr/>
            </a:pPr>
            <a:r>
              <a:rPr lang="zh-CN" altLang="en-US" sz="1465" b="1" kern="0" dirty="0">
                <a:solidFill>
                  <a:srgbClr val="000000"/>
                </a:solidFill>
                <a:highlight>
                  <a:srgbClr val="00FFFF"/>
                </a:highlight>
                <a:latin typeface="等线" panose="02010600030101010101" charset="-122"/>
                <a:cs typeface="Times New Roman" panose="02020603050405020304" pitchFamily="18" charset="0"/>
              </a:rPr>
              <a:t>波形拟合参数：</a:t>
            </a:r>
            <a:endParaRPr lang="en-US" altLang="zh-CN" sz="1465" b="1" kern="0" dirty="0">
              <a:solidFill>
                <a:srgbClr val="000000"/>
              </a:solidFill>
              <a:highlight>
                <a:srgbClr val="00FFFF"/>
              </a:highlight>
              <a:latin typeface="等线" panose="02010600030101010101" charset="-122"/>
              <a:cs typeface="Times New Roman" panose="02020603050405020304" pitchFamily="18" charset="0"/>
            </a:endParaRPr>
          </a:p>
          <a:p>
            <a:pPr indent="-621030">
              <a:spcAft>
                <a:spcPts val="270"/>
              </a:spcAft>
              <a:defRPr/>
            </a:pPr>
            <a:r>
              <a:rPr lang="zh-CN" altLang="zh-CN" sz="1465" b="1" kern="0" dirty="0">
                <a:solidFill>
                  <a:srgbClr val="FF0000"/>
                </a:solidFill>
                <a:latin typeface="等线" panose="02010600030101010101" charset="-122"/>
                <a:cs typeface="Times New Roman" panose="02020603050405020304" pitchFamily="18" charset="0"/>
              </a:rPr>
              <a:t>par.cutWin</a:t>
            </a:r>
            <a:r>
              <a:rPr lang="en-US" altLang="zh-CN" sz="1465" b="1" kern="0" dirty="0">
                <a:solidFill>
                  <a:srgbClr val="000000"/>
                </a:solidFill>
                <a:latin typeface="等线" panose="02010600030101010101" charset="-122"/>
                <a:cs typeface="Times New Roman" panose="02020603050405020304" pitchFamily="18" charset="0"/>
              </a:rPr>
              <a:t>: </a:t>
            </a:r>
            <a:endParaRPr lang="en-US" altLang="zh-CN" sz="1465" b="1" kern="0" dirty="0">
              <a:solidFill>
                <a:srgbClr val="000000"/>
              </a:solidFill>
              <a:latin typeface="等线" panose="02010600030101010101" charset="-122"/>
              <a:cs typeface="Times New Roman" panose="02020603050405020304" pitchFamily="18" charset="0"/>
            </a:endParaRPr>
          </a:p>
          <a:p>
            <a:pPr indent="-621030">
              <a:spcAft>
                <a:spcPts val="270"/>
              </a:spcAft>
              <a:defRPr/>
            </a:pPr>
            <a:r>
              <a:rPr lang="zh-CN" altLang="zh-CN" sz="1465" kern="0" dirty="0">
                <a:solidFill>
                  <a:srgbClr val="000000"/>
                </a:solidFill>
                <a:latin typeface="等线" panose="02010600030101010101" charset="-122"/>
                <a:cs typeface="Times New Roman" panose="02020603050405020304" pitchFamily="18" charset="0"/>
              </a:rPr>
              <a:t>截取面波的时窗</a:t>
            </a:r>
            <a:r>
              <a:rPr lang="zh-CN" altLang="en-US" sz="1465" kern="0" dirty="0">
                <a:solidFill>
                  <a:srgbClr val="000000"/>
                </a:solidFill>
                <a:latin typeface="等线" panose="02010600030101010101" charset="-122"/>
                <a:cs typeface="Times New Roman" panose="02020603050405020304" pitchFamily="18" charset="0"/>
              </a:rPr>
              <a:t>长度</a:t>
            </a:r>
            <a:r>
              <a:rPr lang="en-US" altLang="zh-CN" sz="1465" b="1" kern="0" dirty="0">
                <a:solidFill>
                  <a:srgbClr val="000000"/>
                </a:solidFill>
                <a:highlight>
                  <a:srgbClr val="00FFFF"/>
                </a:highlight>
                <a:latin typeface="等线" panose="02010600030101010101" charset="-122"/>
                <a:cs typeface="Times New Roman" panose="02020603050405020304" pitchFamily="18" charset="0"/>
                <a:sym typeface="Wingdings" panose="05000000000000000000" pitchFamily="2" charset="2"/>
              </a:rPr>
              <a:t>(</a:t>
            </a:r>
            <a:r>
              <a:rPr lang="zh-CN" altLang="en-US" sz="1465" b="1" kern="0" dirty="0">
                <a:solidFill>
                  <a:srgbClr val="000000"/>
                </a:solidFill>
                <a:highlight>
                  <a:srgbClr val="00FFFF"/>
                </a:highlight>
                <a:latin typeface="等线" panose="02010600030101010101" charset="-122"/>
                <a:cs typeface="Times New Roman" panose="02020603050405020304" pitchFamily="18" charset="0"/>
                <a:sym typeface="Wingdings" panose="05000000000000000000" pitchFamily="2" charset="2"/>
              </a:rPr>
              <a:t>图</a:t>
            </a:r>
            <a:r>
              <a:rPr lang="en-US" altLang="zh-CN" sz="1465" b="1" kern="0" dirty="0">
                <a:solidFill>
                  <a:srgbClr val="000000"/>
                </a:solidFill>
                <a:highlight>
                  <a:srgbClr val="00FFFF"/>
                </a:highlight>
                <a:latin typeface="等线" panose="02010600030101010101" charset="-122"/>
                <a:cs typeface="Times New Roman" panose="02020603050405020304" pitchFamily="18" charset="0"/>
                <a:sym typeface="Wingdings" panose="05000000000000000000" pitchFamily="2" charset="2"/>
              </a:rPr>
              <a:t>b)</a:t>
            </a:r>
            <a:r>
              <a:rPr lang="en-US" altLang="zh-CN" sz="1465" kern="0" dirty="0">
                <a:solidFill>
                  <a:srgbClr val="000000"/>
                </a:solidFill>
                <a:latin typeface="等线" panose="02010600030101010101" charset="-122"/>
                <a:cs typeface="Times New Roman" panose="02020603050405020304" pitchFamily="18" charset="0"/>
              </a:rPr>
              <a:t>; </a:t>
            </a:r>
            <a:endParaRPr lang="en-US" altLang="zh-CN" sz="1465" kern="0" dirty="0">
              <a:solidFill>
                <a:srgbClr val="000000"/>
              </a:solidFill>
              <a:latin typeface="等线" panose="02010600030101010101" charset="-122"/>
              <a:cs typeface="Times New Roman" panose="02020603050405020304" pitchFamily="18" charset="0"/>
            </a:endParaRPr>
          </a:p>
          <a:p>
            <a:pPr indent="-621030">
              <a:spcAft>
                <a:spcPts val="270"/>
              </a:spcAft>
              <a:defRPr/>
            </a:pPr>
            <a:r>
              <a:rPr lang="zh-CN" altLang="zh-CN" sz="1465" b="1" kern="0" dirty="0">
                <a:solidFill>
                  <a:srgbClr val="FF0000"/>
                </a:solidFill>
                <a:latin typeface="等线" panose="02010600030101010101" charset="-122"/>
                <a:cs typeface="Times New Roman" panose="02020603050405020304" pitchFamily="18" charset="0"/>
              </a:rPr>
              <a:t>par.dvmax</a:t>
            </a:r>
            <a:r>
              <a:rPr lang="en-US" altLang="zh-CN" sz="1465" b="1" dirty="0">
                <a:solidFill>
                  <a:srgbClr val="000000"/>
                </a:solidFill>
                <a:latin typeface="等线" panose="02010600030101010101" charset="-122"/>
                <a:cs typeface="Times New Roman" panose="02020603050405020304" pitchFamily="18" charset="0"/>
              </a:rPr>
              <a:t>: </a:t>
            </a:r>
            <a:endParaRPr lang="en-US" altLang="zh-CN" sz="1465" b="1" dirty="0">
              <a:solidFill>
                <a:srgbClr val="000000"/>
              </a:solidFill>
              <a:latin typeface="等线" panose="02010600030101010101" charset="-122"/>
              <a:cs typeface="Times New Roman" panose="02020603050405020304" pitchFamily="18" charset="0"/>
            </a:endParaRPr>
          </a:p>
          <a:p>
            <a:pPr indent="-621030">
              <a:spcAft>
                <a:spcPts val="270"/>
              </a:spcAft>
              <a:defRPr/>
            </a:pPr>
            <a:r>
              <a:rPr lang="zh-CN" altLang="zh-CN" sz="1465" dirty="0">
                <a:solidFill>
                  <a:srgbClr val="000000"/>
                </a:solidFill>
                <a:latin typeface="等线" panose="02010600030101010101" charset="-122"/>
                <a:cs typeface="Times New Roman" panose="02020603050405020304" pitchFamily="18" charset="0"/>
              </a:rPr>
              <a:t>折合速度法中的速度收敛值</a:t>
            </a:r>
            <a:endParaRPr lang="en-US" altLang="zh-CN" sz="1465" dirty="0">
              <a:solidFill>
                <a:srgbClr val="000000"/>
              </a:solidFill>
              <a:latin typeface="等线" panose="02010600030101010101" charset="-122"/>
              <a:cs typeface="Times New Roman" panose="02020603050405020304" pitchFamily="18" charset="0"/>
            </a:endParaRPr>
          </a:p>
          <a:p>
            <a:pPr indent="-190500">
              <a:spcAft>
                <a:spcPts val="270"/>
              </a:spcAft>
              <a:defRPr/>
            </a:pPr>
            <a:r>
              <a:rPr lang="zh-CN" altLang="zh-CN" sz="1465" b="1" kern="0" dirty="0">
                <a:solidFill>
                  <a:srgbClr val="FF0000"/>
                </a:solidFill>
                <a:latin typeface="等线" panose="02010600030101010101" charset="-122"/>
                <a:cs typeface="Times New Roman" panose="02020603050405020304" pitchFamily="18" charset="0"/>
              </a:rPr>
              <a:t>par.Rcof</a:t>
            </a:r>
            <a:r>
              <a:rPr lang="en-US" altLang="zh-CN" sz="1465" b="1" kern="0" dirty="0">
                <a:solidFill>
                  <a:srgbClr val="000000"/>
                </a:solidFill>
                <a:latin typeface="等线" panose="02010600030101010101" charset="-122"/>
                <a:cs typeface="Times New Roman" panose="02020603050405020304" pitchFamily="18" charset="0"/>
              </a:rPr>
              <a:t>: </a:t>
            </a:r>
            <a:endParaRPr lang="en-US" altLang="zh-CN" sz="1465" b="1" kern="0" dirty="0">
              <a:solidFill>
                <a:srgbClr val="000000"/>
              </a:solidFill>
              <a:latin typeface="等线" panose="02010600030101010101" charset="-122"/>
              <a:cs typeface="Times New Roman" panose="02020603050405020304" pitchFamily="18" charset="0"/>
            </a:endParaRPr>
          </a:p>
          <a:p>
            <a:pPr indent="-190500">
              <a:spcAft>
                <a:spcPts val="270"/>
              </a:spcAft>
              <a:defRPr/>
            </a:pPr>
            <a:r>
              <a:rPr lang="zh-CN" altLang="zh-CN" sz="1465" kern="0" dirty="0">
                <a:solidFill>
                  <a:srgbClr val="000000"/>
                </a:solidFill>
                <a:latin typeface="等线" panose="02010600030101010101" charset="-122"/>
                <a:cs typeface="Times New Roman" panose="02020603050405020304" pitchFamily="18" charset="0"/>
              </a:rPr>
              <a:t>实测波形与预测波形的最小相关系数</a:t>
            </a:r>
            <a:r>
              <a:rPr lang="en-US" altLang="zh-CN" sz="1465" b="1" kern="0" dirty="0">
                <a:solidFill>
                  <a:srgbClr val="000000"/>
                </a:solidFill>
                <a:highlight>
                  <a:srgbClr val="00FFFF"/>
                </a:highlight>
                <a:latin typeface="等线" panose="02010600030101010101" charset="-122"/>
                <a:cs typeface="Times New Roman" panose="02020603050405020304" pitchFamily="18" charset="0"/>
                <a:sym typeface="Wingdings" panose="05000000000000000000" pitchFamily="2" charset="2"/>
              </a:rPr>
              <a:t>(</a:t>
            </a:r>
            <a:r>
              <a:rPr lang="zh-CN" altLang="en-US" sz="1465" b="1" kern="0" dirty="0">
                <a:solidFill>
                  <a:srgbClr val="000000"/>
                </a:solidFill>
                <a:highlight>
                  <a:srgbClr val="00FFFF"/>
                </a:highlight>
                <a:latin typeface="等线" panose="02010600030101010101" charset="-122"/>
                <a:cs typeface="Times New Roman" panose="02020603050405020304" pitchFamily="18" charset="0"/>
                <a:sym typeface="Wingdings" panose="05000000000000000000" pitchFamily="2" charset="2"/>
              </a:rPr>
              <a:t>图</a:t>
            </a:r>
            <a:r>
              <a:rPr lang="en-US" altLang="zh-CN" sz="1465" b="1" kern="0" dirty="0">
                <a:solidFill>
                  <a:srgbClr val="000000"/>
                </a:solidFill>
                <a:highlight>
                  <a:srgbClr val="00FFFF"/>
                </a:highlight>
                <a:latin typeface="等线" panose="02010600030101010101" charset="-122"/>
                <a:cs typeface="Times New Roman" panose="02020603050405020304" pitchFamily="18" charset="0"/>
                <a:sym typeface="Wingdings" panose="05000000000000000000" pitchFamily="2" charset="2"/>
              </a:rPr>
              <a:t>c)</a:t>
            </a:r>
            <a:r>
              <a:rPr lang="zh-CN" altLang="zh-CN" sz="1465" kern="0" dirty="0">
                <a:solidFill>
                  <a:srgbClr val="000000"/>
                </a:solidFill>
                <a:latin typeface="等线" panose="02010600030101010101" charset="-122"/>
                <a:cs typeface="Times New Roman" panose="02020603050405020304" pitchFamily="18" charset="0"/>
              </a:rPr>
              <a:t>。</a:t>
            </a:r>
            <a:endParaRPr lang="en-US" altLang="zh-CN" sz="1465" dirty="0">
              <a:solidFill>
                <a:srgbClr val="000000"/>
              </a:solidFill>
              <a:latin typeface="等线" panose="02010600030101010101" charset="-122"/>
              <a:cs typeface="Times New Roman" panose="02020603050405020304" pitchFamily="18" charset="0"/>
            </a:endParaRPr>
          </a:p>
        </p:txBody>
      </p:sp>
      <p:grpSp>
        <p:nvGrpSpPr>
          <p:cNvPr id="13320" name="组合 1"/>
          <p:cNvGrpSpPr/>
          <p:nvPr/>
        </p:nvGrpSpPr>
        <p:grpSpPr bwMode="auto">
          <a:xfrm>
            <a:off x="5505867" y="64089"/>
            <a:ext cx="4663084" cy="4545617"/>
            <a:chOff x="905698" y="75432"/>
            <a:chExt cx="4542966" cy="5603064"/>
          </a:xfrm>
        </p:grpSpPr>
        <p:pic>
          <p:nvPicPr>
            <p:cNvPr id="13321" name="图片 2"/>
            <p:cNvPicPr>
              <a:picLocks noChangeAspect="1" noChangeArrowheads="1"/>
            </p:cNvPicPr>
            <p:nvPr/>
          </p:nvPicPr>
          <p:blipFill>
            <a:blip r:embed="rId1">
              <a:extLst>
                <a:ext uri="{28A0092B-C50C-407E-A947-70E740481C1C}">
                  <a14:useLocalDpi xmlns:a14="http://schemas.microsoft.com/office/drawing/2010/main" val="0"/>
                </a:ext>
              </a:extLst>
            </a:blip>
            <a:srcRect r="4706"/>
            <a:stretch>
              <a:fillRect/>
            </a:stretch>
          </p:blipFill>
          <p:spPr bwMode="auto">
            <a:xfrm>
              <a:off x="905698" y="1896511"/>
              <a:ext cx="1662763" cy="218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图片 3"/>
            <p:cNvPicPr>
              <a:picLocks noChangeAspect="1" noChangeArrowheads="1"/>
            </p:cNvPicPr>
            <p:nvPr/>
          </p:nvPicPr>
          <p:blipFill>
            <a:blip r:embed="rId2">
              <a:extLst>
                <a:ext uri="{28A0092B-C50C-407E-A947-70E740481C1C}">
                  <a14:useLocalDpi xmlns:a14="http://schemas.microsoft.com/office/drawing/2010/main" val="0"/>
                </a:ext>
              </a:extLst>
            </a:blip>
            <a:srcRect l="10184" r="7050"/>
            <a:stretch>
              <a:fillRect/>
            </a:stretch>
          </p:blipFill>
          <p:spPr bwMode="auto">
            <a:xfrm>
              <a:off x="2541213" y="75432"/>
              <a:ext cx="2907451" cy="2324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图片 4"/>
            <p:cNvPicPr>
              <a:picLocks noChangeAspect="1" noChangeArrowheads="1"/>
            </p:cNvPicPr>
            <p:nvPr/>
          </p:nvPicPr>
          <p:blipFill>
            <a:blip r:embed="rId3">
              <a:extLst>
                <a:ext uri="{28A0092B-C50C-407E-A947-70E740481C1C}">
                  <a14:useLocalDpi xmlns:a14="http://schemas.microsoft.com/office/drawing/2010/main" val="0"/>
                </a:ext>
              </a:extLst>
            </a:blip>
            <a:srcRect l="10022" r="6319" b="8247"/>
            <a:stretch>
              <a:fillRect/>
            </a:stretch>
          </p:blipFill>
          <p:spPr bwMode="auto">
            <a:xfrm>
              <a:off x="2513967" y="2442361"/>
              <a:ext cx="2907450" cy="2463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图片 5"/>
            <p:cNvPicPr>
              <a:picLocks noChangeAspect="1" noChangeArrowheads="1"/>
            </p:cNvPicPr>
            <p:nvPr/>
          </p:nvPicPr>
          <p:blipFill rotWithShape="1">
            <a:blip r:embed="rId4">
              <a:extLst>
                <a:ext uri="{28A0092B-C50C-407E-A947-70E740481C1C}">
                  <a14:useLocalDpi xmlns:a14="http://schemas.microsoft.com/office/drawing/2010/main" val="0"/>
                </a:ext>
              </a:extLst>
            </a:blip>
            <a:srcRect l="4067" t="6786" r="6453" b="2205"/>
            <a:stretch>
              <a:fillRect/>
            </a:stretch>
          </p:blipFill>
          <p:spPr bwMode="auto">
            <a:xfrm>
              <a:off x="2276970" y="4852121"/>
              <a:ext cx="3094989" cy="82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mc:AlternateContent xmlns:mc="http://schemas.openxmlformats.org/markup-compatibility/2006">
        <mc:Choice xmlns:a14="http://schemas.microsoft.com/office/drawing/2010/main" Requires="a14">
          <p:sp>
            <p:nvSpPr>
              <p:cNvPr id="3" name="文本框 2"/>
              <p:cNvSpPr txBox="1"/>
              <p:nvPr/>
            </p:nvSpPr>
            <p:spPr>
              <a:xfrm>
                <a:off x="5272972" y="4773971"/>
                <a:ext cx="5194243" cy="1753235"/>
              </a:xfrm>
              <a:prstGeom prst="rect">
                <a:avLst/>
              </a:prstGeom>
              <a:noFill/>
            </p:spPr>
            <p:txBody>
              <a:bodyPr wrap="square">
                <a:spAutoFit/>
              </a:bodyPr>
              <a:lstStyle/>
              <a:p>
                <a:pPr marL="495935" algn="l"/>
                <a:r>
                  <a:rPr lang="zh-CN" altLang="zh-CN" sz="1200" b="1" kern="100" dirty="0">
                    <a:effectLst/>
                    <a:latin typeface="等线" panose="02010600030101010101" charset="-122"/>
                    <a:ea typeface="黑体" panose="02010609060101010101" pitchFamily="49" charset="-122"/>
                    <a:cs typeface="Times New Roman" panose="02020603050405020304" pitchFamily="18" charset="0"/>
                  </a:rPr>
                  <a:t>图</a:t>
                </a:r>
                <a:r>
                  <a:rPr lang="en-US" altLang="zh-CN" sz="1200" b="1" kern="100" dirty="0">
                    <a:effectLst/>
                    <a:latin typeface="等线" panose="02010600030101010101" charset="-122"/>
                    <a:ea typeface="黑体" panose="02010609060101010101" pitchFamily="49" charset="-122"/>
                    <a:cs typeface="Times New Roman" panose="02020603050405020304" pitchFamily="18" charset="0"/>
                  </a:rPr>
                  <a:t>5. </a:t>
                </a:r>
                <a:r>
                  <a:rPr lang="zh-CN" altLang="zh-CN" sz="1200" b="1" kern="100" dirty="0">
                    <a:effectLst/>
                    <a:latin typeface="等线" panose="02010600030101010101" charset="-122"/>
                    <a:ea typeface="黑体" panose="02010609060101010101" pitchFamily="49" charset="-122"/>
                    <a:cs typeface="Times New Roman" panose="02020603050405020304" pitchFamily="18" charset="0"/>
                  </a:rPr>
                  <a:t>单个子台网梯度分析重构的波场。</a:t>
                </a:r>
                <a:endParaRPr lang="en-US" altLang="zh-CN" sz="1200" b="1" kern="100" dirty="0">
                  <a:effectLst/>
                  <a:latin typeface="等线" panose="02010600030101010101" charset="-122"/>
                  <a:ea typeface="黑体" panose="02010609060101010101" pitchFamily="49" charset="-122"/>
                  <a:cs typeface="Times New Roman" panose="02020603050405020304" pitchFamily="18" charset="0"/>
                </a:endParaRPr>
              </a:p>
              <a:p>
                <a:pPr marL="495935" indent="-288290" algn="l"/>
                <a:r>
                  <a:rPr lang="zh-CN" altLang="zh-CN" sz="1200" kern="100" dirty="0">
                    <a:effectLst/>
                    <a:latin typeface="等线" panose="02010600030101010101" charset="-122"/>
                    <a:ea typeface="黑体" panose="02010609060101010101" pitchFamily="49" charset="-122"/>
                    <a:cs typeface="Times New Roman" panose="02020603050405020304" pitchFamily="18" charset="0"/>
                  </a:rPr>
                  <a:t>（</a:t>
                </a:r>
                <a:r>
                  <a:rPr lang="en-US" altLang="zh-CN" sz="1200" kern="100" dirty="0">
                    <a:effectLst/>
                    <a:latin typeface="等线" panose="02010600030101010101" charset="-122"/>
                    <a:ea typeface="黑体" panose="02010609060101010101" pitchFamily="49" charset="-122"/>
                    <a:cs typeface="Times New Roman" panose="02020603050405020304" pitchFamily="18" charset="0"/>
                  </a:rPr>
                  <a:t>a</a:t>
                </a:r>
                <a:r>
                  <a:rPr lang="zh-CN" altLang="zh-CN" sz="1200" kern="100" dirty="0">
                    <a:effectLst/>
                    <a:latin typeface="等线" panose="02010600030101010101" charset="-122"/>
                    <a:ea typeface="黑体" panose="02010609060101010101" pitchFamily="49" charset="-122"/>
                    <a:cs typeface="Times New Roman" panose="02020603050405020304" pitchFamily="18" charset="0"/>
                  </a:rPr>
                  <a:t>）子台网，蓝色三角代表辅助台站，红色圆点代表参考位置，蓝色直线为大圆路径。</a:t>
                </a:r>
                <a:endParaRPr lang="en-US" altLang="zh-CN" sz="1200" kern="100" dirty="0">
                  <a:effectLst/>
                  <a:latin typeface="等线" panose="02010600030101010101" charset="-122"/>
                  <a:ea typeface="黑体" panose="02010609060101010101" pitchFamily="49" charset="-122"/>
                  <a:cs typeface="Times New Roman" panose="02020603050405020304" pitchFamily="18" charset="0"/>
                </a:endParaRPr>
              </a:p>
              <a:p>
                <a:pPr marL="495935" indent="-288290" algn="l"/>
                <a:r>
                  <a:rPr lang="zh-CN" altLang="zh-CN" sz="1200" kern="100" dirty="0">
                    <a:effectLst/>
                    <a:latin typeface="等线" panose="02010600030101010101" charset="-122"/>
                    <a:ea typeface="黑体" panose="02010609060101010101" pitchFamily="49" charset="-122"/>
                    <a:cs typeface="Times New Roman" panose="02020603050405020304" pitchFamily="18" charset="0"/>
                  </a:rPr>
                  <a:t>（</a:t>
                </a:r>
                <a:r>
                  <a:rPr lang="en-US" altLang="zh-CN" sz="1200" kern="100" dirty="0">
                    <a:effectLst/>
                    <a:latin typeface="等线" panose="02010600030101010101" charset="-122"/>
                    <a:ea typeface="黑体" panose="02010609060101010101" pitchFamily="49" charset="-122"/>
                    <a:cs typeface="Times New Roman" panose="02020603050405020304" pitchFamily="18" charset="0"/>
                  </a:rPr>
                  <a:t>b</a:t>
                </a:r>
                <a:r>
                  <a:rPr lang="zh-CN" altLang="zh-CN" sz="1200" kern="100" dirty="0">
                    <a:effectLst/>
                    <a:latin typeface="等线" panose="02010600030101010101" charset="-122"/>
                    <a:ea typeface="黑体" panose="02010609060101010101" pitchFamily="49" charset="-122"/>
                    <a:cs typeface="Times New Roman" panose="02020603050405020304" pitchFamily="18" charset="0"/>
                  </a:rPr>
                  <a:t>）辅助台站记录的地震波形。红色波形表示</a:t>
                </a:r>
                <a14:m>
                  <m:oMath xmlns:m="http://schemas.openxmlformats.org/officeDocument/2006/math">
                    <m:r>
                      <m:rPr>
                        <m:sty m:val="p"/>
                      </m:rPr>
                      <a:rPr lang="en-US" altLang="zh-CN" sz="1200" b="0" kern="100">
                        <a:effectLst/>
                        <a:latin typeface="Cambria Math" panose="02040503050406030204" pitchFamily="18" charset="0"/>
                        <a:ea typeface="黑体" panose="02010609060101010101" pitchFamily="49" charset="-122"/>
                        <a:cs typeface="Times New Roman" panose="02020603050405020304" pitchFamily="18" charset="0"/>
                      </a:rPr>
                      <m:t>par</m:t>
                    </m:r>
                    <m:r>
                      <a:rPr lang="en-US" altLang="zh-CN" sz="1200" b="0" kern="100">
                        <a:effectLst/>
                        <a:latin typeface="Cambria Math" panose="02040503050406030204" pitchFamily="18" charset="0"/>
                        <a:ea typeface="黑体" panose="02010609060101010101" pitchFamily="49" charset="-122"/>
                        <a:cs typeface="Times New Roman" panose="02020603050405020304" pitchFamily="18" charset="0"/>
                      </a:rPr>
                      <m:t>.</m:t>
                    </m:r>
                    <m:r>
                      <m:rPr>
                        <m:sty m:val="p"/>
                      </m:rPr>
                      <a:rPr lang="en-US" altLang="zh-CN" sz="1200" b="0" kern="100">
                        <a:effectLst/>
                        <a:latin typeface="Cambria Math" panose="02040503050406030204" pitchFamily="18" charset="0"/>
                        <a:ea typeface="黑体" panose="02010609060101010101" pitchFamily="49" charset="-122"/>
                        <a:cs typeface="Times New Roman" panose="02020603050405020304" pitchFamily="18" charset="0"/>
                      </a:rPr>
                      <m:t>cutWin</m:t>
                    </m:r>
                    <m:r>
                      <a:rPr lang="en-US" altLang="zh-CN" sz="1200" b="0" kern="100">
                        <a:effectLst/>
                        <a:latin typeface="Cambria Math" panose="02040503050406030204" pitchFamily="18" charset="0"/>
                        <a:ea typeface="黑体" panose="02010609060101010101" pitchFamily="49" charset="-122"/>
                        <a:cs typeface="Times New Roman" panose="02020603050405020304" pitchFamily="18" charset="0"/>
                      </a:rPr>
                      <m:t>=</m:t>
                    </m:r>
                    <m:r>
                      <a:rPr lang="en-US" altLang="zh-CN" sz="1200" b="0" kern="100">
                        <a:effectLst/>
                        <a:latin typeface="Cambria Math" panose="02040503050406030204" pitchFamily="18" charset="0"/>
                        <a:ea typeface="黑体" panose="02010609060101010101" pitchFamily="49" charset="-122"/>
                        <a:cs typeface="Times New Roman" panose="02020603050405020304" pitchFamily="18" charset="0"/>
                      </a:rPr>
                      <m:t>500</m:t>
                    </m:r>
                  </m:oMath>
                </a14:m>
                <a:r>
                  <a:rPr lang="zh-CN" altLang="zh-CN" sz="1200" kern="100" dirty="0">
                    <a:effectLst/>
                    <a:latin typeface="等线" panose="02010600030101010101" charset="-122"/>
                    <a:ea typeface="黑体" panose="02010609060101010101" pitchFamily="49" charset="-122"/>
                    <a:cs typeface="Times New Roman" panose="02020603050405020304" pitchFamily="18" charset="0"/>
                  </a:rPr>
                  <a:t>和周期</a:t>
                </a:r>
                <a:r>
                  <a:rPr lang="en-US" altLang="zh-CN" sz="1200" kern="100" dirty="0">
                    <a:effectLst/>
                    <a:latin typeface="等线" panose="02010600030101010101" charset="-122"/>
                    <a:ea typeface="黑体" panose="02010609060101010101" pitchFamily="49" charset="-122"/>
                    <a:cs typeface="Times New Roman" panose="02020603050405020304" pitchFamily="18" charset="0"/>
                  </a:rPr>
                  <a:t>T=40s</a:t>
                </a:r>
                <a:r>
                  <a:rPr lang="zh-CN" altLang="zh-CN" sz="1200" kern="100" dirty="0">
                    <a:effectLst/>
                    <a:latin typeface="等线" panose="02010600030101010101" charset="-122"/>
                    <a:ea typeface="黑体" panose="02010609060101010101" pitchFamily="49" charset="-122"/>
                    <a:cs typeface="Times New Roman" panose="02020603050405020304" pitchFamily="18" charset="0"/>
                  </a:rPr>
                  <a:t>时截取的波形。</a:t>
                </a:r>
                <a:endParaRPr lang="en-US" altLang="zh-CN" sz="1200" kern="100" dirty="0">
                  <a:effectLst/>
                  <a:latin typeface="等线" panose="02010600030101010101" charset="-122"/>
                  <a:ea typeface="黑体" panose="02010609060101010101" pitchFamily="49" charset="-122"/>
                  <a:cs typeface="Times New Roman" panose="02020603050405020304" pitchFamily="18" charset="0"/>
                </a:endParaRPr>
              </a:p>
              <a:p>
                <a:pPr marL="495935" indent="-288290" algn="l"/>
                <a:r>
                  <a:rPr lang="zh-CN" altLang="zh-CN" sz="1200" kern="100" dirty="0">
                    <a:effectLst/>
                    <a:latin typeface="等线" panose="02010600030101010101" charset="-122"/>
                    <a:ea typeface="黑体" panose="02010609060101010101" pitchFamily="49" charset="-122"/>
                    <a:cs typeface="Times New Roman" panose="02020603050405020304" pitchFamily="18" charset="0"/>
                  </a:rPr>
                  <a:t>（</a:t>
                </a:r>
                <a:r>
                  <a:rPr lang="en-US" altLang="zh-CN" sz="1200" kern="100" dirty="0">
                    <a:effectLst/>
                    <a:latin typeface="等线" panose="02010600030101010101" charset="-122"/>
                    <a:ea typeface="黑体" panose="02010609060101010101" pitchFamily="49" charset="-122"/>
                    <a:cs typeface="Times New Roman" panose="02020603050405020304" pitchFamily="18" charset="0"/>
                  </a:rPr>
                  <a:t>c</a:t>
                </a:r>
                <a:r>
                  <a:rPr lang="zh-CN" altLang="zh-CN" sz="1200" kern="100" dirty="0">
                    <a:effectLst/>
                    <a:latin typeface="等线" panose="02010600030101010101" charset="-122"/>
                    <a:ea typeface="黑体" panose="02010609060101010101" pitchFamily="49" charset="-122"/>
                    <a:cs typeface="Times New Roman" panose="02020603050405020304" pitchFamily="18" charset="0"/>
                  </a:rPr>
                  <a:t>）辅助台站实测波形与预测波形的对比，蓝色实线为辅助台站的实测波形（图</a:t>
                </a:r>
                <a:r>
                  <a:rPr lang="en-US" altLang="zh-CN" sz="1200" kern="100" dirty="0">
                    <a:effectLst/>
                    <a:latin typeface="等线" panose="02010600030101010101" charset="-122"/>
                    <a:ea typeface="黑体" panose="02010609060101010101" pitchFamily="49" charset="-122"/>
                    <a:cs typeface="Times New Roman" panose="02020603050405020304" pitchFamily="18" charset="0"/>
                  </a:rPr>
                  <a:t>b</a:t>
                </a:r>
                <a:r>
                  <a:rPr lang="zh-CN" altLang="zh-CN" sz="1200" kern="100" dirty="0">
                    <a:effectLst/>
                    <a:latin typeface="等线" panose="02010600030101010101" charset="-122"/>
                    <a:ea typeface="黑体" panose="02010609060101010101" pitchFamily="49" charset="-122"/>
                    <a:cs typeface="Times New Roman" panose="02020603050405020304" pitchFamily="18" charset="0"/>
                  </a:rPr>
                  <a:t>截取的波形经过去尖灭和滤波后显示的波形），红色曲线为梯度分析得的在辅助台站的预测波形。</a:t>
                </a:r>
                <a:endParaRPr lang="en-US" altLang="zh-CN" sz="1200" kern="100" dirty="0">
                  <a:effectLst/>
                  <a:latin typeface="等线" panose="02010600030101010101" charset="-122"/>
                  <a:ea typeface="黑体" panose="02010609060101010101" pitchFamily="49" charset="-122"/>
                  <a:cs typeface="Times New Roman" panose="02020603050405020304" pitchFamily="18" charset="0"/>
                </a:endParaRPr>
              </a:p>
              <a:p>
                <a:pPr marL="495935" indent="-288290" algn="l"/>
                <a:r>
                  <a:rPr lang="zh-CN" altLang="zh-CN" sz="1200" kern="100" dirty="0">
                    <a:effectLst/>
                    <a:latin typeface="等线" panose="02010600030101010101" charset="-122"/>
                    <a:ea typeface="黑体" panose="02010609060101010101" pitchFamily="49" charset="-122"/>
                    <a:cs typeface="Times New Roman" panose="02020603050405020304" pitchFamily="18" charset="0"/>
                  </a:rPr>
                  <a:t>（</a:t>
                </a:r>
                <a:r>
                  <a:rPr lang="en-US" altLang="zh-CN" sz="1200" kern="100" dirty="0">
                    <a:effectLst/>
                    <a:latin typeface="等线" panose="02010600030101010101" charset="-122"/>
                    <a:ea typeface="黑体" panose="02010609060101010101" pitchFamily="49" charset="-122"/>
                    <a:cs typeface="Times New Roman" panose="02020603050405020304" pitchFamily="18" charset="0"/>
                  </a:rPr>
                  <a:t>d</a:t>
                </a:r>
                <a:r>
                  <a:rPr lang="zh-CN" altLang="zh-CN" sz="1200" kern="100" dirty="0">
                    <a:effectLst/>
                    <a:latin typeface="等线" panose="02010600030101010101" charset="-122"/>
                    <a:ea typeface="黑体" panose="02010609060101010101" pitchFamily="49" charset="-122"/>
                    <a:cs typeface="Times New Roman" panose="02020603050405020304" pitchFamily="18" charset="0"/>
                  </a:rPr>
                  <a:t>）参考位置重构的波形（浅蓝色）与辅助台站波形（黑色）的对比。</a:t>
                </a:r>
                <a:endParaRPr lang="zh-CN" altLang="zh-CN" sz="1400" kern="100" dirty="0">
                  <a:effectLst/>
                  <a:latin typeface="等线" panose="02010600030101010101" charset="-122"/>
                  <a:ea typeface="等线" panose="02010600030101010101" charset="-122"/>
                  <a:cs typeface="Times New Roman" panose="02020603050405020304" pitchFamily="18" charset="0"/>
                </a:endParaRPr>
              </a:p>
            </p:txBody>
          </p:sp>
        </mc:Choice>
        <mc:Fallback>
          <p:sp>
            <p:nvSpPr>
              <p:cNvPr id="3" name="文本框 2"/>
              <p:cNvSpPr txBox="1">
                <a:spLocks noRot="1" noChangeAspect="1" noMove="1" noResize="1" noEditPoints="1" noAdjustHandles="1" noChangeArrowheads="1" noChangeShapeType="1" noTextEdit="1"/>
              </p:cNvSpPr>
              <p:nvPr/>
            </p:nvSpPr>
            <p:spPr>
              <a:xfrm>
                <a:off x="5272972" y="4773971"/>
                <a:ext cx="5194243" cy="1753235"/>
              </a:xfrm>
              <a:prstGeom prst="rect">
                <a:avLst/>
              </a:prstGeom>
              <a:blipFill rotWithShape="1">
                <a:blip r:embed="rId5"/>
                <a:stretch>
                  <a:fillRect l="-11" t="-2" r="10" b="2"/>
                </a:stretch>
              </a:blipFill>
            </p:spPr>
            <p:txBody>
              <a:bodyPr/>
              <a:lstStyle/>
              <a:p>
                <a:r>
                  <a:rPr lang="zh-CN" altLang="en-US">
                    <a:noFill/>
                  </a:rPr>
                  <a:t> </a:t>
                </a:r>
              </a:p>
            </p:txBody>
          </p:sp>
        </mc:Fallback>
      </mc:AlternateContent>
      <p:grpSp>
        <p:nvGrpSpPr>
          <p:cNvPr id="5" name="组合 9"/>
          <p:cNvGrpSpPr/>
          <p:nvPr/>
        </p:nvGrpSpPr>
        <p:grpSpPr bwMode="auto">
          <a:xfrm>
            <a:off x="1597225" y="378260"/>
            <a:ext cx="2194519" cy="679451"/>
            <a:chOff x="304800" y="1050819"/>
            <a:chExt cx="4267200" cy="678960"/>
          </a:xfrm>
        </p:grpSpPr>
        <p:sp>
          <p:nvSpPr>
            <p:cNvPr id="6" name="矩形: 圆角 5"/>
            <p:cNvSpPr/>
            <p:nvPr/>
          </p:nvSpPr>
          <p:spPr>
            <a:xfrm>
              <a:off x="304800" y="1050819"/>
              <a:ext cx="4267200" cy="678960"/>
            </a:xfrm>
            <a:prstGeom prst="roundRect">
              <a:avLst/>
            </a:prstGeom>
          </p:spPr>
          <p:style>
            <a:lnRef idx="2">
              <a:schemeClr val="lt1">
                <a:hueOff val="0"/>
                <a:satOff val="0"/>
                <a:lumOff val="0"/>
                <a:alphaOff val="0"/>
              </a:schemeClr>
            </a:lnRef>
            <a:fillRef idx="1">
              <a:schemeClr val="accent5">
                <a:alpha val="90000"/>
                <a:hueOff val="0"/>
                <a:satOff val="0"/>
                <a:lumOff val="0"/>
                <a:alphaOff val="-13330"/>
              </a:schemeClr>
            </a:fillRef>
            <a:effectRef idx="0">
              <a:schemeClr val="accent5">
                <a:alpha val="90000"/>
                <a:hueOff val="0"/>
                <a:satOff val="0"/>
                <a:lumOff val="0"/>
                <a:alphaOff val="-13330"/>
              </a:schemeClr>
            </a:effectRef>
            <a:fontRef idx="minor">
              <a:schemeClr val="lt1"/>
            </a:fontRef>
          </p:style>
          <p:txBody>
            <a:bodyPr/>
            <a:lstStyle/>
            <a:p>
              <a:endParaRPr lang="zh-CN" altLang="en-US" sz="2400"/>
            </a:p>
          </p:txBody>
        </p:sp>
        <p:sp>
          <p:nvSpPr>
            <p:cNvPr id="10" name="矩形: 圆角 4"/>
            <p:cNvSpPr txBox="1"/>
            <p:nvPr/>
          </p:nvSpPr>
          <p:spPr>
            <a:xfrm>
              <a:off x="337127" y="1084133"/>
              <a:ext cx="4202545" cy="61233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766445">
                <a:lnSpc>
                  <a:spcPct val="90000"/>
                </a:lnSpc>
                <a:spcAft>
                  <a:spcPct val="35000"/>
                </a:spcAft>
                <a:defRPr/>
              </a:pPr>
              <a:r>
                <a:rPr lang="zh-CN" altLang="en-US" sz="2300" b="1" dirty="0">
                  <a:solidFill>
                    <a:schemeClr val="tx1">
                      <a:lumMod val="85000"/>
                      <a:lumOff val="15000"/>
                    </a:schemeClr>
                  </a:solidFill>
                </a:rPr>
                <a:t>波场梯度成像</a:t>
              </a:r>
              <a:endParaRPr lang="zh-CN" altLang="en-US" sz="2300" b="1" dirty="0">
                <a:solidFill>
                  <a:schemeClr val="tx1">
                    <a:lumMod val="85000"/>
                    <a:lumOff val="15000"/>
                  </a:schemeClr>
                </a:solidFill>
              </a:endParaRPr>
            </a:p>
          </p:txBody>
        </p:sp>
      </p:grpSp>
      <p:sp>
        <p:nvSpPr>
          <p:cNvPr id="15" name="文本框 12"/>
          <p:cNvSpPr txBox="1">
            <a:spLocks noChangeArrowheads="1"/>
          </p:cNvSpPr>
          <p:nvPr/>
        </p:nvSpPr>
        <p:spPr bwMode="auto">
          <a:xfrm>
            <a:off x="1630465" y="1223041"/>
            <a:ext cx="423200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en-US" sz="2400" b="1" dirty="0">
                <a:solidFill>
                  <a:srgbClr val="00B0F0"/>
                </a:solidFill>
                <a:latin typeface="等线" panose="02010600030101010101" charset="-122"/>
                <a:cs typeface="Times New Roman" panose="02020603050405020304" pitchFamily="18" charset="0"/>
              </a:rPr>
              <a:t>波场梯度计算参数设置</a:t>
            </a:r>
            <a:endParaRPr lang="zh-CN" altLang="en-US" sz="2400" dirty="0">
              <a:solidFill>
                <a:srgbClr val="00B0F0"/>
              </a:solidFill>
              <a:cs typeface="Times New Roman" panose="02020603050405020304" pitchFamily="18" charset="0"/>
            </a:endParaRPr>
          </a:p>
        </p:txBody>
      </p:sp>
      <p:sp>
        <p:nvSpPr>
          <p:cNvPr id="16" name="文本框 15"/>
          <p:cNvSpPr txBox="1"/>
          <p:nvPr/>
        </p:nvSpPr>
        <p:spPr>
          <a:xfrm>
            <a:off x="1608240" y="1541483"/>
            <a:ext cx="3699799" cy="460375"/>
          </a:xfrm>
          <a:prstGeom prst="rect">
            <a:avLst/>
          </a:prstGeom>
          <a:noFill/>
        </p:spPr>
        <p:txBody>
          <a:bodyPr wrap="square">
            <a:spAutoFit/>
          </a:bodyPr>
          <a:lstStyle/>
          <a:p>
            <a:pPr algn="just">
              <a:spcBef>
                <a:spcPts val="975"/>
              </a:spcBef>
              <a:defRPr/>
            </a:pPr>
            <a:r>
              <a:rPr lang="zh-CN" altLang="zh-CN" sz="2400" b="1" kern="100" dirty="0">
                <a:latin typeface="等线" panose="02010600030101010101" charset="-122"/>
                <a:cs typeface="Times New Roman" panose="02020603050405020304" pitchFamily="18" charset="0"/>
              </a:rPr>
              <a:t>aa_WGM_parameters.m</a:t>
            </a:r>
            <a:endParaRPr lang="en-US" altLang="zh-CN" sz="2400" b="1" kern="100" dirty="0">
              <a:latin typeface="等线" panose="02010600030101010101"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2194223" y="1326635"/>
            <a:ext cx="8509860" cy="2104390"/>
          </a:xfrm>
          <a:prstGeom prst="rect">
            <a:avLst/>
          </a:prstGeom>
          <a:noFill/>
        </p:spPr>
        <p:txBody>
          <a:bodyPr wrap="square">
            <a:spAutoFit/>
          </a:bodyPr>
          <a:lstStyle/>
          <a:p>
            <a:pPr indent="-190500">
              <a:spcAft>
                <a:spcPts val="270"/>
              </a:spcAft>
              <a:defRPr/>
            </a:pPr>
            <a:r>
              <a:rPr lang="zh-CN" altLang="en-US" sz="1465" b="1" kern="0" dirty="0">
                <a:solidFill>
                  <a:srgbClr val="000000"/>
                </a:solidFill>
                <a:highlight>
                  <a:srgbClr val="00FFFF"/>
                </a:highlight>
                <a:latin typeface="等线" panose="02010600030101010101" charset="-122"/>
                <a:cs typeface="Times New Roman" panose="02020603050405020304" pitchFamily="18" charset="0"/>
              </a:rPr>
              <a:t>平滑参数设置</a:t>
            </a:r>
            <a:endParaRPr lang="en-US" altLang="zh-CN" sz="1465" b="1" kern="0" dirty="0">
              <a:solidFill>
                <a:srgbClr val="000000"/>
              </a:solidFill>
              <a:highlight>
                <a:srgbClr val="00FFFF"/>
              </a:highlight>
              <a:latin typeface="等线" panose="02010600030101010101" charset="-122"/>
              <a:cs typeface="Times New Roman" panose="02020603050405020304" pitchFamily="18" charset="0"/>
            </a:endParaRPr>
          </a:p>
          <a:p>
            <a:pPr indent="-190500">
              <a:spcAft>
                <a:spcPts val="270"/>
              </a:spcAft>
              <a:defRPr/>
            </a:pPr>
            <a:r>
              <a:rPr lang="en-US" altLang="zh-CN" sz="1465" b="1" kern="0" dirty="0" err="1">
                <a:solidFill>
                  <a:srgbClr val="FF0000"/>
                </a:solidFill>
                <a:latin typeface="等线" panose="02010600030101010101" charset="-122"/>
                <a:cs typeface="Times New Roman" panose="02020603050405020304" pitchFamily="18" charset="0"/>
              </a:rPr>
              <a:t>par.vmodtype</a:t>
            </a:r>
            <a:r>
              <a:rPr lang="zh-CN" altLang="zh-CN" sz="1465" b="1" dirty="0">
                <a:solidFill>
                  <a:srgbClr val="000000"/>
                </a:solidFill>
                <a:latin typeface="Menlo"/>
                <a:cs typeface="Times New Roman" panose="02020603050405020304" pitchFamily="18" charset="0"/>
              </a:rPr>
              <a:t>：</a:t>
            </a:r>
            <a:r>
              <a:rPr lang="zh-CN" altLang="zh-CN" sz="1465" dirty="0">
                <a:solidFill>
                  <a:srgbClr val="000000"/>
                </a:solidFill>
                <a:latin typeface="Menlo"/>
                <a:cs typeface="Times New Roman" panose="02020603050405020304" pitchFamily="18" charset="0"/>
              </a:rPr>
              <a:t>参考相速度模型。</a:t>
            </a:r>
            <a:r>
              <a:rPr lang="zh-CN" altLang="zh-CN" sz="1465" dirty="0">
                <a:solidFill>
                  <a:srgbClr val="000000"/>
                </a:solidFill>
                <a:latin typeface="等线" panose="02010600030101010101" charset="-122"/>
                <a:ea typeface="Menlo"/>
                <a:cs typeface="Times New Roman" panose="02020603050405020304" pitchFamily="18" charset="0"/>
              </a:rPr>
              <a:t> </a:t>
            </a:r>
            <a:r>
              <a:rPr lang="en-US" altLang="zh-CN" sz="1465" dirty="0">
                <a:solidFill>
                  <a:srgbClr val="000000"/>
                </a:solidFill>
                <a:latin typeface="Menlo"/>
                <a:cs typeface="Times New Roman" panose="02020603050405020304" pitchFamily="18" charset="0"/>
              </a:rPr>
              <a:t>=</a:t>
            </a:r>
            <a:r>
              <a:rPr lang="zh-CN" altLang="zh-CN" sz="1465" dirty="0">
                <a:solidFill>
                  <a:srgbClr val="000000"/>
                </a:solidFill>
                <a:latin typeface="Menlo"/>
                <a:cs typeface="Times New Roman" panose="02020603050405020304" pitchFamily="18" charset="0"/>
              </a:rPr>
              <a:t>‘</a:t>
            </a:r>
            <a:r>
              <a:rPr lang="en-US" altLang="zh-CN" sz="1465" dirty="0">
                <a:solidFill>
                  <a:srgbClr val="000000"/>
                </a:solidFill>
                <a:latin typeface="Menlo"/>
                <a:cs typeface="Times New Roman" panose="02020603050405020304" pitchFamily="18" charset="0"/>
              </a:rPr>
              <a:t>ak135</a:t>
            </a:r>
            <a:r>
              <a:rPr lang="zh-CN" altLang="zh-CN" sz="1465" dirty="0">
                <a:solidFill>
                  <a:srgbClr val="000000"/>
                </a:solidFill>
                <a:latin typeface="Menlo"/>
                <a:cs typeface="Times New Roman" panose="02020603050405020304" pitchFamily="18" charset="0"/>
              </a:rPr>
              <a:t>‘</a:t>
            </a:r>
            <a:r>
              <a:rPr lang="en-US" altLang="zh-CN" sz="1465" dirty="0">
                <a:solidFill>
                  <a:srgbClr val="000000"/>
                </a:solidFill>
                <a:latin typeface="Menlo"/>
                <a:cs typeface="Times New Roman" panose="02020603050405020304" pitchFamily="18" charset="0"/>
              </a:rPr>
              <a:t>,  </a:t>
            </a:r>
            <a:r>
              <a:rPr lang="zh-CN" altLang="zh-CN" sz="1465" dirty="0">
                <a:solidFill>
                  <a:srgbClr val="000000"/>
                </a:solidFill>
                <a:latin typeface="Menlo"/>
                <a:cs typeface="Times New Roman" panose="02020603050405020304" pitchFamily="18" charset="0"/>
              </a:rPr>
              <a:t>利用</a:t>
            </a:r>
            <a:r>
              <a:rPr lang="en-US" altLang="zh-CN" sz="1465" dirty="0">
                <a:solidFill>
                  <a:srgbClr val="000000"/>
                </a:solidFill>
                <a:latin typeface="Menlo"/>
                <a:cs typeface="Times New Roman" panose="02020603050405020304" pitchFamily="18" charset="0"/>
              </a:rPr>
              <a:t>ak135</a:t>
            </a:r>
            <a:r>
              <a:rPr lang="zh-CN" altLang="zh-CN" sz="1465" dirty="0">
                <a:solidFill>
                  <a:srgbClr val="000000"/>
                </a:solidFill>
                <a:latin typeface="Menlo"/>
                <a:cs typeface="Times New Roman" panose="02020603050405020304" pitchFamily="18" charset="0"/>
              </a:rPr>
              <a:t>模型产生的参考相速度</a:t>
            </a:r>
            <a:r>
              <a:rPr lang="zh-CN" altLang="en-US" sz="1465" dirty="0">
                <a:solidFill>
                  <a:srgbClr val="000000"/>
                </a:solidFill>
                <a:latin typeface="Menlo"/>
                <a:cs typeface="Times New Roman" panose="02020603050405020304" pitchFamily="18" charset="0"/>
              </a:rPr>
              <a:t>；</a:t>
            </a:r>
            <a:r>
              <a:rPr lang="en-US" altLang="zh-CN" sz="1465" dirty="0">
                <a:solidFill>
                  <a:srgbClr val="000000"/>
                </a:solidFill>
                <a:latin typeface="等线" panose="02010600030101010101" charset="-122"/>
                <a:ea typeface="Menlo"/>
                <a:cs typeface="Times New Roman" panose="02020603050405020304" pitchFamily="18" charset="0"/>
              </a:rPr>
              <a:t> = [ ], </a:t>
            </a:r>
            <a:r>
              <a:rPr lang="zh-CN" altLang="zh-CN" sz="1465" dirty="0">
                <a:solidFill>
                  <a:srgbClr val="000000"/>
                </a:solidFill>
                <a:latin typeface="Menlo"/>
                <a:cs typeface="Times New Roman" panose="02020603050405020304" pitchFamily="18" charset="0"/>
              </a:rPr>
              <a:t>用户自定义</a:t>
            </a:r>
            <a:r>
              <a:rPr lang="zh-CN" altLang="en-US" sz="1465" dirty="0">
                <a:solidFill>
                  <a:srgbClr val="000000"/>
                </a:solidFill>
                <a:latin typeface="Menlo"/>
                <a:cs typeface="Times New Roman" panose="02020603050405020304" pitchFamily="18" charset="0"/>
              </a:rPr>
              <a:t>。</a:t>
            </a:r>
            <a:endParaRPr lang="zh-CN" altLang="zh-CN" sz="1465" kern="100" dirty="0">
              <a:solidFill>
                <a:prstClr val="black"/>
              </a:solidFill>
              <a:latin typeface="等线" panose="02010600030101010101" charset="-122"/>
              <a:cs typeface="Times New Roman" panose="02020603050405020304" pitchFamily="18" charset="0"/>
            </a:endParaRPr>
          </a:p>
          <a:p>
            <a:pPr indent="-190500">
              <a:spcAft>
                <a:spcPts val="270"/>
              </a:spcAft>
              <a:defRPr/>
            </a:pPr>
            <a:r>
              <a:rPr lang="en-US" altLang="zh-CN" sz="1465" b="1" kern="0" dirty="0">
                <a:solidFill>
                  <a:srgbClr val="FF0000"/>
                </a:solidFill>
                <a:latin typeface="等线" panose="02010600030101010101" charset="-122"/>
                <a:cs typeface="Times New Roman" panose="02020603050405020304" pitchFamily="18" charset="0"/>
              </a:rPr>
              <a:t>p</a:t>
            </a:r>
            <a:r>
              <a:rPr lang="zh-CN" altLang="zh-CN" sz="1465" b="1" kern="0" dirty="0">
                <a:solidFill>
                  <a:srgbClr val="FF0000"/>
                </a:solidFill>
                <a:latin typeface="等线" panose="02010600030101010101" charset="-122"/>
                <a:cs typeface="Times New Roman" panose="02020603050405020304" pitchFamily="18" charset="0"/>
              </a:rPr>
              <a:t>ar.v_modf</a:t>
            </a:r>
            <a:r>
              <a:rPr lang="zh-CN" altLang="zh-CN" sz="1465" b="1" kern="0" dirty="0">
                <a:solidFill>
                  <a:srgbClr val="000000"/>
                </a:solidFill>
                <a:latin typeface="等线" panose="02010600030101010101" charset="-122"/>
                <a:cs typeface="Times New Roman" panose="02020603050405020304" pitchFamily="18" charset="0"/>
              </a:rPr>
              <a:t>: </a:t>
            </a:r>
            <a:r>
              <a:rPr lang="zh-CN" altLang="en-US" sz="1465" kern="0" dirty="0">
                <a:solidFill>
                  <a:srgbClr val="000000"/>
                </a:solidFill>
                <a:latin typeface="等线" panose="02010600030101010101" charset="-122"/>
                <a:cs typeface="Times New Roman" panose="02020603050405020304" pitchFamily="18" charset="0"/>
              </a:rPr>
              <a:t>当</a:t>
            </a:r>
            <a:r>
              <a:rPr lang="en-US" altLang="zh-CN" sz="1465" kern="0" dirty="0" err="1">
                <a:latin typeface="等线" panose="02010600030101010101" charset="-122"/>
                <a:cs typeface="Times New Roman" panose="02020603050405020304" pitchFamily="18" charset="0"/>
              </a:rPr>
              <a:t>par.vmodtype</a:t>
            </a:r>
            <a:r>
              <a:rPr lang="en-US" altLang="zh-CN" sz="1465" kern="0" dirty="0">
                <a:latin typeface="等线" panose="02010600030101010101" charset="-122"/>
                <a:cs typeface="Times New Roman" panose="02020603050405020304" pitchFamily="18" charset="0"/>
              </a:rPr>
              <a:t>=[ ]</a:t>
            </a:r>
            <a:r>
              <a:rPr lang="zh-CN" altLang="en-US" sz="1465" kern="0" dirty="0">
                <a:latin typeface="等线" panose="02010600030101010101" charset="-122"/>
                <a:cs typeface="Times New Roman" panose="02020603050405020304" pitchFamily="18" charset="0"/>
              </a:rPr>
              <a:t>时，</a:t>
            </a:r>
            <a:r>
              <a:rPr lang="zh-CN" altLang="zh-CN" sz="1465" dirty="0">
                <a:solidFill>
                  <a:srgbClr val="000000"/>
                </a:solidFill>
                <a:latin typeface="Menlo"/>
                <a:cs typeface="Times New Roman" panose="02020603050405020304" pitchFamily="18" charset="0"/>
              </a:rPr>
              <a:t>用户</a:t>
            </a:r>
            <a:r>
              <a:rPr lang="zh-CN" altLang="en-US" sz="1465" dirty="0">
                <a:solidFill>
                  <a:srgbClr val="000000"/>
                </a:solidFill>
                <a:latin typeface="Menlo"/>
                <a:cs typeface="Times New Roman" panose="02020603050405020304" pitchFamily="18" charset="0"/>
              </a:rPr>
              <a:t>需要在这里给出自定义的</a:t>
            </a:r>
            <a:r>
              <a:rPr lang="zh-TW" altLang="zh-CN" sz="1465" kern="0" dirty="0">
                <a:solidFill>
                  <a:srgbClr val="000000"/>
                </a:solidFill>
                <a:latin typeface="等线" panose="02010600030101010101" charset="-122"/>
                <a:ea typeface="等线" panose="02010600030101010101" charset="-122"/>
                <a:cs typeface="Times New Roman" panose="02020603050405020304" pitchFamily="18" charset="0"/>
              </a:rPr>
              <a:t>参考相速度模型</a:t>
            </a:r>
            <a:r>
              <a:rPr lang="en-US" altLang="zh-CN" sz="1465" kern="0" dirty="0">
                <a:solidFill>
                  <a:srgbClr val="000000"/>
                </a:solidFill>
                <a:latin typeface="等线" panose="02010600030101010101" charset="-122"/>
                <a:cs typeface="Times New Roman" panose="02020603050405020304" pitchFamily="18" charset="0"/>
              </a:rPr>
              <a:t>mat</a:t>
            </a:r>
            <a:r>
              <a:rPr lang="zh-TW" altLang="zh-CN" sz="1465" kern="0" dirty="0">
                <a:solidFill>
                  <a:srgbClr val="000000"/>
                </a:solidFill>
                <a:latin typeface="等线" panose="02010600030101010101" charset="-122"/>
                <a:ea typeface="等线" panose="02010600030101010101" charset="-122"/>
                <a:cs typeface="Times New Roman" panose="02020603050405020304" pitchFamily="18" charset="0"/>
              </a:rPr>
              <a:t>文件</a:t>
            </a:r>
            <a:r>
              <a:rPr lang="en-US" altLang="zh-TW" sz="1465" kern="0" dirty="0">
                <a:solidFill>
                  <a:srgbClr val="000000"/>
                </a:solidFill>
                <a:latin typeface="等线" panose="02010600030101010101" charset="-122"/>
                <a:ea typeface="等线" panose="02010600030101010101" charset="-122"/>
                <a:cs typeface="Times New Roman" panose="02020603050405020304" pitchFamily="18" charset="0"/>
              </a:rPr>
              <a:t>(</a:t>
            </a:r>
            <a:r>
              <a:rPr lang="zh-CN" altLang="en-US" sz="1465" kern="0" dirty="0">
                <a:solidFill>
                  <a:srgbClr val="000000"/>
                </a:solidFill>
                <a:latin typeface="等线" panose="02010600030101010101" charset="-122"/>
                <a:cs typeface="Times New Roman" panose="02020603050405020304" pitchFamily="18" charset="0"/>
              </a:rPr>
              <a:t>图</a:t>
            </a:r>
            <a:r>
              <a:rPr lang="en-US" altLang="zh-CN" sz="1465" kern="0" dirty="0">
                <a:solidFill>
                  <a:srgbClr val="000000"/>
                </a:solidFill>
                <a:latin typeface="等线" panose="02010600030101010101" charset="-122"/>
                <a:cs typeface="Times New Roman" panose="02020603050405020304" pitchFamily="18" charset="0"/>
              </a:rPr>
              <a:t>a</a:t>
            </a:r>
            <a:r>
              <a:rPr lang="en-US" altLang="zh-TW" sz="1465" kern="0" dirty="0">
                <a:solidFill>
                  <a:srgbClr val="000000"/>
                </a:solidFill>
                <a:latin typeface="等线" panose="02010600030101010101" charset="-122"/>
                <a:ea typeface="等线" panose="02010600030101010101" charset="-122"/>
                <a:cs typeface="Times New Roman" panose="02020603050405020304" pitchFamily="18" charset="0"/>
              </a:rPr>
              <a:t>)</a:t>
            </a:r>
            <a:r>
              <a:rPr lang="zh-TW" altLang="zh-CN" sz="1465" kern="0" dirty="0">
                <a:solidFill>
                  <a:srgbClr val="000000"/>
                </a:solidFill>
                <a:latin typeface="等线" panose="02010600030101010101" charset="-122"/>
                <a:ea typeface="等线" panose="02010600030101010101" charset="-122"/>
                <a:cs typeface="Times New Roman" panose="02020603050405020304" pitchFamily="18" charset="0"/>
              </a:rPr>
              <a:t>。</a:t>
            </a:r>
            <a:endParaRPr lang="en-US" altLang="zh-TW" sz="1465" kern="0" dirty="0">
              <a:solidFill>
                <a:srgbClr val="000000"/>
              </a:solidFill>
              <a:latin typeface="等线" panose="02010600030101010101" charset="-122"/>
              <a:ea typeface="等线" panose="02010600030101010101" charset="-122"/>
              <a:cs typeface="Times New Roman" panose="02020603050405020304" pitchFamily="18" charset="0"/>
            </a:endParaRPr>
          </a:p>
          <a:p>
            <a:pPr indent="-190500">
              <a:spcAft>
                <a:spcPts val="270"/>
              </a:spcAft>
              <a:defRPr/>
            </a:pPr>
            <a:r>
              <a:rPr lang="zh-CN" altLang="zh-CN" sz="1465" b="1" kern="0" dirty="0">
                <a:solidFill>
                  <a:srgbClr val="FF0000"/>
                </a:solidFill>
                <a:latin typeface="等线" panose="02010600030101010101" charset="-122"/>
                <a:cs typeface="Times New Roman" panose="02020603050405020304" pitchFamily="18" charset="0"/>
              </a:rPr>
              <a:t>par.vlim</a:t>
            </a:r>
            <a:r>
              <a:rPr lang="zh-CN" altLang="zh-CN" sz="1465" b="1" kern="0" dirty="0">
                <a:solidFill>
                  <a:srgbClr val="000000"/>
                </a:solidFill>
                <a:latin typeface="等线" panose="02010600030101010101" charset="-122"/>
                <a:cs typeface="Times New Roman" panose="02020603050405020304" pitchFamily="18" charset="0"/>
              </a:rPr>
              <a:t>: </a:t>
            </a:r>
            <a:r>
              <a:rPr lang="zh-TW" altLang="zh-CN" sz="1465" kern="0" dirty="0">
                <a:solidFill>
                  <a:srgbClr val="000000"/>
                </a:solidFill>
                <a:latin typeface="等线" panose="02010600030101010101" charset="-122"/>
                <a:ea typeface="等线" panose="02010600030101010101" charset="-122"/>
                <a:cs typeface="Times New Roman" panose="02020603050405020304" pitchFamily="18" charset="0"/>
              </a:rPr>
              <a:t>相速度上下限。</a:t>
            </a:r>
            <a:r>
              <a:rPr lang="en-US" altLang="zh-TW" sz="1465" kern="0" dirty="0">
                <a:solidFill>
                  <a:srgbClr val="000000"/>
                </a:solidFill>
                <a:latin typeface="等线" panose="02010600030101010101" charset="-122"/>
                <a:ea typeface="等线" panose="02010600030101010101" charset="-122"/>
                <a:cs typeface="Times New Roman" panose="02020603050405020304" pitchFamily="18" charset="0"/>
              </a:rPr>
              <a:t>	</a:t>
            </a:r>
            <a:endParaRPr lang="en-US" altLang="zh-TW" sz="1465" kern="0" dirty="0">
              <a:solidFill>
                <a:srgbClr val="000000"/>
              </a:solidFill>
              <a:latin typeface="等线" panose="02010600030101010101" charset="-122"/>
              <a:ea typeface="等线" panose="02010600030101010101" charset="-122"/>
              <a:cs typeface="Times New Roman" panose="02020603050405020304" pitchFamily="18" charset="0"/>
            </a:endParaRPr>
          </a:p>
          <a:p>
            <a:pPr indent="-190500">
              <a:spcAft>
                <a:spcPts val="270"/>
              </a:spcAft>
              <a:defRPr/>
            </a:pPr>
            <a:r>
              <a:rPr lang="en-US" altLang="zh-CN" sz="1465" b="1" kern="0" dirty="0">
                <a:solidFill>
                  <a:srgbClr val="FF0000"/>
                </a:solidFill>
                <a:latin typeface="等线" panose="02010600030101010101" charset="-122"/>
                <a:cs typeface="Times New Roman" panose="02020603050405020304" pitchFamily="18" charset="0"/>
              </a:rPr>
              <a:t>p</a:t>
            </a:r>
            <a:r>
              <a:rPr lang="zh-CN" altLang="zh-CN" sz="1465" b="1" kern="0" dirty="0">
                <a:solidFill>
                  <a:srgbClr val="FF0000"/>
                </a:solidFill>
                <a:latin typeface="等线" panose="02010600030101010101" charset="-122"/>
                <a:cs typeface="Times New Roman" panose="02020603050405020304" pitchFamily="18" charset="0"/>
              </a:rPr>
              <a:t>rdb</a:t>
            </a:r>
            <a:r>
              <a:rPr lang="zh-CN" altLang="en-US" sz="1465" b="1" kern="0" dirty="0">
                <a:solidFill>
                  <a:prstClr val="black"/>
                </a:solidFill>
                <a:latin typeface="等线" panose="02010600030101010101" charset="-122"/>
                <a:cs typeface="Times New Roman" panose="02020603050405020304" pitchFamily="18" charset="0"/>
              </a:rPr>
              <a:t>：</a:t>
            </a:r>
            <a:r>
              <a:rPr lang="zh-CN" altLang="en-US" sz="1465" kern="0" dirty="0">
                <a:solidFill>
                  <a:prstClr val="black"/>
                </a:solidFill>
                <a:latin typeface="等线" panose="02010600030101010101" charset="-122"/>
                <a:cs typeface="Times New Roman" panose="02020603050405020304" pitchFamily="18" charset="0"/>
              </a:rPr>
              <a:t>用于定义不同周期区间的</a:t>
            </a:r>
            <a:r>
              <a:rPr lang="zh-CN" altLang="zh-CN" sz="1465" dirty="0">
                <a:solidFill>
                  <a:srgbClr val="000000"/>
                </a:solidFill>
                <a:latin typeface="等线" panose="02010600030101010101" charset="-122"/>
                <a:cs typeface="Times New Roman" panose="02020603050405020304" pitchFamily="18" charset="0"/>
              </a:rPr>
              <a:t>周期边界</a:t>
            </a:r>
            <a:r>
              <a:rPr lang="zh-CN" altLang="en-US" sz="1465" dirty="0">
                <a:solidFill>
                  <a:srgbClr val="000000"/>
                </a:solidFill>
                <a:latin typeface="等线" panose="02010600030101010101" charset="-122"/>
                <a:cs typeface="Times New Roman" panose="02020603050405020304" pitchFamily="18" charset="0"/>
              </a:rPr>
              <a:t>（图</a:t>
            </a:r>
            <a:r>
              <a:rPr lang="en-US" altLang="zh-CN" sz="1465" dirty="0">
                <a:solidFill>
                  <a:srgbClr val="000000"/>
                </a:solidFill>
                <a:latin typeface="等线" panose="02010600030101010101" charset="-122"/>
                <a:cs typeface="Times New Roman" panose="02020603050405020304" pitchFamily="18" charset="0"/>
              </a:rPr>
              <a:t>c</a:t>
            </a:r>
            <a:r>
              <a:rPr lang="zh-CN" altLang="en-US" sz="1465" dirty="0">
                <a:solidFill>
                  <a:srgbClr val="000000"/>
                </a:solidFill>
                <a:latin typeface="等线" panose="02010600030101010101" charset="-122"/>
                <a:cs typeface="Times New Roman" panose="02020603050405020304" pitchFamily="18" charset="0"/>
              </a:rPr>
              <a:t>）</a:t>
            </a:r>
            <a:r>
              <a:rPr lang="en-US" altLang="zh-CN" sz="1465" dirty="0">
                <a:solidFill>
                  <a:srgbClr val="000000"/>
                </a:solidFill>
                <a:latin typeface="等线" panose="02010600030101010101" charset="-122"/>
                <a:cs typeface="Times New Roman" panose="02020603050405020304" pitchFamily="18" charset="0"/>
              </a:rPr>
              <a:t>  </a:t>
            </a:r>
            <a:endParaRPr lang="en-US" altLang="zh-CN" sz="1465" dirty="0">
              <a:solidFill>
                <a:srgbClr val="000000"/>
              </a:solidFill>
              <a:latin typeface="等线" panose="02010600030101010101" charset="-122"/>
              <a:cs typeface="Times New Roman" panose="02020603050405020304" pitchFamily="18" charset="0"/>
            </a:endParaRPr>
          </a:p>
          <a:p>
            <a:pPr indent="-190500">
              <a:spcAft>
                <a:spcPts val="270"/>
              </a:spcAft>
              <a:defRPr/>
            </a:pPr>
            <a:r>
              <a:rPr lang="en-US" altLang="zh-CN" sz="1465" dirty="0">
                <a:solidFill>
                  <a:srgbClr val="000000"/>
                </a:solidFill>
                <a:latin typeface="等线" panose="02010600030101010101" charset="-122"/>
                <a:cs typeface="Times New Roman" panose="02020603050405020304" pitchFamily="18" charset="0"/>
              </a:rPr>
              <a:t> </a:t>
            </a:r>
            <a:r>
              <a:rPr lang="en-US" altLang="zh-CN" sz="1465" b="1" kern="0" dirty="0">
                <a:solidFill>
                  <a:srgbClr val="FF0000"/>
                </a:solidFill>
                <a:latin typeface="等线" panose="02010600030101010101" charset="-122"/>
                <a:cs typeface="Times New Roman" panose="02020603050405020304" pitchFamily="18" charset="0"/>
              </a:rPr>
              <a:t>s</a:t>
            </a:r>
            <a:r>
              <a:rPr lang="zh-CN" altLang="zh-CN" sz="1465" b="1" kern="0" dirty="0">
                <a:solidFill>
                  <a:srgbClr val="FF0000"/>
                </a:solidFill>
                <a:latin typeface="等线" panose="02010600030101010101" charset="-122"/>
                <a:cs typeface="Times New Roman" panose="02020603050405020304" pitchFamily="18" charset="0"/>
              </a:rPr>
              <a:t>mrv</a:t>
            </a:r>
            <a:r>
              <a:rPr lang="en-US" altLang="zh-CN" sz="1465" b="1" kern="0" dirty="0">
                <a:solidFill>
                  <a:prstClr val="black"/>
                </a:solidFill>
                <a:latin typeface="等线" panose="02010600030101010101" charset="-122"/>
                <a:cs typeface="Times New Roman" panose="02020603050405020304" pitchFamily="18" charset="0"/>
              </a:rPr>
              <a:t>:</a:t>
            </a:r>
            <a:r>
              <a:rPr lang="zh-CN" altLang="en-US" sz="1465" b="1" kern="0" dirty="0">
                <a:solidFill>
                  <a:prstClr val="black"/>
                </a:solidFill>
                <a:latin typeface="等线" panose="02010600030101010101" charset="-122"/>
                <a:cs typeface="Times New Roman" panose="02020603050405020304" pitchFamily="18" charset="0"/>
              </a:rPr>
              <a:t> </a:t>
            </a:r>
            <a:r>
              <a:rPr lang="zh-CN" altLang="zh-CN" sz="1465" dirty="0">
                <a:solidFill>
                  <a:srgbClr val="000000"/>
                </a:solidFill>
                <a:latin typeface="等线" panose="02010600030101010101" charset="-122"/>
                <a:cs typeface="Times New Roman" panose="02020603050405020304" pitchFamily="18" charset="0"/>
              </a:rPr>
              <a:t>相速度</a:t>
            </a:r>
            <a:r>
              <a:rPr lang="zh-CN" altLang="en-US" sz="1465" dirty="0">
                <a:solidFill>
                  <a:srgbClr val="000000"/>
                </a:solidFill>
                <a:latin typeface="等线" panose="02010600030101010101" charset="-122"/>
                <a:cs typeface="Times New Roman" panose="02020603050405020304" pitchFamily="18" charset="0"/>
              </a:rPr>
              <a:t>平滑半径</a:t>
            </a:r>
            <a:r>
              <a:rPr lang="en-US" altLang="zh-CN" sz="1465" dirty="0">
                <a:solidFill>
                  <a:srgbClr val="000000"/>
                </a:solidFill>
                <a:latin typeface="等线" panose="02010600030101010101" charset="-122"/>
                <a:cs typeface="Times New Roman" panose="02020603050405020304" pitchFamily="18" charset="0"/>
              </a:rPr>
              <a:t>	</a:t>
            </a:r>
            <a:endParaRPr lang="en-US" altLang="zh-CN" sz="1465" dirty="0">
              <a:solidFill>
                <a:srgbClr val="000000"/>
              </a:solidFill>
              <a:latin typeface="等线" panose="02010600030101010101" charset="-122"/>
              <a:cs typeface="Times New Roman" panose="02020603050405020304" pitchFamily="18" charset="0"/>
            </a:endParaRPr>
          </a:p>
          <a:p>
            <a:pPr indent="-190500">
              <a:spcAft>
                <a:spcPts val="270"/>
              </a:spcAft>
              <a:defRPr/>
            </a:pPr>
            <a:r>
              <a:rPr lang="en-US" altLang="zh-CN" sz="1465" b="1" kern="0" dirty="0">
                <a:solidFill>
                  <a:srgbClr val="FF0000"/>
                </a:solidFill>
                <a:latin typeface="等线" panose="02010600030101010101" charset="-122"/>
                <a:cs typeface="Times New Roman" panose="02020603050405020304" pitchFamily="18" charset="0"/>
              </a:rPr>
              <a:t>s</a:t>
            </a:r>
            <a:r>
              <a:rPr lang="zh-CN" altLang="zh-CN" sz="1465" b="1" kern="0" dirty="0">
                <a:solidFill>
                  <a:srgbClr val="FF0000"/>
                </a:solidFill>
                <a:latin typeface="等线" panose="02010600030101010101" charset="-122"/>
                <a:cs typeface="Times New Roman" panose="02020603050405020304" pitchFamily="18" charset="0"/>
              </a:rPr>
              <a:t>mra</a:t>
            </a:r>
            <a:r>
              <a:rPr lang="zh-CN" altLang="en-US" sz="1465" b="1" kern="0" dirty="0">
                <a:solidFill>
                  <a:prstClr val="black"/>
                </a:solidFill>
                <a:latin typeface="等线" panose="02010600030101010101" charset="-122"/>
                <a:cs typeface="Times New Roman" panose="02020603050405020304" pitchFamily="18" charset="0"/>
              </a:rPr>
              <a:t>：</a:t>
            </a:r>
            <a:r>
              <a:rPr lang="zh-CN" altLang="en-US" sz="1465" kern="0" dirty="0">
                <a:solidFill>
                  <a:prstClr val="black"/>
                </a:solidFill>
                <a:latin typeface="等线" panose="02010600030101010101" charset="-122"/>
                <a:cs typeface="Times New Roman" panose="02020603050405020304" pitchFamily="18" charset="0"/>
              </a:rPr>
              <a:t>各向异性平滑半径</a:t>
            </a:r>
            <a:endParaRPr lang="zh-CN" altLang="zh-CN" sz="1465" kern="100" dirty="0">
              <a:solidFill>
                <a:prstClr val="black"/>
              </a:solidFill>
              <a:latin typeface="等线" panose="02010600030101010101" charset="-122"/>
              <a:cs typeface="Times New Roman" panose="02020603050405020304" pitchFamily="18" charset="0"/>
            </a:endParaRPr>
          </a:p>
        </p:txBody>
      </p:sp>
      <p:pic>
        <p:nvPicPr>
          <p:cNvPr id="14341" name="图片 26"/>
          <p:cNvPicPr>
            <a:picLocks noChangeAspect="1" noChangeArrowheads="1"/>
          </p:cNvPicPr>
          <p:nvPr/>
        </p:nvPicPr>
        <p:blipFill>
          <a:blip r:embed="rId1">
            <a:extLst>
              <a:ext uri="{28A0092B-C50C-407E-A947-70E740481C1C}">
                <a14:useLocalDpi xmlns:a14="http://schemas.microsoft.com/office/drawing/2010/main" val="0"/>
              </a:ext>
            </a:extLst>
          </a:blip>
          <a:srcRect l="6969" r="13438" b="7730"/>
          <a:stretch>
            <a:fillRect/>
          </a:stretch>
        </p:blipFill>
        <p:spPr bwMode="auto">
          <a:xfrm>
            <a:off x="2202923" y="3688439"/>
            <a:ext cx="4649225" cy="2528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文本框 29"/>
          <p:cNvSpPr txBox="1"/>
          <p:nvPr/>
        </p:nvSpPr>
        <p:spPr>
          <a:xfrm>
            <a:off x="4879051" y="664008"/>
            <a:ext cx="4459021" cy="460375"/>
          </a:xfrm>
          <a:prstGeom prst="rect">
            <a:avLst/>
          </a:prstGeom>
          <a:noFill/>
        </p:spPr>
        <p:txBody>
          <a:bodyPr wrap="square">
            <a:spAutoFit/>
          </a:bodyPr>
          <a:lstStyle/>
          <a:p>
            <a:pPr algn="just">
              <a:spcBef>
                <a:spcPts val="975"/>
              </a:spcBef>
              <a:defRPr/>
            </a:pPr>
            <a:r>
              <a:rPr lang="zh-CN" altLang="zh-CN" sz="2400" b="1" kern="100" dirty="0">
                <a:latin typeface="等线" panose="02010600030101010101" charset="-122"/>
                <a:cs typeface="Times New Roman" panose="02020603050405020304" pitchFamily="18" charset="0"/>
              </a:rPr>
              <a:t>aa_WGM_parameters.m</a:t>
            </a:r>
            <a:endParaRPr lang="en-US" altLang="zh-CN" sz="2400" b="1" kern="100" dirty="0">
              <a:latin typeface="等线" panose="02010600030101010101" charset="-122"/>
            </a:endParaRPr>
          </a:p>
        </p:txBody>
      </p:sp>
      <p:sp>
        <p:nvSpPr>
          <p:cNvPr id="14347" name="文本框 32"/>
          <p:cNvSpPr txBox="1">
            <a:spLocks noChangeArrowheads="1"/>
          </p:cNvSpPr>
          <p:nvPr/>
        </p:nvSpPr>
        <p:spPr bwMode="auto">
          <a:xfrm>
            <a:off x="7108561" y="4485117"/>
            <a:ext cx="3531365"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600" b="1" dirty="0"/>
              <a:t> </a:t>
            </a:r>
            <a:r>
              <a:rPr lang="zh-CN" altLang="en-US" sz="1600" dirty="0"/>
              <a:t>不同周期区间的平滑半径</a:t>
            </a:r>
            <a:r>
              <a:rPr lang="en-US" altLang="zh-CN" sz="1600" dirty="0"/>
              <a:t>.</a:t>
            </a:r>
            <a:endParaRPr lang="en-US" altLang="zh-CN" sz="1600" dirty="0"/>
          </a:p>
          <a:p>
            <a:r>
              <a:rPr lang="en-US" altLang="zh-CN" sz="1600" dirty="0"/>
              <a:t>	</a:t>
            </a:r>
            <a:r>
              <a:rPr lang="zh-CN" altLang="en-US" sz="1600" dirty="0"/>
              <a:t>橙色：</a:t>
            </a:r>
            <a:r>
              <a:rPr lang="en-US" altLang="zh-CN" sz="1600" dirty="0" err="1"/>
              <a:t>smra</a:t>
            </a:r>
            <a:endParaRPr lang="en-US" altLang="zh-CN" sz="1600" dirty="0"/>
          </a:p>
          <a:p>
            <a:r>
              <a:rPr lang="en-US" altLang="zh-CN" sz="1600" dirty="0"/>
              <a:t>	</a:t>
            </a:r>
            <a:r>
              <a:rPr lang="zh-CN" altLang="en-US" sz="1600" dirty="0"/>
              <a:t>蓝色：</a:t>
            </a:r>
            <a:r>
              <a:rPr lang="en-US" altLang="zh-CN" sz="1600" dirty="0" err="1"/>
              <a:t>smrv</a:t>
            </a:r>
            <a:endParaRPr lang="zh-CN" altLang="en-US" sz="1600" dirty="0"/>
          </a:p>
        </p:txBody>
      </p:sp>
      <p:sp>
        <p:nvSpPr>
          <p:cNvPr id="2" name="Rectangle 10"/>
          <p:cNvSpPr>
            <a:spLocks noChangeArrowheads="1"/>
          </p:cNvSpPr>
          <p:nvPr/>
        </p:nvSpPr>
        <p:spPr bwMode="auto">
          <a:xfrm>
            <a:off x="4879051" y="287539"/>
            <a:ext cx="4129748" cy="49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tIns="76176"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en-US" sz="2400" b="1" dirty="0">
                <a:solidFill>
                  <a:srgbClr val="00B0F0"/>
                </a:solidFill>
                <a:latin typeface="等线" panose="02010600030101010101" charset="-122"/>
                <a:cs typeface="Times New Roman" panose="02020603050405020304" pitchFamily="18" charset="0"/>
              </a:rPr>
              <a:t>波场梯度计算参数设置</a:t>
            </a:r>
            <a:endParaRPr lang="zh-CN" altLang="en-US" sz="2400" dirty="0">
              <a:solidFill>
                <a:srgbClr val="00B0F0"/>
              </a:solidFill>
              <a:cs typeface="Times New Roman" panose="02020603050405020304" pitchFamily="18" charset="0"/>
            </a:endParaRPr>
          </a:p>
        </p:txBody>
      </p:sp>
      <p:grpSp>
        <p:nvGrpSpPr>
          <p:cNvPr id="3" name="组合 9"/>
          <p:cNvGrpSpPr/>
          <p:nvPr/>
        </p:nvGrpSpPr>
        <p:grpSpPr bwMode="auto">
          <a:xfrm>
            <a:off x="1597225" y="378260"/>
            <a:ext cx="2194519" cy="679451"/>
            <a:chOff x="304800" y="1050819"/>
            <a:chExt cx="4267200" cy="678960"/>
          </a:xfrm>
        </p:grpSpPr>
        <p:sp>
          <p:nvSpPr>
            <p:cNvPr id="4" name="矩形: 圆角 3"/>
            <p:cNvSpPr/>
            <p:nvPr/>
          </p:nvSpPr>
          <p:spPr>
            <a:xfrm>
              <a:off x="304800" y="1050819"/>
              <a:ext cx="4267200" cy="678960"/>
            </a:xfrm>
            <a:prstGeom prst="roundRect">
              <a:avLst/>
            </a:prstGeom>
          </p:spPr>
          <p:style>
            <a:lnRef idx="2">
              <a:schemeClr val="lt1">
                <a:hueOff val="0"/>
                <a:satOff val="0"/>
                <a:lumOff val="0"/>
                <a:alphaOff val="0"/>
              </a:schemeClr>
            </a:lnRef>
            <a:fillRef idx="1">
              <a:schemeClr val="accent5">
                <a:alpha val="90000"/>
                <a:hueOff val="0"/>
                <a:satOff val="0"/>
                <a:lumOff val="0"/>
                <a:alphaOff val="-13330"/>
              </a:schemeClr>
            </a:fillRef>
            <a:effectRef idx="0">
              <a:schemeClr val="accent5">
                <a:alpha val="90000"/>
                <a:hueOff val="0"/>
                <a:satOff val="0"/>
                <a:lumOff val="0"/>
                <a:alphaOff val="-13330"/>
              </a:schemeClr>
            </a:effectRef>
            <a:fontRef idx="minor">
              <a:schemeClr val="lt1"/>
            </a:fontRef>
          </p:style>
          <p:txBody>
            <a:bodyPr/>
            <a:lstStyle/>
            <a:p>
              <a:endParaRPr lang="zh-CN" altLang="en-US" sz="2400"/>
            </a:p>
          </p:txBody>
        </p:sp>
        <p:sp>
          <p:nvSpPr>
            <p:cNvPr id="5" name="矩形: 圆角 4"/>
            <p:cNvSpPr txBox="1"/>
            <p:nvPr/>
          </p:nvSpPr>
          <p:spPr>
            <a:xfrm>
              <a:off x="337127" y="1084133"/>
              <a:ext cx="4202545" cy="612333"/>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766445">
                <a:lnSpc>
                  <a:spcPct val="90000"/>
                </a:lnSpc>
                <a:spcAft>
                  <a:spcPct val="35000"/>
                </a:spcAft>
                <a:defRPr/>
              </a:pPr>
              <a:r>
                <a:rPr lang="zh-CN" altLang="en-US" sz="2300" b="1" dirty="0">
                  <a:solidFill>
                    <a:schemeClr val="tx1">
                      <a:lumMod val="85000"/>
                      <a:lumOff val="15000"/>
                    </a:schemeClr>
                  </a:solidFill>
                </a:rPr>
                <a:t>波场梯度成像</a:t>
              </a:r>
              <a:endParaRPr lang="zh-CN" altLang="en-US" sz="2300" b="1" dirty="0">
                <a:solidFill>
                  <a:schemeClr val="tx1">
                    <a:lumMod val="85000"/>
                    <a:lumOff val="15000"/>
                  </a:schemeClr>
                </a:solidFil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组合 1"/>
          <p:cNvGrpSpPr/>
          <p:nvPr/>
        </p:nvGrpSpPr>
        <p:grpSpPr bwMode="auto">
          <a:xfrm>
            <a:off x="1524001" y="220105"/>
            <a:ext cx="2267744" cy="679451"/>
            <a:chOff x="304800" y="1050819"/>
            <a:chExt cx="4267200" cy="678960"/>
          </a:xfrm>
        </p:grpSpPr>
        <p:sp>
          <p:nvSpPr>
            <p:cNvPr id="3" name="矩形: 圆角 2"/>
            <p:cNvSpPr/>
            <p:nvPr/>
          </p:nvSpPr>
          <p:spPr>
            <a:xfrm>
              <a:off x="304800" y="1050819"/>
              <a:ext cx="4267200" cy="678960"/>
            </a:xfrm>
            <a:prstGeom prst="roundRect">
              <a:avLst/>
            </a:prstGeom>
          </p:spPr>
          <p:style>
            <a:lnRef idx="2">
              <a:schemeClr val="lt1">
                <a:hueOff val="0"/>
                <a:satOff val="0"/>
                <a:lumOff val="0"/>
                <a:alphaOff val="0"/>
              </a:schemeClr>
            </a:lnRef>
            <a:fillRef idx="1">
              <a:schemeClr val="accent5">
                <a:alpha val="90000"/>
                <a:hueOff val="0"/>
                <a:satOff val="0"/>
                <a:lumOff val="0"/>
                <a:alphaOff val="-13330"/>
              </a:schemeClr>
            </a:fillRef>
            <a:effectRef idx="0">
              <a:schemeClr val="accent5">
                <a:alpha val="90000"/>
                <a:hueOff val="0"/>
                <a:satOff val="0"/>
                <a:lumOff val="0"/>
                <a:alphaOff val="-13330"/>
              </a:schemeClr>
            </a:effectRef>
            <a:fontRef idx="minor">
              <a:schemeClr val="lt1"/>
            </a:fontRef>
          </p:style>
          <p:txBody>
            <a:bodyPr/>
            <a:lstStyle/>
            <a:p>
              <a:endParaRPr lang="zh-CN" altLang="en-US" sz="2400"/>
            </a:p>
          </p:txBody>
        </p:sp>
        <p:sp>
          <p:nvSpPr>
            <p:cNvPr id="4" name="矩形: 圆角 4"/>
            <p:cNvSpPr txBox="1"/>
            <p:nvPr/>
          </p:nvSpPr>
          <p:spPr>
            <a:xfrm>
              <a:off x="338137" y="1084133"/>
              <a:ext cx="4200525" cy="612332"/>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defTabSz="766445">
                <a:lnSpc>
                  <a:spcPct val="90000"/>
                </a:lnSpc>
                <a:spcAft>
                  <a:spcPct val="35000"/>
                </a:spcAft>
                <a:defRPr/>
              </a:pPr>
              <a:r>
                <a:rPr lang="zh-CN" altLang="en-US" sz="2300" b="1" dirty="0">
                  <a:solidFill>
                    <a:schemeClr val="tx1">
                      <a:lumMod val="85000"/>
                      <a:lumOff val="15000"/>
                    </a:schemeClr>
                  </a:solidFill>
                </a:rPr>
                <a:t>波场梯度成像</a:t>
              </a:r>
              <a:endParaRPr lang="zh-CN" altLang="en-US" sz="2300" b="1" dirty="0">
                <a:solidFill>
                  <a:schemeClr val="tx1">
                    <a:lumMod val="85000"/>
                    <a:lumOff val="15000"/>
                  </a:schemeClr>
                </a:solidFill>
              </a:endParaRPr>
            </a:p>
          </p:txBody>
        </p:sp>
      </p:grpSp>
      <p:sp>
        <p:nvSpPr>
          <p:cNvPr id="10243" name="Rectangle 10"/>
          <p:cNvSpPr>
            <a:spLocks noChangeArrowheads="1"/>
          </p:cNvSpPr>
          <p:nvPr/>
        </p:nvSpPr>
        <p:spPr bwMode="auto">
          <a:xfrm>
            <a:off x="4308811" y="314720"/>
            <a:ext cx="2579687" cy="490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tIns="76176"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en-US" sz="2400" b="1" dirty="0">
                <a:solidFill>
                  <a:srgbClr val="00B0F0"/>
                </a:solidFill>
                <a:latin typeface="等线" panose="02010600030101010101" charset="-122"/>
                <a:cs typeface="Times New Roman" panose="02020603050405020304" pitchFamily="18" charset="0"/>
              </a:rPr>
              <a:t>运行脚本</a:t>
            </a:r>
            <a:endParaRPr lang="zh-CN" altLang="en-US" sz="2400" b="1" dirty="0">
              <a:solidFill>
                <a:srgbClr val="00B0F0"/>
              </a:solidFill>
              <a:latin typeface="等线" panose="02010600030101010101" charset="-122"/>
              <a:cs typeface="Times New Roman" panose="02020603050405020304" pitchFamily="18" charset="0"/>
            </a:endParaRPr>
          </a:p>
        </p:txBody>
      </p:sp>
      <p:sp>
        <p:nvSpPr>
          <p:cNvPr id="10244" name="文本框 2"/>
          <p:cNvSpPr txBox="1">
            <a:spLocks noChangeArrowheads="1"/>
          </p:cNvSpPr>
          <p:nvPr/>
        </p:nvSpPr>
        <p:spPr bwMode="auto">
          <a:xfrm>
            <a:off x="3071664" y="1844728"/>
            <a:ext cx="6048672" cy="4038600"/>
          </a:xfrm>
          <a:prstGeom prst="rect">
            <a:avLst/>
          </a:prstGeom>
          <a:solidFill>
            <a:srgbClr val="DEEAF6"/>
          </a:solidFill>
          <a:ln w="12700">
            <a:solidFill>
              <a:srgbClr val="00B050"/>
            </a:solidFill>
            <a:prstDash val="dash"/>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zh-CN" sz="2135" dirty="0">
                <a:solidFill>
                  <a:srgbClr val="FF0000"/>
                </a:solidFill>
                <a:latin typeface="等线" panose="02010600030101010101" charset="-122"/>
                <a:cs typeface="Times New Roman" panose="02020603050405020304" pitchFamily="18" charset="0"/>
              </a:rPr>
              <a:t>（1）自动挑选波形</a:t>
            </a:r>
            <a:endParaRPr lang="en-US" altLang="zh-CN" sz="2135" dirty="0">
              <a:solidFill>
                <a:srgbClr val="FF0000"/>
              </a:solidFill>
              <a:latin typeface="等线" panose="02010600030101010101" charset="-122"/>
              <a:cs typeface="Times New Roman" panose="02020603050405020304" pitchFamily="18" charset="0"/>
            </a:endParaRPr>
          </a:p>
          <a:p>
            <a:pPr eaLnBrk="1" hangingPunct="1"/>
            <a:r>
              <a:rPr lang="en-US" altLang="zh-CN" sz="2135" b="1" dirty="0">
                <a:solidFill>
                  <a:srgbClr val="000000"/>
                </a:solidFill>
                <a:latin typeface="等线" panose="02010600030101010101" charset="-122"/>
                <a:cs typeface="Times New Roman" panose="02020603050405020304" pitchFamily="18" charset="0"/>
              </a:rPr>
              <a:t>	</a:t>
            </a:r>
            <a:r>
              <a:rPr lang="zh-CN" altLang="zh-CN" sz="2135" b="1" dirty="0">
                <a:solidFill>
                  <a:srgbClr val="000000"/>
                </a:solidFill>
                <a:latin typeface="等线" panose="02010600030101010101" charset="-122"/>
                <a:cs typeface="Times New Roman" panose="02020603050405020304" pitchFamily="18" charset="0"/>
              </a:rPr>
              <a:t>ab_step1_AutoPickWaveform.m </a:t>
            </a:r>
            <a:r>
              <a:rPr lang="en-US" altLang="zh-CN" sz="2135" b="1" dirty="0">
                <a:solidFill>
                  <a:srgbClr val="000000"/>
                </a:solidFill>
                <a:latin typeface="等线" panose="02010600030101010101" charset="-122"/>
                <a:cs typeface="Times New Roman" panose="02020603050405020304" pitchFamily="18" charset="0"/>
              </a:rPr>
              <a:t>	</a:t>
            </a:r>
            <a:endParaRPr lang="en-US" altLang="zh-CN" sz="2135" b="1" dirty="0">
              <a:solidFill>
                <a:srgbClr val="000000"/>
              </a:solidFill>
              <a:latin typeface="等线" panose="02010600030101010101" charset="-122"/>
              <a:cs typeface="Times New Roman" panose="02020603050405020304" pitchFamily="18" charset="0"/>
            </a:endParaRPr>
          </a:p>
          <a:p>
            <a:pPr eaLnBrk="1" hangingPunct="1"/>
            <a:r>
              <a:rPr lang="en-US" altLang="zh-CN" sz="2135" b="1" dirty="0">
                <a:solidFill>
                  <a:srgbClr val="000000"/>
                </a:solidFill>
                <a:latin typeface="等线" panose="02010600030101010101" charset="-122"/>
                <a:cs typeface="Times New Roman" panose="02020603050405020304" pitchFamily="18" charset="0"/>
              </a:rPr>
              <a:t>	</a:t>
            </a:r>
            <a:endParaRPr lang="en-US" altLang="zh-CN" sz="2135" b="1" dirty="0">
              <a:solidFill>
                <a:srgbClr val="000000"/>
              </a:solidFill>
              <a:latin typeface="等线" panose="02010600030101010101" charset="-122"/>
              <a:cs typeface="Times New Roman" panose="02020603050405020304" pitchFamily="18" charset="0"/>
            </a:endParaRPr>
          </a:p>
          <a:p>
            <a:pPr eaLnBrk="1" hangingPunct="1"/>
            <a:r>
              <a:rPr lang="zh-CN" altLang="en-US" sz="2135" dirty="0">
                <a:solidFill>
                  <a:srgbClr val="FF0000"/>
                </a:solidFill>
                <a:latin typeface="等线" panose="02010600030101010101" charset="-122"/>
                <a:cs typeface="Times New Roman" panose="02020603050405020304" pitchFamily="18" charset="0"/>
              </a:rPr>
              <a:t>（</a:t>
            </a:r>
            <a:r>
              <a:rPr lang="en-US" altLang="zh-CN" sz="2135" dirty="0">
                <a:solidFill>
                  <a:srgbClr val="FF0000"/>
                </a:solidFill>
                <a:latin typeface="等线" panose="02010600030101010101" charset="-122"/>
                <a:cs typeface="Times New Roman" panose="02020603050405020304" pitchFamily="18" charset="0"/>
              </a:rPr>
              <a:t>2</a:t>
            </a:r>
            <a:r>
              <a:rPr lang="zh-CN" altLang="en-US" sz="2135" dirty="0">
                <a:solidFill>
                  <a:srgbClr val="FF0000"/>
                </a:solidFill>
                <a:latin typeface="等线" panose="02010600030101010101" charset="-122"/>
                <a:cs typeface="Times New Roman" panose="02020603050405020304" pitchFamily="18" charset="0"/>
              </a:rPr>
              <a:t>）</a:t>
            </a:r>
            <a:r>
              <a:rPr lang="zh-TW" altLang="en-US" sz="2135" dirty="0">
                <a:solidFill>
                  <a:srgbClr val="FF0000"/>
                </a:solidFill>
                <a:latin typeface="等线" panose="02010600030101010101" charset="-122"/>
                <a:ea typeface="等线" panose="02010600030101010101" charset="-122"/>
                <a:cs typeface="Times New Roman" panose="02020603050405020304" pitchFamily="18" charset="0"/>
              </a:rPr>
              <a:t>波场梯度计算</a:t>
            </a:r>
            <a:endParaRPr lang="en-US" altLang="zh-TW" sz="2135" dirty="0">
              <a:solidFill>
                <a:srgbClr val="FF0000"/>
              </a:solidFill>
              <a:latin typeface="等线" panose="02010600030101010101" charset="-122"/>
              <a:ea typeface="等线" panose="02010600030101010101" charset="-122"/>
              <a:cs typeface="Times New Roman" panose="02020603050405020304" pitchFamily="18" charset="0"/>
            </a:endParaRPr>
          </a:p>
          <a:p>
            <a:r>
              <a:rPr lang="en-US" altLang="zh-CN" sz="2135" b="1" dirty="0">
                <a:solidFill>
                  <a:srgbClr val="000000"/>
                </a:solidFill>
                <a:latin typeface="等线" panose="02010600030101010101" charset="-122"/>
                <a:cs typeface="Times New Roman" panose="02020603050405020304" pitchFamily="18" charset="0"/>
              </a:rPr>
              <a:t>	ac_step2_WGM_grid.m</a:t>
            </a:r>
            <a:r>
              <a:rPr lang="en-US" altLang="zh-CN" sz="2135" b="1" dirty="0">
                <a:solidFill>
                  <a:srgbClr val="000000"/>
                </a:solidFill>
                <a:latin typeface="等线" panose="02010600030101010101" charset="-122"/>
                <a:ea typeface="PMingLiU" panose="02020500000000000000" pitchFamily="18" charset="-120"/>
                <a:cs typeface="Times New Roman" panose="02020603050405020304" pitchFamily="18" charset="0"/>
              </a:rPr>
              <a:t>	</a:t>
            </a:r>
            <a:endParaRPr lang="en-US" altLang="zh-CN" sz="2135" b="1" dirty="0">
              <a:solidFill>
                <a:srgbClr val="000000"/>
              </a:solidFill>
              <a:latin typeface="等线" panose="02010600030101010101" charset="-122"/>
              <a:ea typeface="PMingLiU" panose="02020500000000000000" pitchFamily="18" charset="-120"/>
              <a:cs typeface="Times New Roman" panose="02020603050405020304" pitchFamily="18" charset="0"/>
            </a:endParaRPr>
          </a:p>
          <a:p>
            <a:r>
              <a:rPr lang="en-US" altLang="zh-CN" sz="2135" b="1" dirty="0">
                <a:solidFill>
                  <a:srgbClr val="000000"/>
                </a:solidFill>
                <a:latin typeface="等线" panose="02010600030101010101" charset="-122"/>
                <a:ea typeface="PMingLiU" panose="02020500000000000000" pitchFamily="18" charset="-120"/>
                <a:cs typeface="Times New Roman" panose="02020603050405020304" pitchFamily="18" charset="0"/>
              </a:rPr>
              <a:t>			</a:t>
            </a:r>
            <a:endParaRPr lang="en-US" altLang="zh-CN" sz="2135" dirty="0">
              <a:cs typeface="Times New Roman" panose="02020603050405020304" pitchFamily="18" charset="0"/>
            </a:endParaRPr>
          </a:p>
          <a:p>
            <a:r>
              <a:rPr lang="zh-CN" altLang="en-US" sz="2135" dirty="0">
                <a:solidFill>
                  <a:srgbClr val="FF0000"/>
                </a:solidFill>
                <a:latin typeface="等线" panose="02010600030101010101" charset="-122"/>
                <a:cs typeface="Times New Roman" panose="02020603050405020304" pitchFamily="18" charset="0"/>
              </a:rPr>
              <a:t>（</a:t>
            </a:r>
            <a:r>
              <a:rPr lang="en-US" altLang="zh-CN" sz="2135" dirty="0">
                <a:solidFill>
                  <a:srgbClr val="FF0000"/>
                </a:solidFill>
                <a:latin typeface="等线" panose="02010600030101010101" charset="-122"/>
                <a:cs typeface="Times New Roman" panose="02020603050405020304" pitchFamily="18" charset="0"/>
              </a:rPr>
              <a:t>3</a:t>
            </a:r>
            <a:r>
              <a:rPr lang="zh-CN" altLang="en-US" sz="2135" dirty="0">
                <a:solidFill>
                  <a:srgbClr val="FF0000"/>
                </a:solidFill>
                <a:latin typeface="等线" panose="02010600030101010101" charset="-122"/>
                <a:cs typeface="Times New Roman" panose="02020603050405020304" pitchFamily="18" charset="0"/>
              </a:rPr>
              <a:t>）提取不同方位角地震的相速度</a:t>
            </a:r>
            <a:endParaRPr lang="en-US" altLang="zh-CN" sz="2135" dirty="0">
              <a:solidFill>
                <a:srgbClr val="FF0000"/>
              </a:solidFill>
              <a:latin typeface="等线" panose="02010600030101010101" charset="-122"/>
              <a:cs typeface="Times New Roman" panose="02020603050405020304" pitchFamily="18" charset="0"/>
            </a:endParaRPr>
          </a:p>
          <a:p>
            <a:r>
              <a:rPr lang="en-US" altLang="zh-CN" sz="2135" b="1" dirty="0">
                <a:solidFill>
                  <a:srgbClr val="000000"/>
                </a:solidFill>
                <a:latin typeface="等线" panose="02010600030101010101" charset="-122"/>
                <a:cs typeface="Times New Roman" panose="02020603050405020304" pitchFamily="18" charset="0"/>
              </a:rPr>
              <a:t>	ad_step3_event2sta.m</a:t>
            </a:r>
            <a:r>
              <a:rPr lang="en-US" altLang="zh-CN" sz="2135" b="1" dirty="0">
                <a:solidFill>
                  <a:srgbClr val="000000"/>
                </a:solidFill>
                <a:latin typeface="等线" panose="02010600030101010101" charset="-122"/>
                <a:ea typeface="PMingLiU" panose="02020500000000000000" pitchFamily="18" charset="-120"/>
                <a:cs typeface="Times New Roman" panose="02020603050405020304" pitchFamily="18" charset="0"/>
              </a:rPr>
              <a:t>		</a:t>
            </a:r>
            <a:endParaRPr lang="en-US" altLang="zh-CN" sz="2135" b="1" dirty="0">
              <a:solidFill>
                <a:srgbClr val="000000"/>
              </a:solidFill>
              <a:latin typeface="等线" panose="02010600030101010101" charset="-122"/>
              <a:ea typeface="PMingLiU" panose="02020500000000000000" pitchFamily="18" charset="-120"/>
              <a:cs typeface="Times New Roman" panose="02020603050405020304" pitchFamily="18" charset="0"/>
            </a:endParaRPr>
          </a:p>
          <a:p>
            <a:r>
              <a:rPr lang="en-US" altLang="zh-CN" sz="2135" b="1" dirty="0">
                <a:solidFill>
                  <a:srgbClr val="000000"/>
                </a:solidFill>
                <a:latin typeface="等线" panose="02010600030101010101" charset="-122"/>
                <a:ea typeface="PMingLiU" panose="02020500000000000000" pitchFamily="18" charset="-120"/>
                <a:cs typeface="Times New Roman" panose="02020603050405020304" pitchFamily="18" charset="0"/>
              </a:rPr>
              <a:t>		</a:t>
            </a:r>
            <a:endParaRPr lang="en-US" altLang="zh-CN" sz="2135" b="1" dirty="0">
              <a:solidFill>
                <a:srgbClr val="000000"/>
              </a:solidFill>
              <a:latin typeface="等线" panose="02010600030101010101" charset="-122"/>
              <a:ea typeface="PMingLiU" panose="02020500000000000000" pitchFamily="18" charset="-120"/>
              <a:cs typeface="Times New Roman" panose="02020603050405020304" pitchFamily="18" charset="0"/>
            </a:endParaRPr>
          </a:p>
          <a:p>
            <a:r>
              <a:rPr lang="zh-CN" altLang="en-US" sz="2135" dirty="0">
                <a:solidFill>
                  <a:srgbClr val="FF0000"/>
                </a:solidFill>
                <a:latin typeface="等线" panose="02010600030101010101" charset="-122"/>
                <a:cs typeface="Times New Roman" panose="02020603050405020304" pitchFamily="18" charset="0"/>
              </a:rPr>
              <a:t>（</a:t>
            </a:r>
            <a:r>
              <a:rPr lang="en-US" altLang="zh-CN" sz="2135" dirty="0">
                <a:solidFill>
                  <a:srgbClr val="FF0000"/>
                </a:solidFill>
                <a:latin typeface="等线" panose="02010600030101010101" charset="-122"/>
                <a:cs typeface="Times New Roman" panose="02020603050405020304" pitchFamily="18" charset="0"/>
              </a:rPr>
              <a:t>4</a:t>
            </a:r>
            <a:r>
              <a:rPr lang="zh-CN" altLang="en-US" sz="2135" dirty="0">
                <a:solidFill>
                  <a:srgbClr val="FF0000"/>
                </a:solidFill>
                <a:latin typeface="等线" panose="02010600030101010101" charset="-122"/>
                <a:cs typeface="Times New Roman" panose="02020603050405020304" pitchFamily="18" charset="0"/>
              </a:rPr>
              <a:t>）</a:t>
            </a:r>
            <a:r>
              <a:rPr lang="zh-TW" altLang="en-US" sz="2135" dirty="0">
                <a:solidFill>
                  <a:srgbClr val="FF0000"/>
                </a:solidFill>
                <a:latin typeface="等线" panose="02010600030101010101" charset="-122"/>
                <a:ea typeface="等线" panose="02010600030101010101" charset="-122"/>
                <a:cs typeface="Times New Roman" panose="02020603050405020304" pitchFamily="18" charset="0"/>
              </a:rPr>
              <a:t>拟合</a:t>
            </a:r>
            <a:r>
              <a:rPr lang="zh-CN" altLang="en-US" sz="2135" dirty="0">
                <a:solidFill>
                  <a:srgbClr val="FF0000"/>
                </a:solidFill>
                <a:latin typeface="等线" panose="02010600030101010101" charset="-122"/>
                <a:cs typeface="Times New Roman" panose="02020603050405020304" pitchFamily="18" charset="0"/>
              </a:rPr>
              <a:t>面波</a:t>
            </a:r>
            <a:r>
              <a:rPr lang="zh-TW" altLang="en-US" sz="2135" dirty="0">
                <a:solidFill>
                  <a:srgbClr val="FF0000"/>
                </a:solidFill>
                <a:latin typeface="等线" panose="02010600030101010101" charset="-122"/>
                <a:ea typeface="等线" panose="02010600030101010101" charset="-122"/>
                <a:cs typeface="Times New Roman" panose="02020603050405020304" pitchFamily="18" charset="0"/>
              </a:rPr>
              <a:t>方位各向异性</a:t>
            </a:r>
            <a:endParaRPr lang="en-US" altLang="zh-TW" sz="2135" dirty="0">
              <a:solidFill>
                <a:srgbClr val="FF0000"/>
              </a:solidFill>
              <a:latin typeface="等线" panose="02010600030101010101" charset="-122"/>
              <a:ea typeface="等线" panose="02010600030101010101" charset="-122"/>
              <a:cs typeface="Times New Roman" panose="02020603050405020304" pitchFamily="18" charset="0"/>
            </a:endParaRPr>
          </a:p>
          <a:p>
            <a:r>
              <a:rPr lang="en-US" altLang="zh-CN" sz="2135" b="1" dirty="0">
                <a:solidFill>
                  <a:srgbClr val="000000"/>
                </a:solidFill>
                <a:latin typeface="等线" panose="02010600030101010101" charset="-122"/>
                <a:cs typeface="Times New Roman" panose="02020603050405020304" pitchFamily="18" charset="0"/>
              </a:rPr>
              <a:t>	ae_step4_AnisoFit.m</a:t>
            </a:r>
            <a:r>
              <a:rPr lang="en-US" altLang="zh-CN" sz="2135" b="1" dirty="0">
                <a:solidFill>
                  <a:srgbClr val="000000"/>
                </a:solidFill>
                <a:latin typeface="等线" panose="02010600030101010101" charset="-122"/>
                <a:ea typeface="PMingLiU" panose="02020500000000000000" pitchFamily="18" charset="-120"/>
                <a:cs typeface="Times New Roman" panose="02020603050405020304" pitchFamily="18" charset="0"/>
              </a:rPr>
              <a:t> 				</a:t>
            </a:r>
            <a:endParaRPr lang="zh-TW" altLang="en-US" sz="2135" dirty="0">
              <a:cs typeface="Times New Roman" panose="02020603050405020304" pitchFamily="18"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文本框 2"/>
          <p:cNvSpPr txBox="1">
            <a:spLocks noChangeArrowheads="1"/>
          </p:cNvSpPr>
          <p:nvPr/>
        </p:nvSpPr>
        <p:spPr bwMode="auto">
          <a:xfrm>
            <a:off x="1416051" y="915988"/>
            <a:ext cx="8101013"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zh-CN" sz="2400" dirty="0">
                <a:solidFill>
                  <a:srgbClr val="FF0000"/>
                </a:solidFill>
                <a:latin typeface="等线" panose="02010600030101010101" charset="-122"/>
                <a:cs typeface="Times New Roman" panose="02020603050405020304" pitchFamily="18" charset="0"/>
              </a:rPr>
              <a:t>（1）自动挑选波形</a:t>
            </a:r>
            <a:endParaRPr lang="en-US" altLang="zh-CN" sz="2400" dirty="0">
              <a:solidFill>
                <a:srgbClr val="FF0000"/>
              </a:solidFill>
              <a:latin typeface="等线" panose="02010600030101010101" charset="-122"/>
              <a:cs typeface="Times New Roman" panose="02020603050405020304" pitchFamily="18" charset="0"/>
            </a:endParaRPr>
          </a:p>
          <a:p>
            <a:pPr eaLnBrk="1" hangingPunct="1"/>
            <a:r>
              <a:rPr lang="en-US" altLang="zh-CN" sz="2400" b="1" dirty="0">
                <a:solidFill>
                  <a:srgbClr val="000000"/>
                </a:solidFill>
                <a:latin typeface="等线" panose="02010600030101010101" charset="-122"/>
                <a:cs typeface="Times New Roman" panose="02020603050405020304" pitchFamily="18" charset="0"/>
              </a:rPr>
              <a:t>	</a:t>
            </a:r>
            <a:r>
              <a:rPr lang="zh-CN" altLang="zh-CN" sz="2400" b="1" dirty="0">
                <a:solidFill>
                  <a:srgbClr val="000000"/>
                </a:solidFill>
                <a:latin typeface="等线" panose="02010600030101010101" charset="-122"/>
                <a:cs typeface="Times New Roman" panose="02020603050405020304" pitchFamily="18" charset="0"/>
              </a:rPr>
              <a:t>ab_step1_AutoPickWaveform.m </a:t>
            </a:r>
            <a:r>
              <a:rPr lang="en-US" altLang="zh-CN" sz="2400" b="1" dirty="0">
                <a:solidFill>
                  <a:srgbClr val="000000"/>
                </a:solidFill>
                <a:latin typeface="等线" panose="02010600030101010101" charset="-122"/>
                <a:cs typeface="Times New Roman" panose="02020603050405020304" pitchFamily="18" charset="0"/>
              </a:rPr>
              <a:t>	</a:t>
            </a:r>
            <a:endParaRPr lang="en-US" altLang="zh-CN" sz="2400" b="1" dirty="0">
              <a:solidFill>
                <a:srgbClr val="000000"/>
              </a:solidFill>
              <a:latin typeface="等线" panose="02010600030101010101" charset="-122"/>
              <a:cs typeface="Times New Roman" panose="02020603050405020304" pitchFamily="18" charset="0"/>
            </a:endParaRPr>
          </a:p>
        </p:txBody>
      </p:sp>
      <p:grpSp>
        <p:nvGrpSpPr>
          <p:cNvPr id="15363" name="组合 5"/>
          <p:cNvGrpSpPr/>
          <p:nvPr/>
        </p:nvGrpSpPr>
        <p:grpSpPr bwMode="auto">
          <a:xfrm>
            <a:off x="2495552" y="1624642"/>
            <a:ext cx="7488239" cy="4051480"/>
            <a:chOff x="971599" y="767763"/>
            <a:chExt cx="7488833" cy="4051716"/>
          </a:xfrm>
        </p:grpSpPr>
        <p:sp>
          <p:nvSpPr>
            <p:cNvPr id="15364" name="Rectangle 4"/>
            <p:cNvSpPr>
              <a:spLocks noChangeArrowheads="1"/>
            </p:cNvSpPr>
            <p:nvPr/>
          </p:nvSpPr>
          <p:spPr bwMode="auto">
            <a:xfrm>
              <a:off x="971599" y="767763"/>
              <a:ext cx="1882775" cy="306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zh-CN" sz="1400" b="1">
                  <a:solidFill>
                    <a:srgbClr val="000000"/>
                  </a:solidFill>
                  <a:latin typeface="等线" panose="02010600030101010101" charset="-122"/>
                  <a:cs typeface="Times New Roman" panose="02020603050405020304" pitchFamily="18" charset="0"/>
                </a:rPr>
                <a:t>&gt;&gt;</a:t>
              </a:r>
              <a:r>
                <a:rPr lang="zh-CN" altLang="zh-CN" sz="1400">
                  <a:solidFill>
                    <a:srgbClr val="000000"/>
                  </a:solidFill>
                  <a:latin typeface="等线" panose="02010600030101010101" charset="-122"/>
                  <a:cs typeface="Times New Roman" panose="02020603050405020304" pitchFamily="18" charset="0"/>
                </a:rPr>
                <a:t> </a:t>
              </a:r>
              <a:r>
                <a:rPr lang="zh-TW" altLang="zh-CN" sz="1400" b="1">
                  <a:solidFill>
                    <a:srgbClr val="000000"/>
                  </a:solidFill>
                  <a:latin typeface="等线" panose="02010600030101010101" charset="-122"/>
                  <a:ea typeface="等线" panose="02010600030101010101" charset="-122"/>
                  <a:cs typeface="Times New Roman" panose="02020603050405020304" pitchFamily="18" charset="0"/>
                </a:rPr>
                <a:t>输入：</a:t>
              </a:r>
              <a:endParaRPr lang="zh-CN" altLang="en-US" sz="1400">
                <a:cs typeface="Times New Roman" panose="02020603050405020304" pitchFamily="18" charset="0"/>
              </a:endParaRPr>
            </a:p>
          </p:txBody>
        </p:sp>
        <p:grpSp>
          <p:nvGrpSpPr>
            <p:cNvPr id="15365" name="组合 4"/>
            <p:cNvGrpSpPr/>
            <p:nvPr/>
          </p:nvGrpSpPr>
          <p:grpSpPr bwMode="auto">
            <a:xfrm>
              <a:off x="971599" y="1048122"/>
              <a:ext cx="7488833" cy="3771357"/>
              <a:chOff x="971599" y="1048122"/>
              <a:chExt cx="7488833" cy="3771357"/>
            </a:xfrm>
          </p:grpSpPr>
          <p:sp>
            <p:nvSpPr>
              <p:cNvPr id="15366" name="文本框 2"/>
              <p:cNvSpPr txBox="1">
                <a:spLocks noChangeArrowheads="1"/>
              </p:cNvSpPr>
              <p:nvPr/>
            </p:nvSpPr>
            <p:spPr bwMode="auto">
              <a:xfrm>
                <a:off x="971599" y="1048122"/>
                <a:ext cx="7488832" cy="306723"/>
              </a:xfrm>
              <a:prstGeom prst="rect">
                <a:avLst/>
              </a:prstGeom>
              <a:solidFill>
                <a:srgbClr val="FFFFFF"/>
              </a:solidFill>
              <a:ln w="9525">
                <a:solidFill>
                  <a:srgbClr val="808080"/>
                </a:solidFill>
                <a:miter lim="800000"/>
              </a:ln>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zh-CN" sz="1400">
                    <a:solidFill>
                      <a:srgbClr val="000000"/>
                    </a:solidFill>
                    <a:latin typeface="等线" panose="02010600030101010101" charset="-122"/>
                    <a:cs typeface="Times New Roman" panose="02020603050405020304" pitchFamily="18" charset="0"/>
                  </a:rPr>
                  <a:t>SAC</a:t>
                </a:r>
                <a:r>
                  <a:rPr lang="zh-TW" altLang="zh-CN" sz="1400">
                    <a:solidFill>
                      <a:srgbClr val="000000"/>
                    </a:solidFill>
                    <a:latin typeface="等线" panose="02010600030101010101" charset="-122"/>
                    <a:ea typeface="等线" panose="02010600030101010101" charset="-122"/>
                    <a:cs typeface="Times New Roman" panose="02020603050405020304" pitchFamily="18" charset="0"/>
                  </a:rPr>
                  <a:t>格式的地震事件波形数据（参考</a:t>
                </a:r>
                <a:r>
                  <a:rPr lang="zh-CN" altLang="zh-CN" sz="1400">
                    <a:latin typeface="等线" panose="02010600030101010101" charset="-122"/>
                    <a:cs typeface="Times New Roman" panose="02020603050405020304" pitchFamily="18" charset="0"/>
                  </a:rPr>
                  <a:t>1.2节SAC</a:t>
                </a:r>
                <a:r>
                  <a:rPr lang="zh-TW" altLang="zh-CN" sz="1400">
                    <a:latin typeface="等线" panose="02010600030101010101" charset="-122"/>
                    <a:ea typeface="等线" panose="02010600030101010101" charset="-122"/>
                    <a:cs typeface="Times New Roman" panose="02020603050405020304" pitchFamily="18" charset="0"/>
                  </a:rPr>
                  <a:t>数据</a:t>
                </a:r>
                <a:r>
                  <a:rPr lang="zh-TW" altLang="zh-CN" sz="1400">
                    <a:solidFill>
                      <a:srgbClr val="000000"/>
                    </a:solidFill>
                    <a:latin typeface="等线" panose="02010600030101010101" charset="-122"/>
                    <a:ea typeface="等线" panose="02010600030101010101" charset="-122"/>
                    <a:cs typeface="Times New Roman" panose="02020603050405020304" pitchFamily="18" charset="0"/>
                  </a:rPr>
                  <a:t>）</a:t>
                </a:r>
                <a:endParaRPr lang="zh-TW" altLang="zh-CN" sz="1400">
                  <a:cs typeface="Times New Roman" panose="02020603050405020304" pitchFamily="18" charset="0"/>
                </a:endParaRPr>
              </a:p>
            </p:txBody>
          </p:sp>
          <p:sp>
            <p:nvSpPr>
              <p:cNvPr id="15367" name="Text Box 2"/>
              <p:cNvSpPr txBox="1">
                <a:spLocks noChangeArrowheads="1"/>
              </p:cNvSpPr>
              <p:nvPr/>
            </p:nvSpPr>
            <p:spPr bwMode="auto">
              <a:xfrm>
                <a:off x="971599" y="1689471"/>
                <a:ext cx="7488832" cy="1383746"/>
              </a:xfrm>
              <a:prstGeom prst="rect">
                <a:avLst/>
              </a:prstGeom>
              <a:solidFill>
                <a:srgbClr val="FFFFFF"/>
              </a:solidFill>
              <a:ln w="9525">
                <a:solidFill>
                  <a:srgbClr val="808080"/>
                </a:solidFill>
                <a:miter lim="800000"/>
              </a:ln>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400" b="1" dirty="0" err="1">
                    <a:latin typeface="等线" panose="02010600030101010101" charset="-122"/>
                    <a:cs typeface="宋体" panose="02010600030101010101" pitchFamily="2" charset="-122"/>
                  </a:rPr>
                  <a:t>is_parfor</a:t>
                </a:r>
                <a:r>
                  <a:rPr lang="zh-CN" altLang="en-US" sz="1400" b="1" dirty="0">
                    <a:latin typeface="等线" panose="02010600030101010101" charset="-122"/>
                    <a:cs typeface="宋体" panose="02010600030101010101" pitchFamily="2" charset="-122"/>
                  </a:rPr>
                  <a:t>： 			</a:t>
                </a:r>
                <a:r>
                  <a:rPr lang="en-US" altLang="zh-CN" sz="1400" b="1" dirty="0">
                    <a:latin typeface="等线" panose="02010600030101010101" charset="-122"/>
                    <a:cs typeface="宋体" panose="02010600030101010101" pitchFamily="2" charset="-122"/>
                  </a:rPr>
                  <a:t>=1</a:t>
                </a:r>
                <a:r>
                  <a:rPr lang="zh-CN" altLang="en-US" sz="1400" b="1" dirty="0">
                    <a:latin typeface="等线" panose="02010600030101010101" charset="-122"/>
                    <a:cs typeface="宋体" panose="02010600030101010101" pitchFamily="2" charset="-122"/>
                  </a:rPr>
                  <a:t>，并行计算；</a:t>
                </a:r>
                <a:r>
                  <a:rPr lang="en-US" altLang="zh-CN" sz="1400" b="1" dirty="0">
                    <a:latin typeface="等线" panose="02010600030101010101" charset="-122"/>
                    <a:cs typeface="宋体" panose="02010600030101010101" pitchFamily="2" charset="-122"/>
                  </a:rPr>
                  <a:t>=0</a:t>
                </a:r>
                <a:r>
                  <a:rPr lang="zh-CN" altLang="en-US" sz="1400" b="1" dirty="0">
                    <a:latin typeface="等线" panose="02010600030101010101" charset="-122"/>
                    <a:cs typeface="宋体" panose="02010600030101010101" pitchFamily="2" charset="-122"/>
                  </a:rPr>
                  <a:t>，单核计算</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par.sacstr</a:t>
                </a:r>
                <a:r>
                  <a:rPr lang="zh-CN" altLang="en-US" sz="1400" b="1" dirty="0">
                    <a:latin typeface="等线" panose="02010600030101010101" charset="-122"/>
                    <a:cs typeface="宋体" panose="02010600030101010101" pitchFamily="2" charset="-122"/>
                  </a:rPr>
                  <a:t>： 			</a:t>
                </a:r>
                <a:r>
                  <a:rPr lang="en-US" altLang="zh-CN" sz="1400" b="1" dirty="0">
                    <a:latin typeface="等线" panose="02010600030101010101" charset="-122"/>
                    <a:cs typeface="宋体" panose="02010600030101010101" pitchFamily="2" charset="-122"/>
                  </a:rPr>
                  <a:t>sac</a:t>
                </a:r>
                <a:r>
                  <a:rPr lang="zh-CN" altLang="en-US" sz="1400" b="1" dirty="0">
                    <a:latin typeface="等线" panose="02010600030101010101" charset="-122"/>
                    <a:cs typeface="宋体" panose="02010600030101010101" pitchFamily="2" charset="-122"/>
                  </a:rPr>
                  <a:t>数据通用命名格式</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par.is_overwrite</a:t>
                </a:r>
                <a:r>
                  <a:rPr lang="zh-CN" altLang="en-US" sz="1400" b="1" dirty="0">
                    <a:latin typeface="等线" panose="02010600030101010101" charset="-122"/>
                    <a:cs typeface="宋体" panose="02010600030101010101" pitchFamily="2" charset="-122"/>
                  </a:rPr>
                  <a:t>：		</a:t>
                </a:r>
                <a:r>
                  <a:rPr lang="en-US" altLang="zh-CN" sz="1400" b="1" dirty="0">
                    <a:latin typeface="等线" panose="02010600030101010101" charset="-122"/>
                    <a:cs typeface="宋体" panose="02010600030101010101" pitchFamily="2" charset="-122"/>
                  </a:rPr>
                  <a:t>=1</a:t>
                </a:r>
                <a:r>
                  <a:rPr lang="zh-CN" altLang="en-US" sz="1400" b="1" dirty="0">
                    <a:latin typeface="等线" panose="02010600030101010101" charset="-122"/>
                    <a:cs typeface="宋体" panose="02010600030101010101" pitchFamily="2" charset="-122"/>
                  </a:rPr>
                  <a:t>，覆盖输出结果；</a:t>
                </a:r>
                <a:r>
                  <a:rPr lang="en-US" altLang="zh-CN" sz="1400" b="1" dirty="0">
                    <a:latin typeface="等线" panose="02010600030101010101" charset="-122"/>
                    <a:cs typeface="宋体" panose="02010600030101010101" pitchFamily="2" charset="-122"/>
                  </a:rPr>
                  <a:t>=0</a:t>
                </a:r>
                <a:r>
                  <a:rPr lang="zh-CN" altLang="en-US" sz="1400" b="1" dirty="0">
                    <a:latin typeface="等线" panose="02010600030101010101" charset="-122"/>
                    <a:cs typeface="宋体" panose="02010600030101010101" pitchFamily="2" charset="-122"/>
                  </a:rPr>
                  <a:t>，不覆盖之前输出结果</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par.is_figure</a:t>
                </a:r>
                <a:r>
                  <a:rPr lang="zh-CN" altLang="en-US" sz="1400" b="1" dirty="0">
                    <a:latin typeface="等线" panose="02010600030101010101" charset="-122"/>
                    <a:cs typeface="宋体" panose="02010600030101010101" pitchFamily="2" charset="-122"/>
                  </a:rPr>
                  <a:t>：		</a:t>
                </a:r>
                <a:r>
                  <a:rPr lang="en-US" altLang="zh-CN" sz="1400" b="1" dirty="0">
                    <a:latin typeface="等线" panose="02010600030101010101" charset="-122"/>
                    <a:cs typeface="宋体" panose="02010600030101010101" pitchFamily="2" charset="-122"/>
                  </a:rPr>
                  <a:t>	=1</a:t>
                </a:r>
                <a:r>
                  <a:rPr lang="zh-CN" altLang="en-US" sz="1400" b="1" dirty="0">
                    <a:latin typeface="等线" panose="02010600030101010101" charset="-122"/>
                    <a:cs typeface="宋体" panose="02010600030101010101" pitchFamily="2" charset="-122"/>
                  </a:rPr>
                  <a:t>，绘制挑选结果（调试用）；</a:t>
                </a:r>
                <a:r>
                  <a:rPr lang="en-US" altLang="zh-CN" sz="1400" b="1" dirty="0">
                    <a:latin typeface="等线" panose="02010600030101010101" charset="-122"/>
                    <a:cs typeface="宋体" panose="02010600030101010101" pitchFamily="2" charset="-122"/>
                  </a:rPr>
                  <a:t>=0</a:t>
                </a:r>
                <a:r>
                  <a:rPr lang="zh-CN" altLang="en-US" sz="1400" b="1" dirty="0">
                    <a:latin typeface="等线" panose="02010600030101010101" charset="-122"/>
                    <a:cs typeface="宋体" panose="02010600030101010101" pitchFamily="2" charset="-122"/>
                  </a:rPr>
                  <a:t>，关闭绘图功能</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dataF</a:t>
                </a:r>
                <a:r>
                  <a:rPr lang="zh-CN" altLang="en-US" sz="1400" b="1" dirty="0">
                    <a:latin typeface="等线" panose="02010600030101010101" charset="-122"/>
                    <a:cs typeface="宋体" panose="02010600030101010101" pitchFamily="2" charset="-122"/>
                  </a:rPr>
                  <a:t>：			事件波形的文件夹</a:t>
                </a:r>
                <a:endParaRPr lang="zh-CN" altLang="en-US" sz="1400" dirty="0">
                  <a:cs typeface="宋体" panose="02010600030101010101" pitchFamily="2" charset="-122"/>
                </a:endParaRPr>
              </a:p>
            </p:txBody>
          </p:sp>
          <p:sp>
            <p:nvSpPr>
              <p:cNvPr id="15368" name="Text Box 1"/>
              <p:cNvSpPr txBox="1">
                <a:spLocks noChangeArrowheads="1"/>
              </p:cNvSpPr>
              <p:nvPr/>
            </p:nvSpPr>
            <p:spPr bwMode="auto">
              <a:xfrm>
                <a:off x="971600" y="3219821"/>
                <a:ext cx="7488832" cy="1599658"/>
              </a:xfrm>
              <a:prstGeom prst="rect">
                <a:avLst/>
              </a:prstGeom>
              <a:solidFill>
                <a:srgbClr val="FFFFFF"/>
              </a:solidFill>
              <a:ln w="9525">
                <a:solidFill>
                  <a:srgbClr val="808080"/>
                </a:solidFill>
                <a:miter lim="800000"/>
              </a:ln>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400" u="sng">
                    <a:latin typeface="等线" panose="02010600030101010101" charset="-122"/>
                    <a:cs typeface="宋体" panose="02010600030101010101" pitchFamily="2" charset="-122"/>
                  </a:rPr>
                  <a:t>①</a:t>
                </a:r>
                <a:r>
                  <a:rPr lang="zh-CN" altLang="en-US" sz="1400" u="sng">
                    <a:latin typeface="等线" panose="02010600030101010101" charset="-122"/>
                    <a:cs typeface="宋体" panose="02010600030101010101" pitchFamily="2" charset="-122"/>
                  </a:rPr>
                  <a:t>事件波形</a:t>
                </a:r>
                <a:r>
                  <a:rPr lang="en-US" altLang="zh-CN" sz="1400" u="sng">
                    <a:latin typeface="等线" panose="02010600030101010101" charset="-122"/>
                    <a:cs typeface="宋体" panose="02010600030101010101" pitchFamily="2" charset="-122"/>
                  </a:rPr>
                  <a:t>mat</a:t>
                </a:r>
                <a:r>
                  <a:rPr lang="zh-CN" altLang="en-US" sz="1400" u="sng">
                    <a:latin typeface="等线" panose="02010600030101010101" charset="-122"/>
                    <a:cs typeface="宋体" panose="02010600030101010101" pitchFamily="2" charset="-122"/>
                  </a:rPr>
                  <a:t>文件</a:t>
                </a:r>
                <a:r>
                  <a:rPr lang="zh-CN" altLang="en-US" sz="1400">
                    <a:latin typeface="等线" panose="02010600030101010101" charset="-122"/>
                    <a:cs typeface="宋体" panose="02010600030101010101" pitchFamily="2" charset="-122"/>
                  </a:rPr>
                  <a:t>：</a:t>
                </a:r>
                <a:r>
                  <a:rPr lang="en-US" altLang="zh-CN" sz="1400">
                    <a:solidFill>
                      <a:srgbClr val="000000"/>
                    </a:solidFill>
                    <a:latin typeface="等线" panose="02010600030101010101" charset="-122"/>
                    <a:cs typeface="宋体" panose="02010600030101010101" pitchFamily="2" charset="-122"/>
                  </a:rPr>
                  <a:t>./wvPick/</a:t>
                </a:r>
                <a:r>
                  <a:rPr lang="en-US" altLang="zh-CN" sz="1400">
                    <a:solidFill>
                      <a:srgbClr val="0D0D0D"/>
                    </a:solidFill>
                    <a:latin typeface="等线" panose="02010600030101010101" charset="-122"/>
                    <a:cs typeface="宋体" panose="02010600030101010101" pitchFamily="2" charset="-122"/>
                  </a:rPr>
                  <a:t>$YYYMMDD. $JDAY. $hhmmss. $ms</a:t>
                </a:r>
                <a:r>
                  <a:rPr lang="en-US" altLang="zh-CN" sz="1400" b="1">
                    <a:solidFill>
                      <a:srgbClr val="0D0D0D"/>
                    </a:solidFill>
                    <a:latin typeface="等线" panose="02010600030101010101" charset="-122"/>
                    <a:cs typeface="宋体" panose="02010600030101010101" pitchFamily="2" charset="-122"/>
                  </a:rPr>
                  <a:t>.mat</a:t>
                </a:r>
                <a:r>
                  <a:rPr lang="zh-CN" altLang="en-US" sz="1400">
                    <a:solidFill>
                      <a:srgbClr val="000000"/>
                    </a:solidFill>
                    <a:latin typeface="等线" panose="02010600030101010101" charset="-122"/>
                    <a:cs typeface="宋体" panose="02010600030101010101" pitchFamily="2" charset="-122"/>
                  </a:rPr>
                  <a:t>。该</a:t>
                </a:r>
                <a:r>
                  <a:rPr lang="en-US" altLang="zh-CN" sz="1400">
                    <a:solidFill>
                      <a:srgbClr val="000000"/>
                    </a:solidFill>
                    <a:latin typeface="等线" panose="02010600030101010101" charset="-122"/>
                    <a:cs typeface="宋体" panose="02010600030101010101" pitchFamily="2" charset="-122"/>
                  </a:rPr>
                  <a:t>mat</a:t>
                </a:r>
                <a:r>
                  <a:rPr lang="zh-CN" altLang="en-US" sz="1400">
                    <a:solidFill>
                      <a:srgbClr val="000000"/>
                    </a:solidFill>
                    <a:latin typeface="等线" panose="02010600030101010101" charset="-122"/>
                    <a:cs typeface="宋体" panose="02010600030101010101" pitchFamily="2" charset="-122"/>
                  </a:rPr>
                  <a:t>文件包含了变量为</a:t>
                </a:r>
                <a:r>
                  <a:rPr lang="en-US" altLang="zh-CN" sz="1400" b="1">
                    <a:solidFill>
                      <a:srgbClr val="000000"/>
                    </a:solidFill>
                    <a:latin typeface="等线" panose="02010600030101010101" charset="-122"/>
                    <a:cs typeface="宋体" panose="02010600030101010101" pitchFamily="2" charset="-122"/>
                  </a:rPr>
                  <a:t>rsta</a:t>
                </a:r>
                <a:r>
                  <a:rPr lang="zh-CN" altLang="en-US" sz="1400">
                    <a:solidFill>
                      <a:srgbClr val="000000"/>
                    </a:solidFill>
                    <a:latin typeface="等线" panose="02010600030101010101" charset="-122"/>
                    <a:cs typeface="宋体" panose="02010600030101010101" pitchFamily="2" charset="-122"/>
                  </a:rPr>
                  <a:t>的数据结构体，</a:t>
                </a:r>
                <a:r>
                  <a:rPr lang="en-US" altLang="zh-CN" sz="1400">
                    <a:solidFill>
                      <a:srgbClr val="000000"/>
                    </a:solidFill>
                    <a:latin typeface="等线" panose="02010600030101010101" charset="-122"/>
                    <a:cs typeface="宋体" panose="02010600030101010101" pitchFamily="2" charset="-122"/>
                  </a:rPr>
                  <a:t>300</a:t>
                </a:r>
                <a:r>
                  <a:rPr lang="zh-CN" altLang="en-US" sz="1400">
                    <a:solidFill>
                      <a:srgbClr val="000000"/>
                    </a:solidFill>
                    <a:latin typeface="等线" panose="02010600030101010101" charset="-122"/>
                    <a:cs typeface="宋体" panose="02010600030101010101" pitchFamily="2" charset="-122"/>
                  </a:rPr>
                  <a:t>个台站的事件波形对应着</a:t>
                </a:r>
                <a:r>
                  <a:rPr lang="en-US" altLang="zh-CN" sz="1400">
                    <a:solidFill>
                      <a:srgbClr val="000000"/>
                    </a:solidFill>
                    <a:latin typeface="等线" panose="02010600030101010101" charset="-122"/>
                    <a:cs typeface="宋体" panose="02010600030101010101" pitchFamily="2" charset="-122"/>
                  </a:rPr>
                  <a:t>1×300</a:t>
                </a:r>
                <a:r>
                  <a:rPr lang="zh-CN" altLang="en-US" sz="1400">
                    <a:solidFill>
                      <a:srgbClr val="000000"/>
                    </a:solidFill>
                    <a:latin typeface="等线" panose="02010600030101010101" charset="-122"/>
                    <a:cs typeface="宋体" panose="02010600030101010101" pitchFamily="2" charset="-122"/>
                  </a:rPr>
                  <a:t>结构数组：</a:t>
                </a:r>
                <a:endParaRPr lang="zh-CN" altLang="en-US" sz="1400">
                  <a:cs typeface="宋体" panose="02010600030101010101" pitchFamily="2" charset="-122"/>
                </a:endParaRPr>
              </a:p>
              <a:p>
                <a:endParaRPr lang="en-US" altLang="zh-CN" sz="1400" u="sng">
                  <a:latin typeface="等线" panose="02010600030101010101" charset="-122"/>
                  <a:cs typeface="宋体" panose="02010600030101010101" pitchFamily="2" charset="-122"/>
                </a:endParaRPr>
              </a:p>
              <a:p>
                <a:r>
                  <a:rPr lang="zh-CN" altLang="en-US" sz="1400" u="sng">
                    <a:latin typeface="等线" panose="02010600030101010101" charset="-122"/>
                    <a:cs typeface="宋体" panose="02010600030101010101" pitchFamily="2" charset="-122"/>
                  </a:rPr>
                  <a:t>②波形自动挑选结果</a:t>
                </a:r>
                <a:r>
                  <a:rPr lang="zh-CN" altLang="en-US" sz="1400">
                    <a:latin typeface="等线" panose="02010600030101010101" charset="-122"/>
                    <a:cs typeface="宋体" panose="02010600030101010101" pitchFamily="2" charset="-122"/>
                  </a:rPr>
                  <a:t>：</a:t>
                </a:r>
                <a:r>
                  <a:rPr lang="en-US" altLang="zh-CN" sz="1400">
                    <a:solidFill>
                      <a:srgbClr val="000000"/>
                    </a:solidFill>
                    <a:latin typeface="等线" panose="02010600030101010101" charset="-122"/>
                    <a:cs typeface="宋体" panose="02010600030101010101" pitchFamily="2" charset="-122"/>
                  </a:rPr>
                  <a:t>./wvPick/wvpick/</a:t>
                </a:r>
                <a:r>
                  <a:rPr lang="en-US" altLang="zh-CN" sz="1400" b="1">
                    <a:solidFill>
                      <a:srgbClr val="0D0D0D"/>
                    </a:solidFill>
                    <a:latin typeface="等线" panose="02010600030101010101" charset="-122"/>
                    <a:cs typeface="宋体" panose="02010600030101010101" pitchFamily="2" charset="-122"/>
                  </a:rPr>
                  <a:t>wvpick.</a:t>
                </a:r>
                <a:r>
                  <a:rPr lang="en-US" altLang="zh-CN" sz="1400">
                    <a:solidFill>
                      <a:srgbClr val="0D0D0D"/>
                    </a:solidFill>
                    <a:latin typeface="等线" panose="02010600030101010101" charset="-122"/>
                    <a:cs typeface="宋体" panose="02010600030101010101" pitchFamily="2" charset="-122"/>
                  </a:rPr>
                  <a:t> $YYYMMDD. $JDAY. $hhmmss. $ms</a:t>
                </a:r>
                <a:r>
                  <a:rPr lang="en-US" altLang="zh-CN" sz="1400" b="1">
                    <a:solidFill>
                      <a:srgbClr val="0D0D0D"/>
                    </a:solidFill>
                    <a:latin typeface="等线" panose="02010600030101010101" charset="-122"/>
                    <a:cs typeface="宋体" panose="02010600030101010101" pitchFamily="2" charset="-122"/>
                  </a:rPr>
                  <a:t>.mat</a:t>
                </a:r>
                <a:r>
                  <a:rPr lang="zh-CN" altLang="en-US" sz="1400" b="1">
                    <a:solidFill>
                      <a:srgbClr val="0D0D0D"/>
                    </a:solidFill>
                    <a:latin typeface="等线" panose="02010600030101010101" charset="-122"/>
                    <a:cs typeface="宋体" panose="02010600030101010101" pitchFamily="2" charset="-122"/>
                  </a:rPr>
                  <a:t>。</a:t>
                </a:r>
                <a:r>
                  <a:rPr lang="zh-CN" altLang="en-US" sz="1400">
                    <a:solidFill>
                      <a:srgbClr val="0D0D0D"/>
                    </a:solidFill>
                    <a:latin typeface="等线" panose="02010600030101010101" charset="-122"/>
                    <a:cs typeface="宋体" panose="02010600030101010101" pitchFamily="2" charset="-122"/>
                  </a:rPr>
                  <a:t>该</a:t>
                </a:r>
                <a:r>
                  <a:rPr lang="en-US" altLang="zh-CN" sz="1400">
                    <a:solidFill>
                      <a:srgbClr val="0D0D0D"/>
                    </a:solidFill>
                    <a:latin typeface="等线" panose="02010600030101010101" charset="-122"/>
                    <a:cs typeface="宋体" panose="02010600030101010101" pitchFamily="2" charset="-122"/>
                  </a:rPr>
                  <a:t>mat</a:t>
                </a:r>
                <a:r>
                  <a:rPr lang="zh-CN" altLang="en-US" sz="1400">
                    <a:solidFill>
                      <a:srgbClr val="0D0D0D"/>
                    </a:solidFill>
                    <a:latin typeface="等线" panose="02010600030101010101" charset="-122"/>
                    <a:cs typeface="宋体" panose="02010600030101010101" pitchFamily="2" charset="-122"/>
                  </a:rPr>
                  <a:t>文件包含了变量为</a:t>
                </a:r>
                <a:r>
                  <a:rPr lang="en-US" altLang="zh-CN" sz="1400" b="1">
                    <a:solidFill>
                      <a:srgbClr val="0D0D0D"/>
                    </a:solidFill>
                    <a:latin typeface="等线" panose="02010600030101010101" charset="-122"/>
                    <a:cs typeface="宋体" panose="02010600030101010101" pitchFamily="2" charset="-122"/>
                  </a:rPr>
                  <a:t>wvpick</a:t>
                </a:r>
                <a:r>
                  <a:rPr lang="zh-CN" altLang="en-US" sz="1400">
                    <a:solidFill>
                      <a:srgbClr val="0D0D0D"/>
                    </a:solidFill>
                    <a:latin typeface="等线" panose="02010600030101010101" charset="-122"/>
                    <a:cs typeface="宋体" panose="02010600030101010101" pitchFamily="2" charset="-122"/>
                  </a:rPr>
                  <a:t>的数据结构体，单个地震</a:t>
                </a:r>
                <a:r>
                  <a:rPr lang="en-US" altLang="zh-CN" sz="1400">
                    <a:solidFill>
                      <a:srgbClr val="0D0D0D"/>
                    </a:solidFill>
                    <a:latin typeface="等线" panose="02010600030101010101" charset="-122"/>
                    <a:cs typeface="宋体" panose="02010600030101010101" pitchFamily="2" charset="-122"/>
                  </a:rPr>
                  <a:t>80</a:t>
                </a:r>
                <a:r>
                  <a:rPr lang="zh-CN" altLang="en-US" sz="1400">
                    <a:solidFill>
                      <a:srgbClr val="0D0D0D"/>
                    </a:solidFill>
                    <a:latin typeface="等线" panose="02010600030101010101" charset="-122"/>
                    <a:cs typeface="宋体" panose="02010600030101010101" pitchFamily="2" charset="-122"/>
                  </a:rPr>
                  <a:t>个周期的波形挑选结果对应着</a:t>
                </a:r>
                <a:r>
                  <a:rPr lang="en-US" altLang="zh-CN" sz="1400">
                    <a:latin typeface="等线" panose="02010600030101010101" charset="-122"/>
                    <a:cs typeface="宋体" panose="02010600030101010101" pitchFamily="2" charset="-122"/>
                  </a:rPr>
                  <a:t>1×80</a:t>
                </a:r>
                <a:r>
                  <a:rPr lang="zh-CN" altLang="en-US" sz="1400">
                    <a:solidFill>
                      <a:srgbClr val="000000"/>
                    </a:solidFill>
                    <a:latin typeface="等线" panose="02010600030101010101" charset="-122"/>
                    <a:cs typeface="宋体" panose="02010600030101010101" pitchFamily="2" charset="-122"/>
                  </a:rPr>
                  <a:t>结构数组</a:t>
                </a:r>
                <a:endParaRPr lang="zh-CN" altLang="en-US" sz="1400">
                  <a:cs typeface="宋体" panose="02010600030101010101" pitchFamily="2" charset="-122"/>
                </a:endParaRPr>
              </a:p>
              <a:p>
                <a:endParaRPr lang="zh-CN" altLang="en-US" sz="1400">
                  <a:cs typeface="宋体" panose="02010600030101010101" pitchFamily="2" charset="-122"/>
                </a:endParaRPr>
              </a:p>
            </p:txBody>
          </p:sp>
          <p:sp>
            <p:nvSpPr>
              <p:cNvPr id="15369" name="Rectangle 6"/>
              <p:cNvSpPr>
                <a:spLocks noChangeArrowheads="1"/>
              </p:cNvSpPr>
              <p:nvPr/>
            </p:nvSpPr>
            <p:spPr bwMode="auto">
              <a:xfrm>
                <a:off x="971599" y="1396413"/>
                <a:ext cx="2338388" cy="306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zh-CN" sz="1400" b="1">
                    <a:solidFill>
                      <a:srgbClr val="000000"/>
                    </a:solidFill>
                    <a:latin typeface="等线" panose="02010600030101010101" charset="-122"/>
                    <a:cs typeface="Times New Roman" panose="02020603050405020304" pitchFamily="18" charset="0"/>
                  </a:rPr>
                  <a:t>&gt;&gt; </a:t>
                </a:r>
                <a:r>
                  <a:rPr lang="zh-TW" altLang="zh-CN" sz="1400" b="1">
                    <a:solidFill>
                      <a:srgbClr val="000000"/>
                    </a:solidFill>
                    <a:latin typeface="等线" panose="02010600030101010101" charset="-122"/>
                    <a:ea typeface="等线" panose="02010600030101010101" charset="-122"/>
                    <a:cs typeface="Times New Roman" panose="02020603050405020304" pitchFamily="18" charset="0"/>
                  </a:rPr>
                  <a:t>运行参数：</a:t>
                </a:r>
                <a:r>
                  <a:rPr lang="zh-CN" altLang="en-US" sz="1400" b="1">
                    <a:solidFill>
                      <a:srgbClr val="000000"/>
                    </a:solidFill>
                    <a:latin typeface="等线" panose="02010600030101010101" charset="-122"/>
                    <a:ea typeface="PMingLiU" panose="02020500000000000000" pitchFamily="18" charset="-120"/>
                    <a:cs typeface="Times New Roman" panose="02020603050405020304" pitchFamily="18" charset="0"/>
                  </a:rPr>
                  <a:t>	</a:t>
                </a:r>
                <a:endParaRPr lang="zh-CN" altLang="en-US" sz="1400"/>
              </a:p>
            </p:txBody>
          </p:sp>
          <p:sp>
            <p:nvSpPr>
              <p:cNvPr id="15370" name="Rectangle 8"/>
              <p:cNvSpPr>
                <a:spLocks noChangeArrowheads="1"/>
              </p:cNvSpPr>
              <p:nvPr/>
            </p:nvSpPr>
            <p:spPr bwMode="auto">
              <a:xfrm>
                <a:off x="971599" y="2899775"/>
                <a:ext cx="1782761" cy="3067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a:latin typeface="等线" panose="02010600030101010101" charset="-122"/>
                    <a:cs typeface="宋体" panose="02010600030101010101" pitchFamily="2" charset="-122"/>
                  </a:rPr>
                  <a:t>&gt;&gt;</a:t>
                </a:r>
                <a:r>
                  <a:rPr lang="zh-CN" altLang="en-US" sz="1400" b="1">
                    <a:latin typeface="等线" panose="02010600030101010101" charset="-122"/>
                    <a:cs typeface="宋体" panose="02010600030101010101" pitchFamily="2" charset="-122"/>
                  </a:rPr>
                  <a:t>输出</a:t>
                </a:r>
                <a:r>
                  <a:rPr lang="en-US" altLang="zh-CN" sz="1400" b="1">
                    <a:latin typeface="等线" panose="02010600030101010101" charset="-122"/>
                    <a:cs typeface="宋体" panose="02010600030101010101" pitchFamily="2" charset="-122"/>
                  </a:rPr>
                  <a:t>: </a:t>
                </a:r>
                <a:endParaRPr lang="en-US" altLang="zh-CN" sz="1400">
                  <a:cs typeface="宋体" panose="02010600030101010101" pitchFamily="2" charset="-122"/>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386" name="组合 2"/>
          <p:cNvGrpSpPr/>
          <p:nvPr/>
        </p:nvGrpSpPr>
        <p:grpSpPr bwMode="auto">
          <a:xfrm>
            <a:off x="2495552" y="1628779"/>
            <a:ext cx="7488239" cy="3688409"/>
            <a:chOff x="1187624" y="923851"/>
            <a:chExt cx="7488831" cy="3688534"/>
          </a:xfrm>
        </p:grpSpPr>
        <p:sp>
          <p:nvSpPr>
            <p:cNvPr id="16388" name="文本框 2"/>
            <p:cNvSpPr txBox="1">
              <a:spLocks noChangeArrowheads="1"/>
            </p:cNvSpPr>
            <p:nvPr/>
          </p:nvSpPr>
          <p:spPr bwMode="auto">
            <a:xfrm>
              <a:off x="1187624" y="1188963"/>
              <a:ext cx="7488831" cy="306715"/>
            </a:xfrm>
            <a:prstGeom prst="rect">
              <a:avLst/>
            </a:prstGeom>
            <a:solidFill>
              <a:srgbClr val="FFFFFF"/>
            </a:solidFill>
            <a:ln w="9525">
              <a:solidFill>
                <a:srgbClr val="808080"/>
              </a:solidFill>
              <a:miter lim="800000"/>
            </a:ln>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TW" altLang="zh-CN" sz="1400">
                  <a:solidFill>
                    <a:srgbClr val="000000"/>
                  </a:solidFill>
                  <a:latin typeface="等线" panose="02010600030101010101" charset="-122"/>
                  <a:ea typeface="等线" panose="02010600030101010101" charset="-122"/>
                  <a:cs typeface="Times New Roman" panose="02020603050405020304" pitchFamily="18" charset="0"/>
                </a:rPr>
                <a:t>上一步的输出和参考相速度文件</a:t>
              </a:r>
              <a:endParaRPr lang="zh-TW" altLang="zh-CN" sz="1400">
                <a:cs typeface="Times New Roman" panose="02020603050405020304" pitchFamily="18" charset="0"/>
              </a:endParaRPr>
            </a:p>
          </p:txBody>
        </p:sp>
        <p:sp>
          <p:nvSpPr>
            <p:cNvPr id="16389" name="Text Box 2"/>
            <p:cNvSpPr txBox="1">
              <a:spLocks noChangeArrowheads="1"/>
            </p:cNvSpPr>
            <p:nvPr/>
          </p:nvSpPr>
          <p:spPr bwMode="auto">
            <a:xfrm>
              <a:off x="1187624" y="1979539"/>
              <a:ext cx="7488831" cy="1383712"/>
            </a:xfrm>
            <a:prstGeom prst="rect">
              <a:avLst/>
            </a:prstGeom>
            <a:solidFill>
              <a:srgbClr val="FFFFFF"/>
            </a:solidFill>
            <a:ln w="9525">
              <a:solidFill>
                <a:srgbClr val="808080"/>
              </a:solidFill>
              <a:miter lim="800000"/>
            </a:ln>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400" b="1" dirty="0" err="1">
                  <a:latin typeface="等线" panose="02010600030101010101" charset="-122"/>
                  <a:cs typeface="宋体" panose="02010600030101010101" pitchFamily="2" charset="-122"/>
                </a:rPr>
                <a:t>is_parfor</a:t>
              </a:r>
              <a:r>
                <a:rPr lang="zh-CN" altLang="en-US" sz="1400" b="1" dirty="0">
                  <a:latin typeface="等线" panose="02010600030101010101" charset="-122"/>
                  <a:cs typeface="宋体" panose="02010600030101010101" pitchFamily="2" charset="-122"/>
                </a:rPr>
                <a:t>： 			</a:t>
              </a:r>
              <a:r>
                <a:rPr lang="en-US" altLang="zh-CN" sz="1400" b="1" dirty="0">
                  <a:latin typeface="等线" panose="02010600030101010101" charset="-122"/>
                  <a:cs typeface="宋体" panose="02010600030101010101" pitchFamily="2" charset="-122"/>
                </a:rPr>
                <a:t>=1</a:t>
              </a:r>
              <a:r>
                <a:rPr lang="zh-CN" altLang="en-US" sz="1400" b="1" dirty="0">
                  <a:latin typeface="等线" panose="02010600030101010101" charset="-122"/>
                  <a:cs typeface="宋体" panose="02010600030101010101" pitchFamily="2" charset="-122"/>
                </a:rPr>
                <a:t>，并行计算；</a:t>
              </a:r>
              <a:r>
                <a:rPr lang="en-US" altLang="zh-CN" sz="1400" b="1" dirty="0">
                  <a:latin typeface="等线" panose="02010600030101010101" charset="-122"/>
                  <a:cs typeface="宋体" panose="02010600030101010101" pitchFamily="2" charset="-122"/>
                </a:rPr>
                <a:t>=0</a:t>
              </a:r>
              <a:r>
                <a:rPr lang="zh-CN" altLang="en-US" sz="1400" b="1" dirty="0">
                  <a:latin typeface="等线" panose="02010600030101010101" charset="-122"/>
                  <a:cs typeface="宋体" panose="02010600030101010101" pitchFamily="2" charset="-122"/>
                </a:rPr>
                <a:t>，单核计算</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par.is_overwrite</a:t>
              </a:r>
              <a:r>
                <a:rPr lang="zh-CN" altLang="en-US" sz="1400" b="1" dirty="0">
                  <a:latin typeface="等线" panose="02010600030101010101" charset="-122"/>
                  <a:cs typeface="宋体" panose="02010600030101010101" pitchFamily="2" charset="-122"/>
                </a:rPr>
                <a:t>：		</a:t>
              </a:r>
              <a:r>
                <a:rPr lang="en-US" altLang="zh-CN" sz="1400" b="1" dirty="0">
                  <a:latin typeface="等线" panose="02010600030101010101" charset="-122"/>
                  <a:cs typeface="宋体" panose="02010600030101010101" pitchFamily="2" charset="-122"/>
                </a:rPr>
                <a:t>=1</a:t>
              </a:r>
              <a:r>
                <a:rPr lang="zh-CN" altLang="en-US" sz="1400" b="1" dirty="0">
                  <a:latin typeface="等线" panose="02010600030101010101" charset="-122"/>
                  <a:cs typeface="宋体" panose="02010600030101010101" pitchFamily="2" charset="-122"/>
                </a:rPr>
                <a:t>，覆盖输出结果；</a:t>
              </a:r>
              <a:r>
                <a:rPr lang="en-US" altLang="zh-CN" sz="1400" b="1" dirty="0">
                  <a:latin typeface="等线" panose="02010600030101010101" charset="-122"/>
                  <a:cs typeface="宋体" panose="02010600030101010101" pitchFamily="2" charset="-122"/>
                </a:rPr>
                <a:t>=0</a:t>
              </a:r>
              <a:r>
                <a:rPr lang="zh-CN" altLang="en-US" sz="1400" b="1" dirty="0">
                  <a:latin typeface="等线" panose="02010600030101010101" charset="-122"/>
                  <a:cs typeface="宋体" panose="02010600030101010101" pitchFamily="2" charset="-122"/>
                </a:rPr>
                <a:t>，不覆盖之前输出结果</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par.is_figure</a:t>
              </a:r>
              <a:r>
                <a:rPr lang="zh-CN" altLang="en-US" sz="1400" b="1" dirty="0">
                  <a:latin typeface="等线" panose="02010600030101010101" charset="-122"/>
                  <a:cs typeface="宋体" panose="02010600030101010101" pitchFamily="2" charset="-122"/>
                </a:rPr>
                <a:t>：		</a:t>
              </a:r>
              <a:r>
                <a:rPr lang="en-US" altLang="zh-CN" sz="1400" b="1" dirty="0">
                  <a:latin typeface="等线" panose="02010600030101010101" charset="-122"/>
                  <a:cs typeface="宋体" panose="02010600030101010101" pitchFamily="2" charset="-122"/>
                </a:rPr>
                <a:t>	=1</a:t>
              </a:r>
              <a:r>
                <a:rPr lang="zh-CN" altLang="en-US" sz="1400" b="1" dirty="0">
                  <a:latin typeface="等线" panose="02010600030101010101" charset="-122"/>
                  <a:cs typeface="宋体" panose="02010600030101010101" pitchFamily="2" charset="-122"/>
                </a:rPr>
                <a:t>，绘制挑选结果（调试用）；</a:t>
              </a:r>
              <a:r>
                <a:rPr lang="en-US" altLang="zh-CN" sz="1400" b="1" dirty="0">
                  <a:latin typeface="等线" panose="02010600030101010101" charset="-122"/>
                  <a:cs typeface="宋体" panose="02010600030101010101" pitchFamily="2" charset="-122"/>
                </a:rPr>
                <a:t>=0</a:t>
              </a:r>
              <a:r>
                <a:rPr lang="zh-CN" altLang="en-US" sz="1400" b="1" dirty="0">
                  <a:latin typeface="等线" panose="02010600030101010101" charset="-122"/>
                  <a:cs typeface="宋体" panose="02010600030101010101" pitchFamily="2" charset="-122"/>
                </a:rPr>
                <a:t>，关闭绘图功能</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is_smooth</a:t>
              </a:r>
              <a:r>
                <a:rPr lang="en-US" altLang="zh-CN" sz="1400" b="1" dirty="0">
                  <a:latin typeface="等线" panose="02010600030101010101" charset="-122"/>
                  <a:cs typeface="宋体" panose="02010600030101010101" pitchFamily="2" charset="-122"/>
                </a:rPr>
                <a:t>: 			</a:t>
              </a:r>
              <a:r>
                <a:rPr lang="zh-CN" altLang="en-US" sz="1400" b="1" dirty="0">
                  <a:latin typeface="等线" panose="02010600030101010101" charset="-122"/>
                  <a:cs typeface="宋体" panose="02010600030101010101" pitchFamily="2" charset="-122"/>
                </a:rPr>
                <a:t>保持</a:t>
              </a:r>
              <a:r>
                <a:rPr lang="en-US" altLang="zh-CN" sz="1400" b="1" dirty="0" err="1">
                  <a:latin typeface="等线" panose="02010600030101010101" charset="-122"/>
                  <a:cs typeface="宋体" panose="02010600030101010101" pitchFamily="2" charset="-122"/>
                </a:rPr>
                <a:t>is_smooth</a:t>
              </a:r>
              <a:r>
                <a:rPr lang="en-US" altLang="zh-CN" sz="1400" b="1" dirty="0">
                  <a:latin typeface="等线" panose="02010600030101010101" charset="-122"/>
                  <a:cs typeface="宋体" panose="02010600030101010101" pitchFamily="2" charset="-122"/>
                </a:rPr>
                <a:t> =1</a:t>
              </a:r>
              <a:r>
                <a:rPr lang="zh-CN" altLang="en-US" sz="1400" b="1" dirty="0">
                  <a:latin typeface="等线" panose="02010600030101010101" charset="-122"/>
                  <a:cs typeface="宋体" panose="02010600030101010101" pitchFamily="2" charset="-122"/>
                </a:rPr>
                <a:t>，去离群值，振幅矫正，平滑 </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dataF</a:t>
              </a:r>
              <a:r>
                <a:rPr lang="zh-CN" altLang="en-US" sz="1400" b="1" dirty="0">
                  <a:latin typeface="等线" panose="02010600030101010101" charset="-122"/>
                  <a:cs typeface="宋体" panose="02010600030101010101" pitchFamily="2" charset="-122"/>
                </a:rPr>
                <a:t>：			事件波形</a:t>
              </a:r>
              <a:r>
                <a:rPr lang="en-US" altLang="zh-CN" sz="1400" b="1" dirty="0">
                  <a:latin typeface="等线" panose="02010600030101010101" charset="-122"/>
                  <a:cs typeface="宋体" panose="02010600030101010101" pitchFamily="2" charset="-122"/>
                </a:rPr>
                <a:t>mat</a:t>
              </a:r>
              <a:r>
                <a:rPr lang="zh-CN" altLang="en-US" sz="1400" b="1" dirty="0">
                  <a:latin typeface="等线" panose="02010600030101010101" charset="-122"/>
                  <a:cs typeface="宋体" panose="02010600030101010101" pitchFamily="2" charset="-122"/>
                </a:rPr>
                <a:t>文件</a:t>
              </a:r>
              <a:endParaRPr lang="zh-CN" altLang="en-US" sz="1400" dirty="0">
                <a:cs typeface="宋体" panose="02010600030101010101" pitchFamily="2" charset="-122"/>
              </a:endParaRPr>
            </a:p>
          </p:txBody>
        </p:sp>
        <p:sp>
          <p:nvSpPr>
            <p:cNvPr id="16390" name="Text Box 1"/>
            <p:cNvSpPr txBox="1">
              <a:spLocks noChangeArrowheads="1"/>
            </p:cNvSpPr>
            <p:nvPr/>
          </p:nvSpPr>
          <p:spPr bwMode="auto">
            <a:xfrm>
              <a:off x="1187624" y="3659218"/>
              <a:ext cx="7488831" cy="953167"/>
            </a:xfrm>
            <a:prstGeom prst="rect">
              <a:avLst/>
            </a:prstGeom>
            <a:solidFill>
              <a:srgbClr val="FFFFFF"/>
            </a:solidFill>
            <a:ln w="9525">
              <a:solidFill>
                <a:srgbClr val="808080"/>
              </a:solidFill>
              <a:miter lim="800000"/>
            </a:ln>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en-US" altLang="zh-CN" sz="1400" b="1" dirty="0">
                  <a:solidFill>
                    <a:srgbClr val="0D0D0D"/>
                  </a:solidFill>
                  <a:latin typeface="等线" panose="02010600030101010101" charset="-122"/>
                  <a:cs typeface="宋体" panose="02010600030101010101" pitchFamily="2" charset="-122"/>
                </a:rPr>
                <a:t>wga.* $YYYMMDD. $JDAY. $</a:t>
              </a:r>
              <a:r>
                <a:rPr lang="en-US" altLang="zh-CN" sz="1400" b="1" dirty="0" err="1">
                  <a:solidFill>
                    <a:srgbClr val="0D0D0D"/>
                  </a:solidFill>
                  <a:latin typeface="等线" panose="02010600030101010101" charset="-122"/>
                  <a:cs typeface="宋体" panose="02010600030101010101" pitchFamily="2" charset="-122"/>
                </a:rPr>
                <a:t>hhmmss</a:t>
              </a:r>
              <a:r>
                <a:rPr lang="en-US" altLang="zh-CN" sz="1400" b="1" dirty="0">
                  <a:solidFill>
                    <a:srgbClr val="0D0D0D"/>
                  </a:solidFill>
                  <a:latin typeface="等线" panose="02010600030101010101" charset="-122"/>
                  <a:cs typeface="宋体" panose="02010600030101010101" pitchFamily="2" charset="-122"/>
                </a:rPr>
                <a:t>. $</a:t>
              </a:r>
              <a:r>
                <a:rPr lang="en-US" altLang="zh-CN" sz="1400" b="1" dirty="0" err="1">
                  <a:solidFill>
                    <a:srgbClr val="0D0D0D"/>
                  </a:solidFill>
                  <a:latin typeface="等线" panose="02010600030101010101" charset="-122"/>
                  <a:cs typeface="宋体" panose="02010600030101010101" pitchFamily="2" charset="-122"/>
                </a:rPr>
                <a:t>ms.mat</a:t>
              </a:r>
              <a:r>
                <a:rPr lang="zh-CN" altLang="en-US" sz="1400" dirty="0">
                  <a:solidFill>
                    <a:srgbClr val="0D0D0D"/>
                  </a:solidFill>
                  <a:latin typeface="等线" panose="02010600030101010101" charset="-122"/>
                  <a:cs typeface="宋体" panose="02010600030101010101" pitchFamily="2" charset="-122"/>
                </a:rPr>
                <a:t>，保存在</a:t>
              </a:r>
              <a:r>
                <a:rPr lang="en-US" altLang="zh-CN" sz="1400" dirty="0">
                  <a:solidFill>
                    <a:srgbClr val="0D0D0D"/>
                  </a:solidFill>
                  <a:latin typeface="等线" panose="02010600030101010101" charset="-122"/>
                  <a:cs typeface="宋体" panose="02010600030101010101" pitchFamily="2" charset="-122"/>
                </a:rPr>
                <a:t>./WG/ $YYYMMDD. $JDAY. $</a:t>
              </a:r>
              <a:r>
                <a:rPr lang="en-US" altLang="zh-CN" sz="1400" dirty="0" err="1">
                  <a:solidFill>
                    <a:srgbClr val="0D0D0D"/>
                  </a:solidFill>
                  <a:latin typeface="等线" panose="02010600030101010101" charset="-122"/>
                  <a:cs typeface="宋体" panose="02010600030101010101" pitchFamily="2" charset="-122"/>
                </a:rPr>
                <a:t>hhmmss</a:t>
              </a:r>
              <a:r>
                <a:rPr lang="en-US" altLang="zh-CN" sz="1400" dirty="0">
                  <a:solidFill>
                    <a:srgbClr val="0D0D0D"/>
                  </a:solidFill>
                  <a:latin typeface="等线" panose="02010600030101010101" charset="-122"/>
                  <a:cs typeface="宋体" panose="02010600030101010101" pitchFamily="2" charset="-122"/>
                </a:rPr>
                <a:t>. $</a:t>
              </a:r>
              <a:r>
                <a:rPr lang="en-US" altLang="zh-CN" sz="1400" dirty="0" err="1">
                  <a:solidFill>
                    <a:srgbClr val="0D0D0D"/>
                  </a:solidFill>
                  <a:latin typeface="等线" panose="02010600030101010101" charset="-122"/>
                  <a:cs typeface="宋体" panose="02010600030101010101" pitchFamily="2" charset="-122"/>
                </a:rPr>
                <a:t>ms</a:t>
              </a:r>
              <a:r>
                <a:rPr lang="en-US" altLang="zh-CN" sz="1400" dirty="0">
                  <a:solidFill>
                    <a:srgbClr val="0D0D0D"/>
                  </a:solidFill>
                  <a:latin typeface="等线" panose="02010600030101010101" charset="-122"/>
                  <a:cs typeface="宋体" panose="02010600030101010101" pitchFamily="2" charset="-122"/>
                </a:rPr>
                <a:t>/</a:t>
              </a:r>
              <a:r>
                <a:rPr lang="zh-CN" altLang="en-US" sz="1400" dirty="0">
                  <a:solidFill>
                    <a:srgbClr val="0D0D0D"/>
                  </a:solidFill>
                  <a:latin typeface="等线" panose="02010600030101010101" charset="-122"/>
                  <a:cs typeface="宋体" panose="02010600030101010101" pitchFamily="2" charset="-122"/>
                </a:rPr>
                <a:t>的文件夹中</a:t>
              </a:r>
              <a:r>
                <a:rPr lang="zh-CN" altLang="en-US" sz="1400" b="1" dirty="0">
                  <a:solidFill>
                    <a:srgbClr val="0D0D0D"/>
                  </a:solidFill>
                  <a:latin typeface="等线" panose="02010600030101010101" charset="-122"/>
                  <a:cs typeface="宋体" panose="02010600030101010101" pitchFamily="2" charset="-122"/>
                </a:rPr>
                <a:t>。</a:t>
              </a:r>
              <a:r>
                <a:rPr lang="zh-CN" altLang="en-US" sz="1400" dirty="0">
                  <a:solidFill>
                    <a:srgbClr val="0D0D0D"/>
                  </a:solidFill>
                  <a:latin typeface="等线" panose="02010600030101010101" charset="-122"/>
                  <a:cs typeface="宋体" panose="02010600030101010101" pitchFamily="2" charset="-122"/>
                </a:rPr>
                <a:t>该</a:t>
              </a:r>
              <a:r>
                <a:rPr lang="en-US" altLang="zh-CN" sz="1400" dirty="0">
                  <a:solidFill>
                    <a:srgbClr val="0D0D0D"/>
                  </a:solidFill>
                  <a:latin typeface="等线" panose="02010600030101010101" charset="-122"/>
                  <a:cs typeface="宋体" panose="02010600030101010101" pitchFamily="2" charset="-122"/>
                </a:rPr>
                <a:t>mat</a:t>
              </a:r>
              <a:r>
                <a:rPr lang="zh-CN" altLang="en-US" sz="1400" dirty="0">
                  <a:solidFill>
                    <a:srgbClr val="0D0D0D"/>
                  </a:solidFill>
                  <a:latin typeface="等线" panose="02010600030101010101" charset="-122"/>
                  <a:cs typeface="宋体" panose="02010600030101010101" pitchFamily="2" charset="-122"/>
                </a:rPr>
                <a:t>文件保存了单个地震单个周期在不同网格点的梯度分析结果，包含了变量为</a:t>
              </a:r>
              <a:r>
                <a:rPr lang="en-US" altLang="zh-CN" sz="1400" b="1" dirty="0" err="1">
                  <a:solidFill>
                    <a:srgbClr val="0D0D0D"/>
                  </a:solidFill>
                  <a:latin typeface="等线" panose="02010600030101010101" charset="-122"/>
                  <a:cs typeface="宋体" panose="02010600030101010101" pitchFamily="2" charset="-122"/>
                </a:rPr>
                <a:t>wga</a:t>
              </a:r>
              <a:r>
                <a:rPr lang="zh-CN" altLang="en-US" sz="1400" dirty="0">
                  <a:solidFill>
                    <a:srgbClr val="0D0D0D"/>
                  </a:solidFill>
                  <a:latin typeface="等线" panose="02010600030101010101" charset="-122"/>
                  <a:cs typeface="宋体" panose="02010600030101010101" pitchFamily="2" charset="-122"/>
                </a:rPr>
                <a:t>的数据结构体。输出文件名包含“</a:t>
              </a:r>
              <a:r>
                <a:rPr lang="en-US" altLang="zh-CN" sz="1400" dirty="0" err="1">
                  <a:solidFill>
                    <a:srgbClr val="0D0D0D"/>
                  </a:solidFill>
                  <a:latin typeface="等线" panose="02010600030101010101" charset="-122"/>
                  <a:cs typeface="宋体" panose="02010600030101010101" pitchFamily="2" charset="-122"/>
                </a:rPr>
                <a:t>smr</a:t>
              </a:r>
              <a:r>
                <a:rPr lang="en-US" altLang="zh-CN" sz="1400" dirty="0">
                  <a:solidFill>
                    <a:srgbClr val="0D0D0D"/>
                  </a:solidFill>
                  <a:latin typeface="等线" panose="02010600030101010101" charset="-122"/>
                  <a:cs typeface="宋体" panose="02010600030101010101" pitchFamily="2" charset="-122"/>
                </a:rPr>
                <a:t>”</a:t>
              </a:r>
              <a:r>
                <a:rPr lang="zh-CN" altLang="en-US" sz="1400" dirty="0">
                  <a:solidFill>
                    <a:srgbClr val="0D0D0D"/>
                  </a:solidFill>
                  <a:latin typeface="等线" panose="02010600030101010101" charset="-122"/>
                  <a:cs typeface="宋体" panose="02010600030101010101" pitchFamily="2" charset="-122"/>
                </a:rPr>
                <a:t>字符串的文件为最终经过平滑和振幅矫正的结果</a:t>
              </a:r>
              <a:endParaRPr lang="zh-CN" altLang="en-US" sz="1400" dirty="0">
                <a:solidFill>
                  <a:srgbClr val="0D0D0D"/>
                </a:solidFill>
                <a:latin typeface="等线" panose="02010600030101010101" charset="-122"/>
                <a:cs typeface="宋体" panose="02010600030101010101" pitchFamily="2" charset="-122"/>
              </a:endParaRPr>
            </a:p>
          </p:txBody>
        </p:sp>
        <p:sp>
          <p:nvSpPr>
            <p:cNvPr id="16391" name="Rectangle 6"/>
            <p:cNvSpPr>
              <a:spLocks noChangeArrowheads="1"/>
            </p:cNvSpPr>
            <p:nvPr/>
          </p:nvSpPr>
          <p:spPr bwMode="auto">
            <a:xfrm>
              <a:off x="1187624" y="1455650"/>
              <a:ext cx="1536822" cy="860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endParaRPr lang="zh-CN" altLang="zh-CN" sz="1000" b="1">
                <a:solidFill>
                  <a:srgbClr val="000000"/>
                </a:solidFill>
                <a:latin typeface="等线" panose="02010600030101010101" charset="-122"/>
                <a:cs typeface="Times New Roman" panose="02020603050405020304" pitchFamily="18" charset="0"/>
              </a:endParaRPr>
            </a:p>
            <a:p>
              <a:r>
                <a:rPr lang="zh-CN" altLang="zh-CN" sz="1600" b="1">
                  <a:solidFill>
                    <a:srgbClr val="000000"/>
                  </a:solidFill>
                  <a:latin typeface="等线" panose="02010600030101010101" charset="-122"/>
                  <a:cs typeface="Times New Roman" panose="02020603050405020304" pitchFamily="18" charset="0"/>
                </a:rPr>
                <a:t>&gt;&gt; </a:t>
              </a:r>
              <a:r>
                <a:rPr lang="zh-TW" altLang="zh-CN" sz="1600" b="1">
                  <a:solidFill>
                    <a:srgbClr val="000000"/>
                  </a:solidFill>
                  <a:latin typeface="等线" panose="02010600030101010101" charset="-122"/>
                  <a:ea typeface="等线" panose="02010600030101010101" charset="-122"/>
                  <a:cs typeface="Times New Roman" panose="02020603050405020304" pitchFamily="18" charset="0"/>
                </a:rPr>
                <a:t>运行参数：</a:t>
              </a:r>
              <a:endParaRPr lang="zh-CN" altLang="en-US" sz="1600">
                <a:cs typeface="Times New Roman" panose="02020603050405020304" pitchFamily="18" charset="0"/>
              </a:endParaRPr>
            </a:p>
            <a:p>
              <a:endParaRPr lang="zh-CN" altLang="en-US" sz="2400">
                <a:cs typeface="Times New Roman" panose="02020603050405020304" pitchFamily="18" charset="0"/>
              </a:endParaRPr>
            </a:p>
          </p:txBody>
        </p:sp>
        <p:sp>
          <p:nvSpPr>
            <p:cNvPr id="16392" name="Rectangle 8"/>
            <p:cNvSpPr>
              <a:spLocks noChangeArrowheads="1"/>
            </p:cNvSpPr>
            <p:nvPr/>
          </p:nvSpPr>
          <p:spPr bwMode="auto">
            <a:xfrm>
              <a:off x="1187624" y="3364469"/>
              <a:ext cx="4967288" cy="3067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a:latin typeface="等线" panose="02010600030101010101" charset="-122"/>
                  <a:cs typeface="宋体" panose="02010600030101010101" pitchFamily="2" charset="-122"/>
                </a:rPr>
                <a:t>&gt;&gt;</a:t>
              </a:r>
              <a:r>
                <a:rPr lang="zh-CN" altLang="en-US" sz="1400" b="1">
                  <a:latin typeface="等线" panose="02010600030101010101" charset="-122"/>
                  <a:cs typeface="宋体" panose="02010600030101010101" pitchFamily="2" charset="-122"/>
                </a:rPr>
                <a:t>输出</a:t>
              </a:r>
              <a:r>
                <a:rPr lang="en-US" altLang="zh-CN" sz="1400" b="1">
                  <a:latin typeface="等线" panose="02010600030101010101" charset="-122"/>
                  <a:cs typeface="宋体" panose="02010600030101010101" pitchFamily="2" charset="-122"/>
                </a:rPr>
                <a:t>: </a:t>
              </a:r>
              <a:endParaRPr lang="en-US" altLang="zh-CN" sz="1400">
                <a:cs typeface="宋体" panose="02010600030101010101" pitchFamily="2" charset="-122"/>
              </a:endParaRPr>
            </a:p>
          </p:txBody>
        </p:sp>
        <p:sp>
          <p:nvSpPr>
            <p:cNvPr id="16393" name="文本框 11"/>
            <p:cNvSpPr txBox="1">
              <a:spLocks noChangeArrowheads="1"/>
            </p:cNvSpPr>
            <p:nvPr/>
          </p:nvSpPr>
          <p:spPr bwMode="auto">
            <a:xfrm>
              <a:off x="1187624" y="923851"/>
              <a:ext cx="4937125" cy="306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a:solidFill>
                    <a:srgbClr val="000000"/>
                  </a:solidFill>
                  <a:latin typeface="等线" panose="02010600030101010101" charset="-122"/>
                  <a:cs typeface="Times New Roman" panose="02020603050405020304" pitchFamily="18" charset="0"/>
                </a:rPr>
                <a:t>&gt;&gt;</a:t>
              </a:r>
              <a:r>
                <a:rPr lang="zh-TW" altLang="en-US" sz="1400" b="1">
                  <a:solidFill>
                    <a:srgbClr val="000000"/>
                  </a:solidFill>
                  <a:latin typeface="等线" panose="02010600030101010101" charset="-122"/>
                  <a:ea typeface="等线" panose="02010600030101010101" charset="-122"/>
                  <a:cs typeface="Times New Roman" panose="02020603050405020304" pitchFamily="18" charset="0"/>
                </a:rPr>
                <a:t>输入：</a:t>
              </a:r>
              <a:endParaRPr lang="zh-CN" altLang="en-US" sz="1400">
                <a:solidFill>
                  <a:srgbClr val="000000"/>
                </a:solidFill>
                <a:cs typeface="Times New Roman" panose="02020603050405020304" pitchFamily="18" charset="0"/>
              </a:endParaRPr>
            </a:p>
          </p:txBody>
        </p:sp>
      </p:grpSp>
      <p:sp>
        <p:nvSpPr>
          <p:cNvPr id="16387" name="Rectangle 4"/>
          <p:cNvSpPr>
            <a:spLocks noChangeArrowheads="1"/>
          </p:cNvSpPr>
          <p:nvPr/>
        </p:nvSpPr>
        <p:spPr bwMode="auto">
          <a:xfrm>
            <a:off x="1416051" y="819309"/>
            <a:ext cx="4227195" cy="829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eaLnBrk="1" hangingPunct="1"/>
            <a:r>
              <a:rPr lang="zh-CN" altLang="en-US" sz="2400" dirty="0">
                <a:solidFill>
                  <a:srgbClr val="FF0000"/>
                </a:solidFill>
                <a:latin typeface="等线" panose="02010600030101010101" charset="-122"/>
              </a:rPr>
              <a:t>（</a:t>
            </a:r>
            <a:r>
              <a:rPr lang="en-US" altLang="zh-CN" sz="2400" dirty="0">
                <a:solidFill>
                  <a:srgbClr val="FF0000"/>
                </a:solidFill>
                <a:latin typeface="等线" panose="02010600030101010101" charset="-122"/>
              </a:rPr>
              <a:t>2</a:t>
            </a:r>
            <a:r>
              <a:rPr lang="zh-CN" altLang="en-US" sz="2400" dirty="0">
                <a:solidFill>
                  <a:srgbClr val="FF0000"/>
                </a:solidFill>
                <a:latin typeface="等线" panose="02010600030101010101" charset="-122"/>
              </a:rPr>
              <a:t>）</a:t>
            </a:r>
            <a:r>
              <a:rPr lang="zh-TW" altLang="en-US" sz="2400" dirty="0">
                <a:solidFill>
                  <a:srgbClr val="FF0000"/>
                </a:solidFill>
                <a:latin typeface="等线" panose="02010600030101010101" charset="-122"/>
                <a:ea typeface="等线" panose="02010600030101010101" charset="-122"/>
              </a:rPr>
              <a:t>波场梯度计算</a:t>
            </a:r>
            <a:endParaRPr lang="en-US" altLang="zh-TW" sz="2400" dirty="0">
              <a:solidFill>
                <a:srgbClr val="FF0000"/>
              </a:solidFill>
              <a:latin typeface="等线" panose="02010600030101010101" charset="-122"/>
              <a:ea typeface="等线" panose="02010600030101010101" charset="-122"/>
            </a:endParaRPr>
          </a:p>
          <a:p>
            <a:r>
              <a:rPr lang="en-US" altLang="zh-CN" sz="2400" b="1" dirty="0">
                <a:solidFill>
                  <a:srgbClr val="000000"/>
                </a:solidFill>
                <a:latin typeface="等线" panose="02010600030101010101" charset="-122"/>
              </a:rPr>
              <a:t>	ac_step2_WGM_grid.m</a:t>
            </a:r>
            <a:endParaRPr lang="en-US" altLang="zh-CN" sz="2400" b="1" dirty="0">
              <a:solidFill>
                <a:srgbClr val="000000"/>
              </a:solidFill>
              <a:latin typeface="等线" panose="02010600030101010101" charset="-122"/>
              <a:cs typeface="Times New Roman" panose="02020603050405020304"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文本框 2"/>
          <p:cNvSpPr>
            <a:spLocks noChangeArrowheads="1"/>
          </p:cNvSpPr>
          <p:nvPr/>
        </p:nvSpPr>
        <p:spPr bwMode="auto">
          <a:xfrm>
            <a:off x="3106540" y="2303495"/>
            <a:ext cx="5883275" cy="306705"/>
          </a:xfrm>
          <a:custGeom>
            <a:avLst/>
            <a:gdLst>
              <a:gd name="T0" fmla="*/ 0 w 5883216"/>
              <a:gd name="T1" fmla="*/ 0 h 1404620"/>
              <a:gd name="T2" fmla="*/ 529519 w 5883216"/>
              <a:gd name="T3" fmla="*/ 0 h 1404620"/>
              <a:gd name="T4" fmla="*/ 941369 w 5883216"/>
              <a:gd name="T5" fmla="*/ 0 h 1404620"/>
              <a:gd name="T6" fmla="*/ 1470894 w 5883216"/>
              <a:gd name="T7" fmla="*/ 0 h 1404620"/>
              <a:gd name="T8" fmla="*/ 1941575 w 5883216"/>
              <a:gd name="T9" fmla="*/ 0 h 1404620"/>
              <a:gd name="T10" fmla="*/ 2471101 w 5883216"/>
              <a:gd name="T11" fmla="*/ 0 h 1404620"/>
              <a:gd name="T12" fmla="*/ 3118290 w 5883216"/>
              <a:gd name="T13" fmla="*/ 0 h 1404620"/>
              <a:gd name="T14" fmla="*/ 3706648 w 5883216"/>
              <a:gd name="T15" fmla="*/ 0 h 1404620"/>
              <a:gd name="T16" fmla="*/ 4177335 w 5883216"/>
              <a:gd name="T17" fmla="*/ 0 h 1404620"/>
              <a:gd name="T18" fmla="*/ 4824525 w 5883216"/>
              <a:gd name="T19" fmla="*/ 0 h 1404620"/>
              <a:gd name="T20" fmla="*/ 5295212 w 5883216"/>
              <a:gd name="T21" fmla="*/ 0 h 1404620"/>
              <a:gd name="T22" fmla="*/ 5883570 w 5883216"/>
              <a:gd name="T23" fmla="*/ 0 h 1404620"/>
              <a:gd name="T24" fmla="*/ 5883570 w 5883216"/>
              <a:gd name="T25" fmla="*/ 49 h 1404620"/>
              <a:gd name="T26" fmla="*/ 5883570 w 5883216"/>
              <a:gd name="T27" fmla="*/ 98 h 1404620"/>
              <a:gd name="T28" fmla="*/ 5883570 w 5883216"/>
              <a:gd name="T29" fmla="*/ 156 h 1404620"/>
              <a:gd name="T30" fmla="*/ 5177542 w 5883216"/>
              <a:gd name="T31" fmla="*/ 156 h 1404620"/>
              <a:gd name="T32" fmla="*/ 4530346 w 5883216"/>
              <a:gd name="T33" fmla="*/ 156 h 1404620"/>
              <a:gd name="T34" fmla="*/ 3941995 w 5883216"/>
              <a:gd name="T35" fmla="*/ 156 h 1404620"/>
              <a:gd name="T36" fmla="*/ 3294799 w 5883216"/>
              <a:gd name="T37" fmla="*/ 156 h 1404620"/>
              <a:gd name="T38" fmla="*/ 2765280 w 5883216"/>
              <a:gd name="T39" fmla="*/ 156 h 1404620"/>
              <a:gd name="T40" fmla="*/ 2353430 w 5883216"/>
              <a:gd name="T41" fmla="*/ 156 h 1404620"/>
              <a:gd name="T42" fmla="*/ 1706235 w 5883216"/>
              <a:gd name="T43" fmla="*/ 156 h 1404620"/>
              <a:gd name="T44" fmla="*/ 1059045 w 5883216"/>
              <a:gd name="T45" fmla="*/ 156 h 1404620"/>
              <a:gd name="T46" fmla="*/ 0 w 5883216"/>
              <a:gd name="T47" fmla="*/ 156 h 1404620"/>
              <a:gd name="T48" fmla="*/ 0 w 5883216"/>
              <a:gd name="T49" fmla="*/ 102 h 1404620"/>
              <a:gd name="T50" fmla="*/ 0 w 5883216"/>
              <a:gd name="T51" fmla="*/ 55 h 1404620"/>
              <a:gd name="T52" fmla="*/ 0 w 5883216"/>
              <a:gd name="T53" fmla="*/ 0 h 14046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883216"/>
              <a:gd name="T82" fmla="*/ 0 h 1404620"/>
              <a:gd name="T83" fmla="*/ 5883216 w 5883216"/>
              <a:gd name="T84" fmla="*/ 1404620 h 14046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883216" h="1404620" fill="none" extrusionOk="0">
                <a:moveTo>
                  <a:pt x="0" y="0"/>
                </a:moveTo>
                <a:cubicBezTo>
                  <a:pt x="220007" y="-23647"/>
                  <a:pt x="411476" y="53866"/>
                  <a:pt x="529489" y="0"/>
                </a:cubicBezTo>
                <a:cubicBezTo>
                  <a:pt x="647502" y="-53866"/>
                  <a:pt x="839934" y="33307"/>
                  <a:pt x="941315" y="0"/>
                </a:cubicBezTo>
                <a:cubicBezTo>
                  <a:pt x="1042696" y="-33307"/>
                  <a:pt x="1331697" y="26134"/>
                  <a:pt x="1470804" y="0"/>
                </a:cubicBezTo>
                <a:cubicBezTo>
                  <a:pt x="1609911" y="-26134"/>
                  <a:pt x="1760286" y="23861"/>
                  <a:pt x="1941461" y="0"/>
                </a:cubicBezTo>
                <a:cubicBezTo>
                  <a:pt x="2122636" y="-23861"/>
                  <a:pt x="2238834" y="4024"/>
                  <a:pt x="2470951" y="0"/>
                </a:cubicBezTo>
                <a:cubicBezTo>
                  <a:pt x="2703068" y="-4024"/>
                  <a:pt x="2871050" y="29501"/>
                  <a:pt x="3118104" y="0"/>
                </a:cubicBezTo>
                <a:cubicBezTo>
                  <a:pt x="3365158" y="-29501"/>
                  <a:pt x="3556435" y="39133"/>
                  <a:pt x="3706426" y="0"/>
                </a:cubicBezTo>
                <a:cubicBezTo>
                  <a:pt x="3856417" y="-39133"/>
                  <a:pt x="4047912" y="25826"/>
                  <a:pt x="4177083" y="0"/>
                </a:cubicBezTo>
                <a:cubicBezTo>
                  <a:pt x="4306254" y="-25826"/>
                  <a:pt x="4510831" y="22260"/>
                  <a:pt x="4824237" y="0"/>
                </a:cubicBezTo>
                <a:cubicBezTo>
                  <a:pt x="5137643" y="-22260"/>
                  <a:pt x="5070274" y="23571"/>
                  <a:pt x="5294894" y="0"/>
                </a:cubicBezTo>
                <a:cubicBezTo>
                  <a:pt x="5519514" y="-23571"/>
                  <a:pt x="5760513" y="25927"/>
                  <a:pt x="5883216" y="0"/>
                </a:cubicBezTo>
                <a:cubicBezTo>
                  <a:pt x="5885336" y="171968"/>
                  <a:pt x="5859279" y="223262"/>
                  <a:pt x="5883216" y="440114"/>
                </a:cubicBezTo>
                <a:cubicBezTo>
                  <a:pt x="5907153" y="656966"/>
                  <a:pt x="5835894" y="724632"/>
                  <a:pt x="5883216" y="880229"/>
                </a:cubicBezTo>
                <a:cubicBezTo>
                  <a:pt x="5930538" y="1035826"/>
                  <a:pt x="5834240" y="1280758"/>
                  <a:pt x="5883216" y="1404620"/>
                </a:cubicBezTo>
                <a:cubicBezTo>
                  <a:pt x="5670609" y="1469490"/>
                  <a:pt x="5384590" y="1353578"/>
                  <a:pt x="5177230" y="1404620"/>
                </a:cubicBezTo>
                <a:cubicBezTo>
                  <a:pt x="4969870" y="1455662"/>
                  <a:pt x="4702968" y="1386149"/>
                  <a:pt x="4530076" y="1404620"/>
                </a:cubicBezTo>
                <a:cubicBezTo>
                  <a:pt x="4357184" y="1423091"/>
                  <a:pt x="4086122" y="1346079"/>
                  <a:pt x="3941755" y="1404620"/>
                </a:cubicBezTo>
                <a:cubicBezTo>
                  <a:pt x="3797388" y="1463161"/>
                  <a:pt x="3486111" y="1401108"/>
                  <a:pt x="3294601" y="1404620"/>
                </a:cubicBezTo>
                <a:cubicBezTo>
                  <a:pt x="3103091" y="1408132"/>
                  <a:pt x="3020658" y="1394384"/>
                  <a:pt x="2765112" y="1404620"/>
                </a:cubicBezTo>
                <a:cubicBezTo>
                  <a:pt x="2509566" y="1414856"/>
                  <a:pt x="2521602" y="1384674"/>
                  <a:pt x="2353286" y="1404620"/>
                </a:cubicBezTo>
                <a:cubicBezTo>
                  <a:pt x="2184970" y="1424566"/>
                  <a:pt x="1924072" y="1393958"/>
                  <a:pt x="1706133" y="1404620"/>
                </a:cubicBezTo>
                <a:cubicBezTo>
                  <a:pt x="1488194" y="1415282"/>
                  <a:pt x="1368859" y="1394002"/>
                  <a:pt x="1058979" y="1404620"/>
                </a:cubicBezTo>
                <a:cubicBezTo>
                  <a:pt x="749099" y="1415238"/>
                  <a:pt x="489190" y="1301580"/>
                  <a:pt x="0" y="1404620"/>
                </a:cubicBezTo>
                <a:cubicBezTo>
                  <a:pt x="-26806" y="1227675"/>
                  <a:pt x="54385" y="1095449"/>
                  <a:pt x="0" y="922367"/>
                </a:cubicBezTo>
                <a:cubicBezTo>
                  <a:pt x="-54385" y="749285"/>
                  <a:pt x="46151" y="699578"/>
                  <a:pt x="0" y="496299"/>
                </a:cubicBezTo>
                <a:cubicBezTo>
                  <a:pt x="-46151" y="293020"/>
                  <a:pt x="58148" y="245713"/>
                  <a:pt x="0" y="0"/>
                </a:cubicBezTo>
                <a:close/>
              </a:path>
              <a:path w="5883216" h="1404620" stroke="0" extrusionOk="0">
                <a:moveTo>
                  <a:pt x="0" y="0"/>
                </a:moveTo>
                <a:cubicBezTo>
                  <a:pt x="112941" y="-48747"/>
                  <a:pt x="279246" y="10857"/>
                  <a:pt x="470657" y="0"/>
                </a:cubicBezTo>
                <a:cubicBezTo>
                  <a:pt x="662068" y="-10857"/>
                  <a:pt x="800250" y="38161"/>
                  <a:pt x="941315" y="0"/>
                </a:cubicBezTo>
                <a:cubicBezTo>
                  <a:pt x="1082380" y="-38161"/>
                  <a:pt x="1341594" y="4122"/>
                  <a:pt x="1470804" y="0"/>
                </a:cubicBezTo>
                <a:cubicBezTo>
                  <a:pt x="1600014" y="-4122"/>
                  <a:pt x="1837559" y="5184"/>
                  <a:pt x="1941461" y="0"/>
                </a:cubicBezTo>
                <a:cubicBezTo>
                  <a:pt x="2045363" y="-5184"/>
                  <a:pt x="2248744" y="30909"/>
                  <a:pt x="2412119" y="0"/>
                </a:cubicBezTo>
                <a:cubicBezTo>
                  <a:pt x="2575494" y="-30909"/>
                  <a:pt x="2729357" y="54987"/>
                  <a:pt x="2941608" y="0"/>
                </a:cubicBezTo>
                <a:cubicBezTo>
                  <a:pt x="3153859" y="-54987"/>
                  <a:pt x="3226209" y="40095"/>
                  <a:pt x="3353433" y="0"/>
                </a:cubicBezTo>
                <a:cubicBezTo>
                  <a:pt x="3480658" y="-40095"/>
                  <a:pt x="3652923" y="19667"/>
                  <a:pt x="3882923" y="0"/>
                </a:cubicBezTo>
                <a:cubicBezTo>
                  <a:pt x="4112923" y="-19667"/>
                  <a:pt x="4150541" y="48062"/>
                  <a:pt x="4353580" y="0"/>
                </a:cubicBezTo>
                <a:cubicBezTo>
                  <a:pt x="4556619" y="-48062"/>
                  <a:pt x="4710232" y="12426"/>
                  <a:pt x="4883069" y="0"/>
                </a:cubicBezTo>
                <a:cubicBezTo>
                  <a:pt x="5055906" y="-12426"/>
                  <a:pt x="5391306" y="105860"/>
                  <a:pt x="5883216" y="0"/>
                </a:cubicBezTo>
                <a:cubicBezTo>
                  <a:pt x="5910020" y="177508"/>
                  <a:pt x="5868319" y="348469"/>
                  <a:pt x="5883216" y="454160"/>
                </a:cubicBezTo>
                <a:cubicBezTo>
                  <a:pt x="5898113" y="559851"/>
                  <a:pt x="5868170" y="756835"/>
                  <a:pt x="5883216" y="922367"/>
                </a:cubicBezTo>
                <a:cubicBezTo>
                  <a:pt x="5898262" y="1087899"/>
                  <a:pt x="5836321" y="1240372"/>
                  <a:pt x="5883216" y="1404620"/>
                </a:cubicBezTo>
                <a:cubicBezTo>
                  <a:pt x="5694692" y="1405231"/>
                  <a:pt x="5598653" y="1397952"/>
                  <a:pt x="5412559" y="1404620"/>
                </a:cubicBezTo>
                <a:cubicBezTo>
                  <a:pt x="5226465" y="1411288"/>
                  <a:pt x="5101348" y="1348925"/>
                  <a:pt x="4824237" y="1404620"/>
                </a:cubicBezTo>
                <a:cubicBezTo>
                  <a:pt x="4547126" y="1460315"/>
                  <a:pt x="4496097" y="1385611"/>
                  <a:pt x="4294748" y="1404620"/>
                </a:cubicBezTo>
                <a:cubicBezTo>
                  <a:pt x="4093399" y="1423629"/>
                  <a:pt x="3874166" y="1351096"/>
                  <a:pt x="3706426" y="1404620"/>
                </a:cubicBezTo>
                <a:cubicBezTo>
                  <a:pt x="3538686" y="1458144"/>
                  <a:pt x="3401759" y="1371049"/>
                  <a:pt x="3294601" y="1404620"/>
                </a:cubicBezTo>
                <a:cubicBezTo>
                  <a:pt x="3187444" y="1438191"/>
                  <a:pt x="2892266" y="1390958"/>
                  <a:pt x="2765112" y="1404620"/>
                </a:cubicBezTo>
                <a:cubicBezTo>
                  <a:pt x="2637958" y="1418282"/>
                  <a:pt x="2316062" y="1340357"/>
                  <a:pt x="2176790" y="1404620"/>
                </a:cubicBezTo>
                <a:cubicBezTo>
                  <a:pt x="2037518" y="1468883"/>
                  <a:pt x="1926432" y="1381124"/>
                  <a:pt x="1706133" y="1404620"/>
                </a:cubicBezTo>
                <a:cubicBezTo>
                  <a:pt x="1485834" y="1428116"/>
                  <a:pt x="1334114" y="1386704"/>
                  <a:pt x="1235475" y="1404620"/>
                </a:cubicBezTo>
                <a:cubicBezTo>
                  <a:pt x="1136836" y="1422536"/>
                  <a:pt x="970990" y="1381911"/>
                  <a:pt x="764818" y="1404620"/>
                </a:cubicBezTo>
                <a:cubicBezTo>
                  <a:pt x="558646" y="1427329"/>
                  <a:pt x="200741" y="1342437"/>
                  <a:pt x="0" y="1404620"/>
                </a:cubicBezTo>
                <a:cubicBezTo>
                  <a:pt x="-45078" y="1239337"/>
                  <a:pt x="13610" y="1064160"/>
                  <a:pt x="0" y="950460"/>
                </a:cubicBezTo>
                <a:cubicBezTo>
                  <a:pt x="-13610" y="836760"/>
                  <a:pt x="7060" y="648348"/>
                  <a:pt x="0" y="524391"/>
                </a:cubicBezTo>
                <a:cubicBezTo>
                  <a:pt x="-7060" y="400434"/>
                  <a:pt x="59836" y="206125"/>
                  <a:pt x="0" y="0"/>
                </a:cubicBezTo>
                <a:close/>
              </a:path>
            </a:pathLst>
          </a:custGeom>
          <a:solidFill>
            <a:srgbClr val="FFFFFF"/>
          </a:solidFill>
          <a:ln w="9525">
            <a:solidFill>
              <a:srgbClr val="808080"/>
            </a:solidFill>
            <a:miter lim="800000"/>
          </a:ln>
        </p:spPr>
        <p:txBody>
          <a:bodyPr>
            <a:spAutoFit/>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TW" altLang="zh-CN" sz="1400">
                <a:solidFill>
                  <a:srgbClr val="000000"/>
                </a:solidFill>
                <a:latin typeface="等线" panose="02010600030101010101" charset="-122"/>
                <a:ea typeface="等线" panose="02010600030101010101" charset="-122"/>
                <a:cs typeface="Times New Roman" panose="02020603050405020304" pitchFamily="18" charset="0"/>
              </a:rPr>
              <a:t>上一步的输出</a:t>
            </a:r>
            <a:endParaRPr lang="zh-TW" altLang="zh-CN" sz="1400">
              <a:cs typeface="Times New Roman" panose="02020603050405020304" pitchFamily="18" charset="0"/>
            </a:endParaRPr>
          </a:p>
        </p:txBody>
      </p:sp>
      <p:sp>
        <p:nvSpPr>
          <p:cNvPr id="19459" name="AutoShape 2"/>
          <p:cNvSpPr>
            <a:spLocks noChangeArrowheads="1"/>
          </p:cNvSpPr>
          <p:nvPr/>
        </p:nvSpPr>
        <p:spPr bwMode="auto">
          <a:xfrm>
            <a:off x="3106540" y="3094069"/>
            <a:ext cx="5976937" cy="1391048"/>
          </a:xfrm>
          <a:custGeom>
            <a:avLst/>
            <a:gdLst>
              <a:gd name="T0" fmla="*/ 0 w 5883216"/>
              <a:gd name="T1" fmla="*/ 0 h 1102384"/>
              <a:gd name="T2" fmla="*/ 582130 w 5883216"/>
              <a:gd name="T3" fmla="*/ 0 h 1102384"/>
              <a:gd name="T4" fmla="*/ 1228943 w 5883216"/>
              <a:gd name="T5" fmla="*/ 0 h 1102384"/>
              <a:gd name="T6" fmla="*/ 2005118 w 5883216"/>
              <a:gd name="T7" fmla="*/ 0 h 1102384"/>
              <a:gd name="T8" fmla="*/ 2522568 w 5883216"/>
              <a:gd name="T9" fmla="*/ 0 h 1102384"/>
              <a:gd name="T10" fmla="*/ 2975336 w 5883216"/>
              <a:gd name="T11" fmla="*/ 0 h 1102384"/>
              <a:gd name="T12" fmla="*/ 3557467 w 5883216"/>
              <a:gd name="T13" fmla="*/ 0 h 1102384"/>
              <a:gd name="T14" fmla="*/ 4074917 w 5883216"/>
              <a:gd name="T15" fmla="*/ 0 h 1102384"/>
              <a:gd name="T16" fmla="*/ 4657050 w 5883216"/>
              <a:gd name="T17" fmla="*/ 0 h 1102384"/>
              <a:gd name="T18" fmla="*/ 5368542 w 5883216"/>
              <a:gd name="T19" fmla="*/ 0 h 1102384"/>
              <a:gd name="T20" fmla="*/ 6468123 w 5883216"/>
              <a:gd name="T21" fmla="*/ 0 h 1102384"/>
              <a:gd name="T22" fmla="*/ 6468123 w 5883216"/>
              <a:gd name="T23" fmla="*/ 780968 h 1102384"/>
              <a:gd name="T24" fmla="*/ 6468123 w 5883216"/>
              <a:gd name="T25" fmla="*/ 1627016 h 1102384"/>
              <a:gd name="T26" fmla="*/ 5691947 w 5883216"/>
              <a:gd name="T27" fmla="*/ 1627016 h 1102384"/>
              <a:gd name="T28" fmla="*/ 4980454 w 5883216"/>
              <a:gd name="T29" fmla="*/ 1627016 h 1102384"/>
              <a:gd name="T30" fmla="*/ 4204279 w 5883216"/>
              <a:gd name="T31" fmla="*/ 1627016 h 1102384"/>
              <a:gd name="T32" fmla="*/ 3622149 w 5883216"/>
              <a:gd name="T33" fmla="*/ 1627016 h 1102384"/>
              <a:gd name="T34" fmla="*/ 2845974 w 5883216"/>
              <a:gd name="T35" fmla="*/ 1627016 h 1102384"/>
              <a:gd name="T36" fmla="*/ 2393207 w 5883216"/>
              <a:gd name="T37" fmla="*/ 1627016 h 1102384"/>
              <a:gd name="T38" fmla="*/ 1681710 w 5883216"/>
              <a:gd name="T39" fmla="*/ 1627016 h 1102384"/>
              <a:gd name="T40" fmla="*/ 1034901 w 5883216"/>
              <a:gd name="T41" fmla="*/ 1627016 h 1102384"/>
              <a:gd name="T42" fmla="*/ 0 w 5883216"/>
              <a:gd name="T43" fmla="*/ 1627016 h 1102384"/>
              <a:gd name="T44" fmla="*/ 0 w 5883216"/>
              <a:gd name="T45" fmla="*/ 829777 h 1102384"/>
              <a:gd name="T46" fmla="*/ 0 w 5883216"/>
              <a:gd name="T47" fmla="*/ 0 h 110238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883216"/>
              <a:gd name="T73" fmla="*/ 0 h 1102384"/>
              <a:gd name="T74" fmla="*/ 5883216 w 5883216"/>
              <a:gd name="T75" fmla="*/ 1102384 h 110238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883216" h="1102384" fill="none" extrusionOk="0">
                <a:moveTo>
                  <a:pt x="0" y="0"/>
                </a:moveTo>
                <a:cubicBezTo>
                  <a:pt x="144087" y="-37824"/>
                  <a:pt x="344981" y="63184"/>
                  <a:pt x="529489" y="0"/>
                </a:cubicBezTo>
                <a:cubicBezTo>
                  <a:pt x="713997" y="-63184"/>
                  <a:pt x="872785" y="17969"/>
                  <a:pt x="1117811" y="0"/>
                </a:cubicBezTo>
                <a:cubicBezTo>
                  <a:pt x="1362837" y="-17969"/>
                  <a:pt x="1578500" y="46161"/>
                  <a:pt x="1823797" y="0"/>
                </a:cubicBezTo>
                <a:cubicBezTo>
                  <a:pt x="2069094" y="-46161"/>
                  <a:pt x="2097264" y="25547"/>
                  <a:pt x="2294454" y="0"/>
                </a:cubicBezTo>
                <a:cubicBezTo>
                  <a:pt x="2491644" y="-25547"/>
                  <a:pt x="2612884" y="36985"/>
                  <a:pt x="2706279" y="0"/>
                </a:cubicBezTo>
                <a:cubicBezTo>
                  <a:pt x="2799674" y="-36985"/>
                  <a:pt x="3096269" y="18038"/>
                  <a:pt x="3235769" y="0"/>
                </a:cubicBezTo>
                <a:cubicBezTo>
                  <a:pt x="3375269" y="-18038"/>
                  <a:pt x="3525251" y="23861"/>
                  <a:pt x="3706426" y="0"/>
                </a:cubicBezTo>
                <a:cubicBezTo>
                  <a:pt x="3887601" y="-23861"/>
                  <a:pt x="4003799" y="4024"/>
                  <a:pt x="4235916" y="0"/>
                </a:cubicBezTo>
                <a:cubicBezTo>
                  <a:pt x="4468033" y="-4024"/>
                  <a:pt x="4636015" y="29501"/>
                  <a:pt x="4883069" y="0"/>
                </a:cubicBezTo>
                <a:cubicBezTo>
                  <a:pt x="5130123" y="-29501"/>
                  <a:pt x="5676986" y="11146"/>
                  <a:pt x="5883216" y="0"/>
                </a:cubicBezTo>
                <a:cubicBezTo>
                  <a:pt x="5897510" y="251547"/>
                  <a:pt x="5867644" y="301905"/>
                  <a:pt x="5883216" y="529144"/>
                </a:cubicBezTo>
                <a:cubicBezTo>
                  <a:pt x="5898788" y="756383"/>
                  <a:pt x="5860733" y="886422"/>
                  <a:pt x="5883216" y="1102384"/>
                </a:cubicBezTo>
                <a:cubicBezTo>
                  <a:pt x="5540598" y="1151911"/>
                  <a:pt x="5435345" y="1065467"/>
                  <a:pt x="5177230" y="1102384"/>
                </a:cubicBezTo>
                <a:cubicBezTo>
                  <a:pt x="4919115" y="1139301"/>
                  <a:pt x="4798576" y="1076059"/>
                  <a:pt x="4530076" y="1102384"/>
                </a:cubicBezTo>
                <a:cubicBezTo>
                  <a:pt x="4261576" y="1128709"/>
                  <a:pt x="4090224" y="1059254"/>
                  <a:pt x="3824090" y="1102384"/>
                </a:cubicBezTo>
                <a:cubicBezTo>
                  <a:pt x="3557956" y="1145514"/>
                  <a:pt x="3543387" y="1058434"/>
                  <a:pt x="3294601" y="1102384"/>
                </a:cubicBezTo>
                <a:cubicBezTo>
                  <a:pt x="3045815" y="1146334"/>
                  <a:pt x="2774276" y="1021033"/>
                  <a:pt x="2588615" y="1102384"/>
                </a:cubicBezTo>
                <a:cubicBezTo>
                  <a:pt x="2402954" y="1183735"/>
                  <a:pt x="2337532" y="1057654"/>
                  <a:pt x="2176790" y="1102384"/>
                </a:cubicBezTo>
                <a:cubicBezTo>
                  <a:pt x="2016048" y="1147114"/>
                  <a:pt x="1702528" y="1083913"/>
                  <a:pt x="1529636" y="1102384"/>
                </a:cubicBezTo>
                <a:cubicBezTo>
                  <a:pt x="1356744" y="1120855"/>
                  <a:pt x="1085682" y="1043843"/>
                  <a:pt x="941315" y="1102384"/>
                </a:cubicBezTo>
                <a:cubicBezTo>
                  <a:pt x="796948" y="1160925"/>
                  <a:pt x="386593" y="1042633"/>
                  <a:pt x="0" y="1102384"/>
                </a:cubicBezTo>
                <a:cubicBezTo>
                  <a:pt x="-36002" y="878709"/>
                  <a:pt x="62534" y="771345"/>
                  <a:pt x="0" y="562216"/>
                </a:cubicBezTo>
                <a:cubicBezTo>
                  <a:pt x="-62534" y="353087"/>
                  <a:pt x="25190" y="123816"/>
                  <a:pt x="0" y="0"/>
                </a:cubicBezTo>
                <a:close/>
              </a:path>
              <a:path w="5883216" h="1102384" stroke="0" extrusionOk="0">
                <a:moveTo>
                  <a:pt x="0" y="0"/>
                </a:moveTo>
                <a:cubicBezTo>
                  <a:pt x="112941" y="-48747"/>
                  <a:pt x="279246" y="10857"/>
                  <a:pt x="470657" y="0"/>
                </a:cubicBezTo>
                <a:cubicBezTo>
                  <a:pt x="662068" y="-10857"/>
                  <a:pt x="800250" y="38161"/>
                  <a:pt x="941315" y="0"/>
                </a:cubicBezTo>
                <a:cubicBezTo>
                  <a:pt x="1082380" y="-38161"/>
                  <a:pt x="1341594" y="4122"/>
                  <a:pt x="1470804" y="0"/>
                </a:cubicBezTo>
                <a:cubicBezTo>
                  <a:pt x="1600014" y="-4122"/>
                  <a:pt x="1837559" y="5184"/>
                  <a:pt x="1941461" y="0"/>
                </a:cubicBezTo>
                <a:cubicBezTo>
                  <a:pt x="2045363" y="-5184"/>
                  <a:pt x="2248744" y="30909"/>
                  <a:pt x="2412119" y="0"/>
                </a:cubicBezTo>
                <a:cubicBezTo>
                  <a:pt x="2575494" y="-30909"/>
                  <a:pt x="2729357" y="54987"/>
                  <a:pt x="2941608" y="0"/>
                </a:cubicBezTo>
                <a:cubicBezTo>
                  <a:pt x="3153859" y="-54987"/>
                  <a:pt x="3226209" y="40095"/>
                  <a:pt x="3353433" y="0"/>
                </a:cubicBezTo>
                <a:cubicBezTo>
                  <a:pt x="3480658" y="-40095"/>
                  <a:pt x="3652923" y="19667"/>
                  <a:pt x="3882923" y="0"/>
                </a:cubicBezTo>
                <a:cubicBezTo>
                  <a:pt x="4112923" y="-19667"/>
                  <a:pt x="4150541" y="48062"/>
                  <a:pt x="4353580" y="0"/>
                </a:cubicBezTo>
                <a:cubicBezTo>
                  <a:pt x="4556619" y="-48062"/>
                  <a:pt x="4710232" y="12426"/>
                  <a:pt x="4883069" y="0"/>
                </a:cubicBezTo>
                <a:cubicBezTo>
                  <a:pt x="5055906" y="-12426"/>
                  <a:pt x="5391306" y="105860"/>
                  <a:pt x="5883216" y="0"/>
                </a:cubicBezTo>
                <a:cubicBezTo>
                  <a:pt x="5925944" y="229058"/>
                  <a:pt x="5875263" y="322028"/>
                  <a:pt x="5883216" y="540168"/>
                </a:cubicBezTo>
                <a:cubicBezTo>
                  <a:pt x="5891169" y="758308"/>
                  <a:pt x="5827493" y="838311"/>
                  <a:pt x="5883216" y="1102384"/>
                </a:cubicBezTo>
                <a:cubicBezTo>
                  <a:pt x="5597273" y="1117294"/>
                  <a:pt x="5434069" y="1101462"/>
                  <a:pt x="5177230" y="1102384"/>
                </a:cubicBezTo>
                <a:cubicBezTo>
                  <a:pt x="4920391" y="1103306"/>
                  <a:pt x="4869080" y="1054534"/>
                  <a:pt x="4588908" y="1102384"/>
                </a:cubicBezTo>
                <a:cubicBezTo>
                  <a:pt x="4308736" y="1150234"/>
                  <a:pt x="4276427" y="1044808"/>
                  <a:pt x="4000587" y="1102384"/>
                </a:cubicBezTo>
                <a:cubicBezTo>
                  <a:pt x="3724747" y="1159960"/>
                  <a:pt x="3680269" y="1085660"/>
                  <a:pt x="3471097" y="1102384"/>
                </a:cubicBezTo>
                <a:cubicBezTo>
                  <a:pt x="3261925" y="1119108"/>
                  <a:pt x="3043965" y="1045398"/>
                  <a:pt x="2882776" y="1102384"/>
                </a:cubicBezTo>
                <a:cubicBezTo>
                  <a:pt x="2721587" y="1159370"/>
                  <a:pt x="2578109" y="1068813"/>
                  <a:pt x="2470951" y="1102384"/>
                </a:cubicBezTo>
                <a:cubicBezTo>
                  <a:pt x="2363794" y="1135955"/>
                  <a:pt x="2072957" y="1096733"/>
                  <a:pt x="1941461" y="1102384"/>
                </a:cubicBezTo>
                <a:cubicBezTo>
                  <a:pt x="1809965" y="1108035"/>
                  <a:pt x="1486807" y="1036420"/>
                  <a:pt x="1353140" y="1102384"/>
                </a:cubicBezTo>
                <a:cubicBezTo>
                  <a:pt x="1219473" y="1168348"/>
                  <a:pt x="1103183" y="1079525"/>
                  <a:pt x="882482" y="1102384"/>
                </a:cubicBezTo>
                <a:cubicBezTo>
                  <a:pt x="661781" y="1125243"/>
                  <a:pt x="186245" y="1023361"/>
                  <a:pt x="0" y="1102384"/>
                </a:cubicBezTo>
                <a:cubicBezTo>
                  <a:pt x="-47082" y="924843"/>
                  <a:pt x="10061" y="758140"/>
                  <a:pt x="0" y="573240"/>
                </a:cubicBezTo>
                <a:cubicBezTo>
                  <a:pt x="-10061" y="388340"/>
                  <a:pt x="8440" y="217947"/>
                  <a:pt x="0" y="0"/>
                </a:cubicBezTo>
                <a:close/>
              </a:path>
            </a:pathLst>
          </a:custGeom>
          <a:solidFill>
            <a:srgbClr val="FFFFFF"/>
          </a:solidFill>
          <a:ln w="9525">
            <a:solidFill>
              <a:srgbClr val="808080"/>
            </a:solidFill>
            <a:miter lim="800000"/>
          </a:ln>
        </p:spPr>
        <p:txBody>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dirty="0" err="1">
                <a:latin typeface="等线" panose="02010600030101010101" charset="-122"/>
                <a:cs typeface="宋体" panose="02010600030101010101" pitchFamily="2" charset="-122"/>
              </a:rPr>
              <a:t>datarootv</a:t>
            </a:r>
            <a:r>
              <a:rPr lang="zh-CN" altLang="en-US" sz="1400" b="1" dirty="0">
                <a:latin typeface="等线" panose="02010600030101010101" charset="-122"/>
                <a:cs typeface="宋体" panose="02010600030101010101" pitchFamily="2" charset="-122"/>
              </a:rPr>
              <a:t>：</a:t>
            </a:r>
            <a:r>
              <a:rPr lang="en-US" altLang="zh-CN" sz="1400" b="1" dirty="0">
                <a:latin typeface="等线" panose="02010600030101010101" charset="-122"/>
                <a:cs typeface="宋体" panose="02010600030101010101" pitchFamily="2" charset="-122"/>
              </a:rPr>
              <a:t>			</a:t>
            </a:r>
            <a:r>
              <a:rPr lang="zh-CN" altLang="en-US" sz="1400" b="1" dirty="0">
                <a:latin typeface="等线" panose="02010600030101010101" charset="-122"/>
                <a:cs typeface="宋体" panose="02010600030101010101" pitchFamily="2" charset="-122"/>
              </a:rPr>
              <a:t>输入路径</a:t>
            </a:r>
            <a:endParaRPr lang="en-US" altLang="zh-CN" sz="1400" b="1" dirty="0">
              <a:latin typeface="等线" panose="02010600030101010101" charset="-122"/>
              <a:cs typeface="宋体" panose="02010600030101010101" pitchFamily="2" charset="-122"/>
            </a:endParaRPr>
          </a:p>
          <a:p>
            <a:r>
              <a:rPr lang="en-US" altLang="zh-CN" sz="1400" b="1" dirty="0">
                <a:latin typeface="等线" panose="02010600030101010101" charset="-122"/>
                <a:cs typeface="宋体" panose="02010600030101010101" pitchFamily="2" charset="-122"/>
              </a:rPr>
              <a:t>EVS</a:t>
            </a:r>
            <a:r>
              <a:rPr lang="zh-CN" altLang="en-US" sz="1400" b="1" dirty="0">
                <a:latin typeface="等线" panose="02010600030101010101" charset="-122"/>
                <a:cs typeface="宋体" panose="02010600030101010101" pitchFamily="2" charset="-122"/>
              </a:rPr>
              <a:t>：				事件列表</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fstr</a:t>
            </a:r>
            <a:r>
              <a:rPr lang="zh-CN" altLang="en-US" sz="1400" b="1" dirty="0">
                <a:latin typeface="等线" panose="02010600030101010101" charset="-122"/>
                <a:cs typeface="宋体" panose="02010600030101010101" pitchFamily="2" charset="-122"/>
              </a:rPr>
              <a:t>：				输入文件通用命名格式</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outpath</a:t>
            </a:r>
            <a:r>
              <a:rPr lang="zh-CN" altLang="en-US" sz="1400" b="1" dirty="0">
                <a:latin typeface="等线" panose="02010600030101010101" charset="-122"/>
                <a:cs typeface="宋体" panose="02010600030101010101" pitchFamily="2" charset="-122"/>
              </a:rPr>
              <a:t>：			</a:t>
            </a:r>
            <a:r>
              <a:rPr lang="en-US" altLang="zh-CN" sz="1400" b="1" dirty="0">
                <a:latin typeface="等线" panose="02010600030101010101" charset="-122"/>
                <a:cs typeface="宋体" panose="02010600030101010101" pitchFamily="2" charset="-122"/>
              </a:rPr>
              <a:t>	</a:t>
            </a:r>
            <a:r>
              <a:rPr lang="zh-CN" altLang="en-US" sz="1400" b="1" dirty="0">
                <a:latin typeface="等线" panose="02010600030101010101" charset="-122"/>
                <a:cs typeface="宋体" panose="02010600030101010101" pitchFamily="2" charset="-122"/>
              </a:rPr>
              <a:t>并行运算输出路径</a:t>
            </a:r>
            <a:endParaRPr lang="zh-CN" altLang="en-US" sz="1400" dirty="0">
              <a:cs typeface="宋体" panose="02010600030101010101" pitchFamily="2" charset="-122"/>
            </a:endParaRPr>
          </a:p>
          <a:p>
            <a:r>
              <a:rPr lang="en-US" altLang="zh-CN" sz="1400" b="1" dirty="0">
                <a:latin typeface="等线" panose="02010600030101010101" charset="-122"/>
                <a:cs typeface="宋体" panose="02010600030101010101" pitchFamily="2" charset="-122"/>
              </a:rPr>
              <a:t>outpath2</a:t>
            </a:r>
            <a:r>
              <a:rPr lang="zh-CN" altLang="en-US" sz="1400" b="1" dirty="0">
                <a:latin typeface="等线" panose="02010600030101010101" charset="-122"/>
                <a:cs typeface="宋体" panose="02010600030101010101" pitchFamily="2" charset="-122"/>
              </a:rPr>
              <a:t>：			合并最终结果输出路径</a:t>
            </a:r>
            <a:endParaRPr lang="zh-CN" altLang="en-US" sz="1400" dirty="0">
              <a:cs typeface="宋体" panose="02010600030101010101" pitchFamily="2" charset="-122"/>
            </a:endParaRPr>
          </a:p>
          <a:p>
            <a:r>
              <a:rPr lang="en-US" altLang="zh-CN" sz="1400" b="1" dirty="0" err="1">
                <a:latin typeface="等线" panose="02010600030101010101" charset="-122"/>
                <a:cs typeface="宋体" panose="02010600030101010101" pitchFamily="2" charset="-122"/>
              </a:rPr>
              <a:t>is_parfor</a:t>
            </a:r>
            <a:r>
              <a:rPr lang="zh-CN" altLang="en-US" sz="1400" b="1" dirty="0">
                <a:latin typeface="等线" panose="02010600030101010101" charset="-122"/>
                <a:cs typeface="宋体" panose="02010600030101010101" pitchFamily="2" charset="-122"/>
              </a:rPr>
              <a:t>：			</a:t>
            </a:r>
            <a:r>
              <a:rPr lang="en-US" altLang="zh-CN" sz="1400" b="1" dirty="0">
                <a:latin typeface="等线" panose="02010600030101010101" charset="-122"/>
                <a:cs typeface="宋体" panose="02010600030101010101" pitchFamily="2" charset="-122"/>
              </a:rPr>
              <a:t>=1</a:t>
            </a:r>
            <a:r>
              <a:rPr lang="zh-CN" altLang="en-US" sz="1400" b="1" dirty="0">
                <a:latin typeface="等线" panose="02010600030101010101" charset="-122"/>
                <a:cs typeface="宋体" panose="02010600030101010101" pitchFamily="2" charset="-122"/>
              </a:rPr>
              <a:t>，并行运算； </a:t>
            </a:r>
            <a:r>
              <a:rPr lang="en-US" altLang="zh-CN" sz="1400" b="1" dirty="0">
                <a:latin typeface="等线" panose="02010600030101010101" charset="-122"/>
                <a:cs typeface="宋体" panose="02010600030101010101" pitchFamily="2" charset="-122"/>
              </a:rPr>
              <a:t>=0</a:t>
            </a:r>
            <a:r>
              <a:rPr lang="zh-CN" altLang="en-US" sz="1400" b="1" dirty="0">
                <a:latin typeface="等线" panose="02010600030101010101" charset="-122"/>
                <a:cs typeface="宋体" panose="02010600030101010101" pitchFamily="2" charset="-122"/>
              </a:rPr>
              <a:t>，单核运算</a:t>
            </a:r>
            <a:endParaRPr lang="zh-CN" altLang="en-US" sz="1400" dirty="0">
              <a:cs typeface="宋体" panose="02010600030101010101" pitchFamily="2" charset="-122"/>
            </a:endParaRPr>
          </a:p>
        </p:txBody>
      </p:sp>
      <p:sp>
        <p:nvSpPr>
          <p:cNvPr id="19460" name="AutoShape 1"/>
          <p:cNvSpPr>
            <a:spLocks noChangeArrowheads="1"/>
          </p:cNvSpPr>
          <p:nvPr/>
        </p:nvSpPr>
        <p:spPr bwMode="auto">
          <a:xfrm>
            <a:off x="3179564" y="4992719"/>
            <a:ext cx="6335712" cy="737235"/>
          </a:xfrm>
          <a:custGeom>
            <a:avLst/>
            <a:gdLst>
              <a:gd name="T0" fmla="*/ 0 w 5883216"/>
              <a:gd name="T1" fmla="*/ 0 h 1404620"/>
              <a:gd name="T2" fmla="*/ 826055 w 5883216"/>
              <a:gd name="T3" fmla="*/ 0 h 1404620"/>
              <a:gd name="T4" fmla="*/ 1468544 w 5883216"/>
              <a:gd name="T5" fmla="*/ 0 h 1404620"/>
              <a:gd name="T6" fmla="*/ 2294598 w 5883216"/>
              <a:gd name="T7" fmla="*/ 0 h 1404620"/>
              <a:gd name="T8" fmla="*/ 3028870 w 5883216"/>
              <a:gd name="T9" fmla="*/ 0 h 1404620"/>
              <a:gd name="T10" fmla="*/ 3854925 w 5883216"/>
              <a:gd name="T11" fmla="*/ 0 h 1404620"/>
              <a:gd name="T12" fmla="*/ 4864548 w 5883216"/>
              <a:gd name="T13" fmla="*/ 0 h 1404620"/>
              <a:gd name="T14" fmla="*/ 5782385 w 5883216"/>
              <a:gd name="T15" fmla="*/ 0 h 1404620"/>
              <a:gd name="T16" fmla="*/ 6516657 w 5883216"/>
              <a:gd name="T17" fmla="*/ 0 h 1404620"/>
              <a:gd name="T18" fmla="*/ 7526281 w 5883216"/>
              <a:gd name="T19" fmla="*/ 0 h 1404620"/>
              <a:gd name="T20" fmla="*/ 8260552 w 5883216"/>
              <a:gd name="T21" fmla="*/ 0 h 1404620"/>
              <a:gd name="T22" fmla="*/ 9178392 w 5883216"/>
              <a:gd name="T23" fmla="*/ 0 h 1404620"/>
              <a:gd name="T24" fmla="*/ 9178392 w 5883216"/>
              <a:gd name="T25" fmla="*/ 1183 h 1404620"/>
              <a:gd name="T26" fmla="*/ 9178392 w 5883216"/>
              <a:gd name="T27" fmla="*/ 2366 h 1404620"/>
              <a:gd name="T28" fmla="*/ 9178392 w 5883216"/>
              <a:gd name="T29" fmla="*/ 3776 h 1404620"/>
              <a:gd name="T30" fmla="*/ 8076983 w 5883216"/>
              <a:gd name="T31" fmla="*/ 3776 h 1404620"/>
              <a:gd name="T32" fmla="*/ 7067362 w 5883216"/>
              <a:gd name="T33" fmla="*/ 3776 h 1404620"/>
              <a:gd name="T34" fmla="*/ 6149523 w 5883216"/>
              <a:gd name="T35" fmla="*/ 3776 h 1404620"/>
              <a:gd name="T36" fmla="*/ 5139898 w 5883216"/>
              <a:gd name="T37" fmla="*/ 3776 h 1404620"/>
              <a:gd name="T38" fmla="*/ 4313843 w 5883216"/>
              <a:gd name="T39" fmla="*/ 3776 h 1404620"/>
              <a:gd name="T40" fmla="*/ 3671356 w 5883216"/>
              <a:gd name="T41" fmla="*/ 3776 h 1404620"/>
              <a:gd name="T42" fmla="*/ 2661736 w 5883216"/>
              <a:gd name="T43" fmla="*/ 3776 h 1404620"/>
              <a:gd name="T44" fmla="*/ 1652112 w 5883216"/>
              <a:gd name="T45" fmla="*/ 3776 h 1404620"/>
              <a:gd name="T46" fmla="*/ 0 w 5883216"/>
              <a:gd name="T47" fmla="*/ 3776 h 1404620"/>
              <a:gd name="T48" fmla="*/ 0 w 5883216"/>
              <a:gd name="T49" fmla="*/ 2479 h 1404620"/>
              <a:gd name="T50" fmla="*/ 0 w 5883216"/>
              <a:gd name="T51" fmla="*/ 1334 h 1404620"/>
              <a:gd name="T52" fmla="*/ 0 w 5883216"/>
              <a:gd name="T53" fmla="*/ 0 h 14046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883216"/>
              <a:gd name="T82" fmla="*/ 0 h 1404620"/>
              <a:gd name="T83" fmla="*/ 5883216 w 5883216"/>
              <a:gd name="T84" fmla="*/ 1404620 h 14046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883216" h="1404620" fill="none" extrusionOk="0">
                <a:moveTo>
                  <a:pt x="0" y="0"/>
                </a:moveTo>
                <a:cubicBezTo>
                  <a:pt x="220007" y="-23647"/>
                  <a:pt x="411476" y="53866"/>
                  <a:pt x="529489" y="0"/>
                </a:cubicBezTo>
                <a:cubicBezTo>
                  <a:pt x="647502" y="-53866"/>
                  <a:pt x="839934" y="33307"/>
                  <a:pt x="941315" y="0"/>
                </a:cubicBezTo>
                <a:cubicBezTo>
                  <a:pt x="1042696" y="-33307"/>
                  <a:pt x="1331697" y="26134"/>
                  <a:pt x="1470804" y="0"/>
                </a:cubicBezTo>
                <a:cubicBezTo>
                  <a:pt x="1609911" y="-26134"/>
                  <a:pt x="1760286" y="23861"/>
                  <a:pt x="1941461" y="0"/>
                </a:cubicBezTo>
                <a:cubicBezTo>
                  <a:pt x="2122636" y="-23861"/>
                  <a:pt x="2238834" y="4024"/>
                  <a:pt x="2470951" y="0"/>
                </a:cubicBezTo>
                <a:cubicBezTo>
                  <a:pt x="2703068" y="-4024"/>
                  <a:pt x="2871050" y="29501"/>
                  <a:pt x="3118104" y="0"/>
                </a:cubicBezTo>
                <a:cubicBezTo>
                  <a:pt x="3365158" y="-29501"/>
                  <a:pt x="3556435" y="39133"/>
                  <a:pt x="3706426" y="0"/>
                </a:cubicBezTo>
                <a:cubicBezTo>
                  <a:pt x="3856417" y="-39133"/>
                  <a:pt x="4047912" y="25826"/>
                  <a:pt x="4177083" y="0"/>
                </a:cubicBezTo>
                <a:cubicBezTo>
                  <a:pt x="4306254" y="-25826"/>
                  <a:pt x="4510831" y="22260"/>
                  <a:pt x="4824237" y="0"/>
                </a:cubicBezTo>
                <a:cubicBezTo>
                  <a:pt x="5137643" y="-22260"/>
                  <a:pt x="5070274" y="23571"/>
                  <a:pt x="5294894" y="0"/>
                </a:cubicBezTo>
                <a:cubicBezTo>
                  <a:pt x="5519514" y="-23571"/>
                  <a:pt x="5760513" y="25927"/>
                  <a:pt x="5883216" y="0"/>
                </a:cubicBezTo>
                <a:cubicBezTo>
                  <a:pt x="5885336" y="171968"/>
                  <a:pt x="5859279" y="223262"/>
                  <a:pt x="5883216" y="440114"/>
                </a:cubicBezTo>
                <a:cubicBezTo>
                  <a:pt x="5907153" y="656966"/>
                  <a:pt x="5835894" y="724632"/>
                  <a:pt x="5883216" y="880229"/>
                </a:cubicBezTo>
                <a:cubicBezTo>
                  <a:pt x="5930538" y="1035826"/>
                  <a:pt x="5834240" y="1280758"/>
                  <a:pt x="5883216" y="1404620"/>
                </a:cubicBezTo>
                <a:cubicBezTo>
                  <a:pt x="5670609" y="1469490"/>
                  <a:pt x="5384590" y="1353578"/>
                  <a:pt x="5177230" y="1404620"/>
                </a:cubicBezTo>
                <a:cubicBezTo>
                  <a:pt x="4969870" y="1455662"/>
                  <a:pt x="4702968" y="1386149"/>
                  <a:pt x="4530076" y="1404620"/>
                </a:cubicBezTo>
                <a:cubicBezTo>
                  <a:pt x="4357184" y="1423091"/>
                  <a:pt x="4086122" y="1346079"/>
                  <a:pt x="3941755" y="1404620"/>
                </a:cubicBezTo>
                <a:cubicBezTo>
                  <a:pt x="3797388" y="1463161"/>
                  <a:pt x="3486111" y="1401108"/>
                  <a:pt x="3294601" y="1404620"/>
                </a:cubicBezTo>
                <a:cubicBezTo>
                  <a:pt x="3103091" y="1408132"/>
                  <a:pt x="3020658" y="1394384"/>
                  <a:pt x="2765112" y="1404620"/>
                </a:cubicBezTo>
                <a:cubicBezTo>
                  <a:pt x="2509566" y="1414856"/>
                  <a:pt x="2521602" y="1384674"/>
                  <a:pt x="2353286" y="1404620"/>
                </a:cubicBezTo>
                <a:cubicBezTo>
                  <a:pt x="2184970" y="1424566"/>
                  <a:pt x="1924072" y="1393958"/>
                  <a:pt x="1706133" y="1404620"/>
                </a:cubicBezTo>
                <a:cubicBezTo>
                  <a:pt x="1488194" y="1415282"/>
                  <a:pt x="1368859" y="1394002"/>
                  <a:pt x="1058979" y="1404620"/>
                </a:cubicBezTo>
                <a:cubicBezTo>
                  <a:pt x="749099" y="1415238"/>
                  <a:pt x="489190" y="1301580"/>
                  <a:pt x="0" y="1404620"/>
                </a:cubicBezTo>
                <a:cubicBezTo>
                  <a:pt x="-26806" y="1227675"/>
                  <a:pt x="54385" y="1095449"/>
                  <a:pt x="0" y="922367"/>
                </a:cubicBezTo>
                <a:cubicBezTo>
                  <a:pt x="-54385" y="749285"/>
                  <a:pt x="46151" y="699578"/>
                  <a:pt x="0" y="496299"/>
                </a:cubicBezTo>
                <a:cubicBezTo>
                  <a:pt x="-46151" y="293020"/>
                  <a:pt x="58148" y="245713"/>
                  <a:pt x="0" y="0"/>
                </a:cubicBezTo>
                <a:close/>
              </a:path>
              <a:path w="5883216" h="1404620" stroke="0" extrusionOk="0">
                <a:moveTo>
                  <a:pt x="0" y="0"/>
                </a:moveTo>
                <a:cubicBezTo>
                  <a:pt x="112941" y="-48747"/>
                  <a:pt x="279246" y="10857"/>
                  <a:pt x="470657" y="0"/>
                </a:cubicBezTo>
                <a:cubicBezTo>
                  <a:pt x="662068" y="-10857"/>
                  <a:pt x="800250" y="38161"/>
                  <a:pt x="941315" y="0"/>
                </a:cubicBezTo>
                <a:cubicBezTo>
                  <a:pt x="1082380" y="-38161"/>
                  <a:pt x="1341594" y="4122"/>
                  <a:pt x="1470804" y="0"/>
                </a:cubicBezTo>
                <a:cubicBezTo>
                  <a:pt x="1600014" y="-4122"/>
                  <a:pt x="1837559" y="5184"/>
                  <a:pt x="1941461" y="0"/>
                </a:cubicBezTo>
                <a:cubicBezTo>
                  <a:pt x="2045363" y="-5184"/>
                  <a:pt x="2248744" y="30909"/>
                  <a:pt x="2412119" y="0"/>
                </a:cubicBezTo>
                <a:cubicBezTo>
                  <a:pt x="2575494" y="-30909"/>
                  <a:pt x="2729357" y="54987"/>
                  <a:pt x="2941608" y="0"/>
                </a:cubicBezTo>
                <a:cubicBezTo>
                  <a:pt x="3153859" y="-54987"/>
                  <a:pt x="3226209" y="40095"/>
                  <a:pt x="3353433" y="0"/>
                </a:cubicBezTo>
                <a:cubicBezTo>
                  <a:pt x="3480658" y="-40095"/>
                  <a:pt x="3652923" y="19667"/>
                  <a:pt x="3882923" y="0"/>
                </a:cubicBezTo>
                <a:cubicBezTo>
                  <a:pt x="4112923" y="-19667"/>
                  <a:pt x="4150541" y="48062"/>
                  <a:pt x="4353580" y="0"/>
                </a:cubicBezTo>
                <a:cubicBezTo>
                  <a:pt x="4556619" y="-48062"/>
                  <a:pt x="4710232" y="12426"/>
                  <a:pt x="4883069" y="0"/>
                </a:cubicBezTo>
                <a:cubicBezTo>
                  <a:pt x="5055906" y="-12426"/>
                  <a:pt x="5391306" y="105860"/>
                  <a:pt x="5883216" y="0"/>
                </a:cubicBezTo>
                <a:cubicBezTo>
                  <a:pt x="5910020" y="177508"/>
                  <a:pt x="5868319" y="348469"/>
                  <a:pt x="5883216" y="454160"/>
                </a:cubicBezTo>
                <a:cubicBezTo>
                  <a:pt x="5898113" y="559851"/>
                  <a:pt x="5868170" y="756835"/>
                  <a:pt x="5883216" y="922367"/>
                </a:cubicBezTo>
                <a:cubicBezTo>
                  <a:pt x="5898262" y="1087899"/>
                  <a:pt x="5836321" y="1240372"/>
                  <a:pt x="5883216" y="1404620"/>
                </a:cubicBezTo>
                <a:cubicBezTo>
                  <a:pt x="5694692" y="1405231"/>
                  <a:pt x="5598653" y="1397952"/>
                  <a:pt x="5412559" y="1404620"/>
                </a:cubicBezTo>
                <a:cubicBezTo>
                  <a:pt x="5226465" y="1411288"/>
                  <a:pt x="5101348" y="1348925"/>
                  <a:pt x="4824237" y="1404620"/>
                </a:cubicBezTo>
                <a:cubicBezTo>
                  <a:pt x="4547126" y="1460315"/>
                  <a:pt x="4496097" y="1385611"/>
                  <a:pt x="4294748" y="1404620"/>
                </a:cubicBezTo>
                <a:cubicBezTo>
                  <a:pt x="4093399" y="1423629"/>
                  <a:pt x="3874166" y="1351096"/>
                  <a:pt x="3706426" y="1404620"/>
                </a:cubicBezTo>
                <a:cubicBezTo>
                  <a:pt x="3538686" y="1458144"/>
                  <a:pt x="3401759" y="1371049"/>
                  <a:pt x="3294601" y="1404620"/>
                </a:cubicBezTo>
                <a:cubicBezTo>
                  <a:pt x="3187444" y="1438191"/>
                  <a:pt x="2892266" y="1390958"/>
                  <a:pt x="2765112" y="1404620"/>
                </a:cubicBezTo>
                <a:cubicBezTo>
                  <a:pt x="2637958" y="1418282"/>
                  <a:pt x="2316062" y="1340357"/>
                  <a:pt x="2176790" y="1404620"/>
                </a:cubicBezTo>
                <a:cubicBezTo>
                  <a:pt x="2037518" y="1468883"/>
                  <a:pt x="1926432" y="1381124"/>
                  <a:pt x="1706133" y="1404620"/>
                </a:cubicBezTo>
                <a:cubicBezTo>
                  <a:pt x="1485834" y="1428116"/>
                  <a:pt x="1334114" y="1386704"/>
                  <a:pt x="1235475" y="1404620"/>
                </a:cubicBezTo>
                <a:cubicBezTo>
                  <a:pt x="1136836" y="1422536"/>
                  <a:pt x="970990" y="1381911"/>
                  <a:pt x="764818" y="1404620"/>
                </a:cubicBezTo>
                <a:cubicBezTo>
                  <a:pt x="558646" y="1427329"/>
                  <a:pt x="200741" y="1342437"/>
                  <a:pt x="0" y="1404620"/>
                </a:cubicBezTo>
                <a:cubicBezTo>
                  <a:pt x="-45078" y="1239337"/>
                  <a:pt x="13610" y="1064160"/>
                  <a:pt x="0" y="950460"/>
                </a:cubicBezTo>
                <a:cubicBezTo>
                  <a:pt x="-13610" y="836760"/>
                  <a:pt x="7060" y="648348"/>
                  <a:pt x="0" y="524391"/>
                </a:cubicBezTo>
                <a:cubicBezTo>
                  <a:pt x="-7060" y="400434"/>
                  <a:pt x="59836" y="206125"/>
                  <a:pt x="0" y="0"/>
                </a:cubicBezTo>
                <a:close/>
              </a:path>
            </a:pathLst>
          </a:custGeom>
          <a:solidFill>
            <a:srgbClr val="FFFFFF"/>
          </a:solidFill>
          <a:ln w="9525">
            <a:solidFill>
              <a:srgbClr val="808080"/>
            </a:solidFill>
            <a:miter lim="800000"/>
          </a:ln>
        </p:spPr>
        <p:txBody>
          <a:bodyPr>
            <a:spAutoFit/>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a:solidFill>
                  <a:srgbClr val="0D0D0D"/>
                </a:solidFill>
                <a:latin typeface="等线" panose="02010600030101010101" charset="-122"/>
                <a:cs typeface="宋体" panose="02010600030101010101" pitchFamily="2" charset="-122"/>
              </a:rPr>
              <a:t>bk_</a:t>
            </a:r>
            <a:r>
              <a:rPr lang="en-US" altLang="zh-CN" sz="1400">
                <a:solidFill>
                  <a:srgbClr val="0D0D0D"/>
                </a:solidFill>
                <a:latin typeface="等线" panose="02010600030101010101" charset="-122"/>
                <a:cs typeface="宋体" panose="02010600030101010101" pitchFamily="2" charset="-122"/>
              </a:rPr>
              <a:t>$longitude_$latitude</a:t>
            </a:r>
            <a:r>
              <a:rPr lang="en-US" altLang="zh-CN" sz="1400" b="1">
                <a:solidFill>
                  <a:srgbClr val="0D0D0D"/>
                </a:solidFill>
                <a:latin typeface="等线" panose="02010600030101010101" charset="-122"/>
                <a:cs typeface="宋体" panose="02010600030101010101" pitchFamily="2" charset="-122"/>
              </a:rPr>
              <a:t>.mat</a:t>
            </a:r>
            <a:r>
              <a:rPr lang="zh-CN" altLang="en-US" sz="1400">
                <a:solidFill>
                  <a:srgbClr val="0D0D0D"/>
                </a:solidFill>
                <a:latin typeface="等线" panose="02010600030101010101" charset="-122"/>
                <a:cs typeface="宋体" panose="02010600030101010101" pitchFamily="2" charset="-122"/>
              </a:rPr>
              <a:t>，保存在“</a:t>
            </a:r>
            <a:r>
              <a:rPr lang="en-US" altLang="zh-CN" sz="1400">
                <a:latin typeface="等线" panose="02010600030101010101" charset="-122"/>
                <a:cs typeface="宋体" panose="02010600030101010101" pitchFamily="2" charset="-122"/>
              </a:rPr>
              <a:t>outpath2</a:t>
            </a:r>
            <a:r>
              <a:rPr lang="en-US" altLang="zh-CN" sz="1400">
                <a:solidFill>
                  <a:srgbClr val="0D0D0D"/>
                </a:solidFill>
                <a:latin typeface="等线" panose="02010600030101010101" charset="-122"/>
                <a:cs typeface="宋体" panose="02010600030101010101" pitchFamily="2" charset="-122"/>
              </a:rPr>
              <a:t>”</a:t>
            </a:r>
            <a:r>
              <a:rPr lang="zh-CN" altLang="en-US" sz="1400">
                <a:solidFill>
                  <a:srgbClr val="0D0D0D"/>
                </a:solidFill>
                <a:latin typeface="等线" panose="02010600030101010101" charset="-122"/>
                <a:cs typeface="宋体" panose="02010600030101010101" pitchFamily="2" charset="-122"/>
              </a:rPr>
              <a:t>中</a:t>
            </a:r>
            <a:r>
              <a:rPr lang="zh-CN" altLang="en-US" sz="1400" b="1">
                <a:solidFill>
                  <a:srgbClr val="0D0D0D"/>
                </a:solidFill>
                <a:latin typeface="等线" panose="02010600030101010101" charset="-122"/>
                <a:cs typeface="宋体" panose="02010600030101010101" pitchFamily="2" charset="-122"/>
              </a:rPr>
              <a:t>。</a:t>
            </a:r>
            <a:r>
              <a:rPr lang="zh-CN" altLang="en-US" sz="1400">
                <a:solidFill>
                  <a:srgbClr val="0D0D0D"/>
                </a:solidFill>
                <a:latin typeface="等线" panose="02010600030101010101" charset="-122"/>
                <a:cs typeface="宋体" panose="02010600030101010101" pitchFamily="2" charset="-122"/>
              </a:rPr>
              <a:t>该</a:t>
            </a:r>
            <a:r>
              <a:rPr lang="en-US" altLang="zh-CN" sz="1400">
                <a:solidFill>
                  <a:srgbClr val="0D0D0D"/>
                </a:solidFill>
                <a:latin typeface="等线" panose="02010600030101010101" charset="-122"/>
                <a:cs typeface="宋体" panose="02010600030101010101" pitchFamily="2" charset="-122"/>
              </a:rPr>
              <a:t>mat</a:t>
            </a:r>
            <a:r>
              <a:rPr lang="zh-CN" altLang="en-US" sz="1400">
                <a:solidFill>
                  <a:srgbClr val="0D0D0D"/>
                </a:solidFill>
                <a:latin typeface="等线" panose="02010600030101010101" charset="-122"/>
                <a:cs typeface="宋体" panose="02010600030101010101" pitchFamily="2" charset="-122"/>
              </a:rPr>
              <a:t>文件保存了单个网格点不同周期和不同地震的梯度分析结果，包含了变量为</a:t>
            </a:r>
            <a:r>
              <a:rPr lang="en-US" altLang="zh-CN" sz="1400" b="1">
                <a:solidFill>
                  <a:srgbClr val="0D0D0D"/>
                </a:solidFill>
                <a:latin typeface="等线" panose="02010600030101010101" charset="-122"/>
                <a:cs typeface="宋体" panose="02010600030101010101" pitchFamily="2" charset="-122"/>
              </a:rPr>
              <a:t>wgst</a:t>
            </a:r>
            <a:r>
              <a:rPr lang="zh-CN" altLang="en-US" sz="1400">
                <a:solidFill>
                  <a:srgbClr val="0D0D0D"/>
                </a:solidFill>
                <a:latin typeface="等线" panose="02010600030101010101" charset="-122"/>
                <a:cs typeface="宋体" panose="02010600030101010101" pitchFamily="2" charset="-122"/>
              </a:rPr>
              <a:t>的数据结构体</a:t>
            </a:r>
            <a:endParaRPr lang="zh-CN" altLang="en-US" sz="1400">
              <a:cs typeface="宋体" panose="02010600030101010101" pitchFamily="2" charset="-122"/>
            </a:endParaRPr>
          </a:p>
        </p:txBody>
      </p:sp>
      <p:sp>
        <p:nvSpPr>
          <p:cNvPr id="19461" name="Rectangle 6"/>
          <p:cNvSpPr>
            <a:spLocks noChangeArrowheads="1"/>
          </p:cNvSpPr>
          <p:nvPr/>
        </p:nvSpPr>
        <p:spPr bwMode="auto">
          <a:xfrm>
            <a:off x="2804916" y="2704178"/>
            <a:ext cx="1908175" cy="306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zh-CN" sz="1400" b="1">
                <a:solidFill>
                  <a:srgbClr val="000000"/>
                </a:solidFill>
                <a:latin typeface="等线" panose="02010600030101010101" charset="-122"/>
                <a:cs typeface="Times New Roman" panose="02020603050405020304" pitchFamily="18" charset="0"/>
              </a:rPr>
              <a:t>&gt;&gt; </a:t>
            </a:r>
            <a:r>
              <a:rPr lang="zh-TW" altLang="zh-CN" sz="1400" b="1">
                <a:solidFill>
                  <a:srgbClr val="000000"/>
                </a:solidFill>
                <a:latin typeface="等线" panose="02010600030101010101" charset="-122"/>
                <a:ea typeface="等线" panose="02010600030101010101" charset="-122"/>
                <a:cs typeface="Times New Roman" panose="02020603050405020304" pitchFamily="18" charset="0"/>
              </a:rPr>
              <a:t>运行参数：</a:t>
            </a:r>
            <a:endParaRPr lang="zh-CN" altLang="en-US" sz="1400">
              <a:cs typeface="Times New Roman" panose="02020603050405020304" pitchFamily="18" charset="0"/>
            </a:endParaRPr>
          </a:p>
        </p:txBody>
      </p:sp>
      <p:sp>
        <p:nvSpPr>
          <p:cNvPr id="19462" name="Rectangle 8"/>
          <p:cNvSpPr>
            <a:spLocks noChangeArrowheads="1"/>
          </p:cNvSpPr>
          <p:nvPr/>
        </p:nvSpPr>
        <p:spPr bwMode="auto">
          <a:xfrm>
            <a:off x="2890640" y="4691730"/>
            <a:ext cx="1441451" cy="306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a:latin typeface="等线" panose="02010600030101010101" charset="-122"/>
                <a:cs typeface="宋体" panose="02010600030101010101" pitchFamily="2" charset="-122"/>
              </a:rPr>
              <a:t>&gt;&gt;</a:t>
            </a:r>
            <a:r>
              <a:rPr lang="zh-CN" altLang="en-US" sz="1400" b="1">
                <a:latin typeface="等线" panose="02010600030101010101" charset="-122"/>
                <a:cs typeface="宋体" panose="02010600030101010101" pitchFamily="2" charset="-122"/>
              </a:rPr>
              <a:t>输出</a:t>
            </a:r>
            <a:r>
              <a:rPr lang="en-US" altLang="zh-CN" sz="1400" b="1">
                <a:latin typeface="等线" panose="02010600030101010101" charset="-122"/>
                <a:cs typeface="宋体" panose="02010600030101010101" pitchFamily="2" charset="-122"/>
              </a:rPr>
              <a:t>: </a:t>
            </a:r>
            <a:endParaRPr lang="en-US" altLang="zh-CN" sz="1400">
              <a:cs typeface="宋体" panose="02010600030101010101" pitchFamily="2" charset="-122"/>
            </a:endParaRPr>
          </a:p>
        </p:txBody>
      </p:sp>
      <p:sp>
        <p:nvSpPr>
          <p:cNvPr id="19464" name="文本框 17"/>
          <p:cNvSpPr txBox="1">
            <a:spLocks noChangeArrowheads="1"/>
          </p:cNvSpPr>
          <p:nvPr/>
        </p:nvSpPr>
        <p:spPr bwMode="auto">
          <a:xfrm>
            <a:off x="2909689" y="1954245"/>
            <a:ext cx="4572000"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a:solidFill>
                  <a:srgbClr val="000000"/>
                </a:solidFill>
                <a:latin typeface="等线" panose="02010600030101010101" charset="-122"/>
                <a:cs typeface="Times New Roman" panose="02020603050405020304" pitchFamily="18" charset="0"/>
              </a:rPr>
              <a:t>&gt;&gt;</a:t>
            </a:r>
            <a:r>
              <a:rPr lang="zh-TW" altLang="en-US" sz="1400" b="1">
                <a:solidFill>
                  <a:srgbClr val="000000"/>
                </a:solidFill>
                <a:latin typeface="等线" panose="02010600030101010101" charset="-122"/>
                <a:ea typeface="等线" panose="02010600030101010101" charset="-122"/>
                <a:cs typeface="Times New Roman" panose="02020603050405020304" pitchFamily="18" charset="0"/>
              </a:rPr>
              <a:t>输入：</a:t>
            </a:r>
            <a:endParaRPr lang="zh-CN" altLang="en-US" sz="1400">
              <a:solidFill>
                <a:srgbClr val="000000"/>
              </a:solidFill>
              <a:cs typeface="Times New Roman" panose="02020603050405020304" pitchFamily="18" charset="0"/>
            </a:endParaRPr>
          </a:p>
        </p:txBody>
      </p:sp>
      <p:sp>
        <p:nvSpPr>
          <p:cNvPr id="19465" name="文本框 19"/>
          <p:cNvSpPr txBox="1">
            <a:spLocks noChangeArrowheads="1"/>
          </p:cNvSpPr>
          <p:nvPr/>
        </p:nvSpPr>
        <p:spPr bwMode="auto">
          <a:xfrm>
            <a:off x="2063552" y="1028733"/>
            <a:ext cx="7726363"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en-US" sz="2400" dirty="0">
                <a:solidFill>
                  <a:srgbClr val="FF0000"/>
                </a:solidFill>
                <a:latin typeface="等线" panose="02010600030101010101" charset="-122"/>
              </a:rPr>
              <a:t>（</a:t>
            </a:r>
            <a:r>
              <a:rPr lang="en-US" altLang="zh-CN" sz="2400" dirty="0">
                <a:solidFill>
                  <a:srgbClr val="FF0000"/>
                </a:solidFill>
                <a:latin typeface="等线" panose="02010600030101010101" charset="-122"/>
              </a:rPr>
              <a:t>3</a:t>
            </a:r>
            <a:r>
              <a:rPr lang="zh-CN" altLang="en-US" sz="2400" dirty="0">
                <a:solidFill>
                  <a:srgbClr val="FF0000"/>
                </a:solidFill>
                <a:latin typeface="等线" panose="02010600030101010101" charset="-122"/>
              </a:rPr>
              <a:t>）提取不同方位角地震的相速度</a:t>
            </a:r>
            <a:endParaRPr lang="en-US" altLang="zh-CN" sz="2400" dirty="0">
              <a:solidFill>
                <a:srgbClr val="FF0000"/>
              </a:solidFill>
              <a:latin typeface="等线" panose="02010600030101010101" charset="-122"/>
            </a:endParaRPr>
          </a:p>
          <a:p>
            <a:r>
              <a:rPr lang="en-US" altLang="zh-CN" sz="2400" b="1" dirty="0">
                <a:solidFill>
                  <a:srgbClr val="000000"/>
                </a:solidFill>
                <a:latin typeface="等线" panose="02010600030101010101" charset="-122"/>
              </a:rPr>
              <a:t>	ad_step3_event2sta.m</a:t>
            </a:r>
            <a:r>
              <a:rPr lang="en-US" altLang="zh-CN" sz="2400" b="1" dirty="0">
                <a:solidFill>
                  <a:srgbClr val="000000"/>
                </a:solidFill>
                <a:latin typeface="等线" panose="02010600030101010101" charset="-122"/>
                <a:ea typeface="PMingLiU" panose="02020500000000000000" pitchFamily="18" charset="-120"/>
              </a:rPr>
              <a:t>	</a:t>
            </a:r>
            <a:endParaRPr lang="zh-CN" altLang="en-US" sz="2400" dirty="0">
              <a:solidFill>
                <a:srgbClr val="0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4000" y="660605"/>
            <a:ext cx="8793163" cy="5044599"/>
            <a:chOff x="-263128" y="590670"/>
            <a:chExt cx="6594872" cy="3783449"/>
          </a:xfrm>
        </p:grpSpPr>
        <p:sp>
          <p:nvSpPr>
            <p:cNvPr id="20482" name="文本框 2"/>
            <p:cNvSpPr>
              <a:spLocks noChangeArrowheads="1"/>
            </p:cNvSpPr>
            <p:nvPr/>
          </p:nvSpPr>
          <p:spPr bwMode="auto">
            <a:xfrm>
              <a:off x="991791" y="1344218"/>
              <a:ext cx="5238750" cy="230029"/>
            </a:xfrm>
            <a:custGeom>
              <a:avLst/>
              <a:gdLst>
                <a:gd name="T0" fmla="*/ 0 w 5883216"/>
                <a:gd name="T1" fmla="*/ 0 h 1404620"/>
                <a:gd name="T2" fmla="*/ 1483038 w 5883216"/>
                <a:gd name="T3" fmla="*/ 0 h 1404620"/>
                <a:gd name="T4" fmla="*/ 2636518 w 5883216"/>
                <a:gd name="T5" fmla="*/ 0 h 1404620"/>
                <a:gd name="T6" fmla="*/ 4119559 w 5883216"/>
                <a:gd name="T7" fmla="*/ 0 h 1404620"/>
                <a:gd name="T8" fmla="*/ 5437816 w 5883216"/>
                <a:gd name="T9" fmla="*/ 0 h 1404620"/>
                <a:gd name="T10" fmla="*/ 6920855 w 5883216"/>
                <a:gd name="T11" fmla="*/ 0 h 1404620"/>
                <a:gd name="T12" fmla="*/ 8733461 w 5883216"/>
                <a:gd name="T13" fmla="*/ 0 h 1404620"/>
                <a:gd name="T14" fmla="*/ 10381284 w 5883216"/>
                <a:gd name="T15" fmla="*/ 0 h 1404620"/>
                <a:gd name="T16" fmla="*/ 11699543 w 5883216"/>
                <a:gd name="T17" fmla="*/ 0 h 1404620"/>
                <a:gd name="T18" fmla="*/ 13512148 w 5883216"/>
                <a:gd name="T19" fmla="*/ 0 h 1404620"/>
                <a:gd name="T20" fmla="*/ 14830407 w 5883216"/>
                <a:gd name="T21" fmla="*/ 0 h 1404620"/>
                <a:gd name="T22" fmla="*/ 16478231 w 5883216"/>
                <a:gd name="T23" fmla="*/ 0 h 1404620"/>
                <a:gd name="T24" fmla="*/ 16478231 w 5883216"/>
                <a:gd name="T25" fmla="*/ 49 h 1404620"/>
                <a:gd name="T26" fmla="*/ 16478231 w 5883216"/>
                <a:gd name="T27" fmla="*/ 98 h 1404620"/>
                <a:gd name="T28" fmla="*/ 16478231 w 5883216"/>
                <a:gd name="T29" fmla="*/ 156 h 1404620"/>
                <a:gd name="T30" fmla="*/ 14500843 w 5883216"/>
                <a:gd name="T31" fmla="*/ 156 h 1404620"/>
                <a:gd name="T32" fmla="*/ 12688236 w 5883216"/>
                <a:gd name="T33" fmla="*/ 156 h 1404620"/>
                <a:gd name="T34" fmla="*/ 11040414 w 5883216"/>
                <a:gd name="T35" fmla="*/ 156 h 1404620"/>
                <a:gd name="T36" fmla="*/ 9227810 w 5883216"/>
                <a:gd name="T37" fmla="*/ 156 h 1404620"/>
                <a:gd name="T38" fmla="*/ 7744767 w 5883216"/>
                <a:gd name="T39" fmla="*/ 156 h 1404620"/>
                <a:gd name="T40" fmla="*/ 6591291 w 5883216"/>
                <a:gd name="T41" fmla="*/ 156 h 1404620"/>
                <a:gd name="T42" fmla="*/ 4778687 w 5883216"/>
                <a:gd name="T43" fmla="*/ 156 h 1404620"/>
                <a:gd name="T44" fmla="*/ 2966081 w 5883216"/>
                <a:gd name="T45" fmla="*/ 156 h 1404620"/>
                <a:gd name="T46" fmla="*/ 0 w 5883216"/>
                <a:gd name="T47" fmla="*/ 156 h 1404620"/>
                <a:gd name="T48" fmla="*/ 0 w 5883216"/>
                <a:gd name="T49" fmla="*/ 102 h 1404620"/>
                <a:gd name="T50" fmla="*/ 0 w 5883216"/>
                <a:gd name="T51" fmla="*/ 55 h 1404620"/>
                <a:gd name="T52" fmla="*/ 0 w 5883216"/>
                <a:gd name="T53" fmla="*/ 0 h 14046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883216"/>
                <a:gd name="T82" fmla="*/ 0 h 1404620"/>
                <a:gd name="T83" fmla="*/ 5883216 w 5883216"/>
                <a:gd name="T84" fmla="*/ 1404620 h 14046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883216" h="1404620" fill="none" extrusionOk="0">
                  <a:moveTo>
                    <a:pt x="0" y="0"/>
                  </a:moveTo>
                  <a:cubicBezTo>
                    <a:pt x="220007" y="-23647"/>
                    <a:pt x="411476" y="53866"/>
                    <a:pt x="529489" y="0"/>
                  </a:cubicBezTo>
                  <a:cubicBezTo>
                    <a:pt x="647502" y="-53866"/>
                    <a:pt x="839934" y="33307"/>
                    <a:pt x="941315" y="0"/>
                  </a:cubicBezTo>
                  <a:cubicBezTo>
                    <a:pt x="1042696" y="-33307"/>
                    <a:pt x="1331697" y="26134"/>
                    <a:pt x="1470804" y="0"/>
                  </a:cubicBezTo>
                  <a:cubicBezTo>
                    <a:pt x="1609911" y="-26134"/>
                    <a:pt x="1760286" y="23861"/>
                    <a:pt x="1941461" y="0"/>
                  </a:cubicBezTo>
                  <a:cubicBezTo>
                    <a:pt x="2122636" y="-23861"/>
                    <a:pt x="2238834" y="4024"/>
                    <a:pt x="2470951" y="0"/>
                  </a:cubicBezTo>
                  <a:cubicBezTo>
                    <a:pt x="2703068" y="-4024"/>
                    <a:pt x="2871050" y="29501"/>
                    <a:pt x="3118104" y="0"/>
                  </a:cubicBezTo>
                  <a:cubicBezTo>
                    <a:pt x="3365158" y="-29501"/>
                    <a:pt x="3556435" y="39133"/>
                    <a:pt x="3706426" y="0"/>
                  </a:cubicBezTo>
                  <a:cubicBezTo>
                    <a:pt x="3856417" y="-39133"/>
                    <a:pt x="4047912" y="25826"/>
                    <a:pt x="4177083" y="0"/>
                  </a:cubicBezTo>
                  <a:cubicBezTo>
                    <a:pt x="4306254" y="-25826"/>
                    <a:pt x="4510831" y="22260"/>
                    <a:pt x="4824237" y="0"/>
                  </a:cubicBezTo>
                  <a:cubicBezTo>
                    <a:pt x="5137643" y="-22260"/>
                    <a:pt x="5070274" y="23571"/>
                    <a:pt x="5294894" y="0"/>
                  </a:cubicBezTo>
                  <a:cubicBezTo>
                    <a:pt x="5519514" y="-23571"/>
                    <a:pt x="5760513" y="25927"/>
                    <a:pt x="5883216" y="0"/>
                  </a:cubicBezTo>
                  <a:cubicBezTo>
                    <a:pt x="5885336" y="171968"/>
                    <a:pt x="5859279" y="223262"/>
                    <a:pt x="5883216" y="440114"/>
                  </a:cubicBezTo>
                  <a:cubicBezTo>
                    <a:pt x="5907153" y="656966"/>
                    <a:pt x="5835894" y="724632"/>
                    <a:pt x="5883216" y="880229"/>
                  </a:cubicBezTo>
                  <a:cubicBezTo>
                    <a:pt x="5930538" y="1035826"/>
                    <a:pt x="5834240" y="1280758"/>
                    <a:pt x="5883216" y="1404620"/>
                  </a:cubicBezTo>
                  <a:cubicBezTo>
                    <a:pt x="5670609" y="1469490"/>
                    <a:pt x="5384590" y="1353578"/>
                    <a:pt x="5177230" y="1404620"/>
                  </a:cubicBezTo>
                  <a:cubicBezTo>
                    <a:pt x="4969870" y="1455662"/>
                    <a:pt x="4702968" y="1386149"/>
                    <a:pt x="4530076" y="1404620"/>
                  </a:cubicBezTo>
                  <a:cubicBezTo>
                    <a:pt x="4357184" y="1423091"/>
                    <a:pt x="4086122" y="1346079"/>
                    <a:pt x="3941755" y="1404620"/>
                  </a:cubicBezTo>
                  <a:cubicBezTo>
                    <a:pt x="3797388" y="1463161"/>
                    <a:pt x="3486111" y="1401108"/>
                    <a:pt x="3294601" y="1404620"/>
                  </a:cubicBezTo>
                  <a:cubicBezTo>
                    <a:pt x="3103091" y="1408132"/>
                    <a:pt x="3020658" y="1394384"/>
                    <a:pt x="2765112" y="1404620"/>
                  </a:cubicBezTo>
                  <a:cubicBezTo>
                    <a:pt x="2509566" y="1414856"/>
                    <a:pt x="2521602" y="1384674"/>
                    <a:pt x="2353286" y="1404620"/>
                  </a:cubicBezTo>
                  <a:cubicBezTo>
                    <a:pt x="2184970" y="1424566"/>
                    <a:pt x="1924072" y="1393958"/>
                    <a:pt x="1706133" y="1404620"/>
                  </a:cubicBezTo>
                  <a:cubicBezTo>
                    <a:pt x="1488194" y="1415282"/>
                    <a:pt x="1368859" y="1394002"/>
                    <a:pt x="1058979" y="1404620"/>
                  </a:cubicBezTo>
                  <a:cubicBezTo>
                    <a:pt x="749099" y="1415238"/>
                    <a:pt x="489190" y="1301580"/>
                    <a:pt x="0" y="1404620"/>
                  </a:cubicBezTo>
                  <a:cubicBezTo>
                    <a:pt x="-26806" y="1227675"/>
                    <a:pt x="54385" y="1095449"/>
                    <a:pt x="0" y="922367"/>
                  </a:cubicBezTo>
                  <a:cubicBezTo>
                    <a:pt x="-54385" y="749285"/>
                    <a:pt x="46151" y="699578"/>
                    <a:pt x="0" y="496299"/>
                  </a:cubicBezTo>
                  <a:cubicBezTo>
                    <a:pt x="-46151" y="293020"/>
                    <a:pt x="58148" y="245713"/>
                    <a:pt x="0" y="0"/>
                  </a:cubicBezTo>
                  <a:close/>
                </a:path>
                <a:path w="5883216" h="1404620" stroke="0" extrusionOk="0">
                  <a:moveTo>
                    <a:pt x="0" y="0"/>
                  </a:moveTo>
                  <a:cubicBezTo>
                    <a:pt x="112941" y="-48747"/>
                    <a:pt x="279246" y="10857"/>
                    <a:pt x="470657" y="0"/>
                  </a:cubicBezTo>
                  <a:cubicBezTo>
                    <a:pt x="662068" y="-10857"/>
                    <a:pt x="800250" y="38161"/>
                    <a:pt x="941315" y="0"/>
                  </a:cubicBezTo>
                  <a:cubicBezTo>
                    <a:pt x="1082380" y="-38161"/>
                    <a:pt x="1341594" y="4122"/>
                    <a:pt x="1470804" y="0"/>
                  </a:cubicBezTo>
                  <a:cubicBezTo>
                    <a:pt x="1600014" y="-4122"/>
                    <a:pt x="1837559" y="5184"/>
                    <a:pt x="1941461" y="0"/>
                  </a:cubicBezTo>
                  <a:cubicBezTo>
                    <a:pt x="2045363" y="-5184"/>
                    <a:pt x="2248744" y="30909"/>
                    <a:pt x="2412119" y="0"/>
                  </a:cubicBezTo>
                  <a:cubicBezTo>
                    <a:pt x="2575494" y="-30909"/>
                    <a:pt x="2729357" y="54987"/>
                    <a:pt x="2941608" y="0"/>
                  </a:cubicBezTo>
                  <a:cubicBezTo>
                    <a:pt x="3153859" y="-54987"/>
                    <a:pt x="3226209" y="40095"/>
                    <a:pt x="3353433" y="0"/>
                  </a:cubicBezTo>
                  <a:cubicBezTo>
                    <a:pt x="3480658" y="-40095"/>
                    <a:pt x="3652923" y="19667"/>
                    <a:pt x="3882923" y="0"/>
                  </a:cubicBezTo>
                  <a:cubicBezTo>
                    <a:pt x="4112923" y="-19667"/>
                    <a:pt x="4150541" y="48062"/>
                    <a:pt x="4353580" y="0"/>
                  </a:cubicBezTo>
                  <a:cubicBezTo>
                    <a:pt x="4556619" y="-48062"/>
                    <a:pt x="4710232" y="12426"/>
                    <a:pt x="4883069" y="0"/>
                  </a:cubicBezTo>
                  <a:cubicBezTo>
                    <a:pt x="5055906" y="-12426"/>
                    <a:pt x="5391306" y="105860"/>
                    <a:pt x="5883216" y="0"/>
                  </a:cubicBezTo>
                  <a:cubicBezTo>
                    <a:pt x="5910020" y="177508"/>
                    <a:pt x="5868319" y="348469"/>
                    <a:pt x="5883216" y="454160"/>
                  </a:cubicBezTo>
                  <a:cubicBezTo>
                    <a:pt x="5898113" y="559851"/>
                    <a:pt x="5868170" y="756835"/>
                    <a:pt x="5883216" y="922367"/>
                  </a:cubicBezTo>
                  <a:cubicBezTo>
                    <a:pt x="5898262" y="1087899"/>
                    <a:pt x="5836321" y="1240372"/>
                    <a:pt x="5883216" y="1404620"/>
                  </a:cubicBezTo>
                  <a:cubicBezTo>
                    <a:pt x="5694692" y="1405231"/>
                    <a:pt x="5598653" y="1397952"/>
                    <a:pt x="5412559" y="1404620"/>
                  </a:cubicBezTo>
                  <a:cubicBezTo>
                    <a:pt x="5226465" y="1411288"/>
                    <a:pt x="5101348" y="1348925"/>
                    <a:pt x="4824237" y="1404620"/>
                  </a:cubicBezTo>
                  <a:cubicBezTo>
                    <a:pt x="4547126" y="1460315"/>
                    <a:pt x="4496097" y="1385611"/>
                    <a:pt x="4294748" y="1404620"/>
                  </a:cubicBezTo>
                  <a:cubicBezTo>
                    <a:pt x="4093399" y="1423629"/>
                    <a:pt x="3874166" y="1351096"/>
                    <a:pt x="3706426" y="1404620"/>
                  </a:cubicBezTo>
                  <a:cubicBezTo>
                    <a:pt x="3538686" y="1458144"/>
                    <a:pt x="3401759" y="1371049"/>
                    <a:pt x="3294601" y="1404620"/>
                  </a:cubicBezTo>
                  <a:cubicBezTo>
                    <a:pt x="3187444" y="1438191"/>
                    <a:pt x="2892266" y="1390958"/>
                    <a:pt x="2765112" y="1404620"/>
                  </a:cubicBezTo>
                  <a:cubicBezTo>
                    <a:pt x="2637958" y="1418282"/>
                    <a:pt x="2316062" y="1340357"/>
                    <a:pt x="2176790" y="1404620"/>
                  </a:cubicBezTo>
                  <a:cubicBezTo>
                    <a:pt x="2037518" y="1468883"/>
                    <a:pt x="1926432" y="1381124"/>
                    <a:pt x="1706133" y="1404620"/>
                  </a:cubicBezTo>
                  <a:cubicBezTo>
                    <a:pt x="1485834" y="1428116"/>
                    <a:pt x="1334114" y="1386704"/>
                    <a:pt x="1235475" y="1404620"/>
                  </a:cubicBezTo>
                  <a:cubicBezTo>
                    <a:pt x="1136836" y="1422536"/>
                    <a:pt x="970990" y="1381911"/>
                    <a:pt x="764818" y="1404620"/>
                  </a:cubicBezTo>
                  <a:cubicBezTo>
                    <a:pt x="558646" y="1427329"/>
                    <a:pt x="200741" y="1342437"/>
                    <a:pt x="0" y="1404620"/>
                  </a:cubicBezTo>
                  <a:cubicBezTo>
                    <a:pt x="-45078" y="1239337"/>
                    <a:pt x="13610" y="1064160"/>
                    <a:pt x="0" y="950460"/>
                  </a:cubicBezTo>
                  <a:cubicBezTo>
                    <a:pt x="-13610" y="836760"/>
                    <a:pt x="7060" y="648348"/>
                    <a:pt x="0" y="524391"/>
                  </a:cubicBezTo>
                  <a:cubicBezTo>
                    <a:pt x="-7060" y="400434"/>
                    <a:pt x="59836" y="206125"/>
                    <a:pt x="0" y="0"/>
                  </a:cubicBezTo>
                  <a:close/>
                </a:path>
              </a:pathLst>
            </a:custGeom>
            <a:solidFill>
              <a:srgbClr val="FFFFFF"/>
            </a:solidFill>
            <a:ln w="9525">
              <a:solidFill>
                <a:srgbClr val="808080"/>
              </a:solidFill>
              <a:miter lim="800000"/>
            </a:ln>
          </p:spPr>
          <p:txBody>
            <a:bodyPr>
              <a:spAutoFit/>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TW" altLang="zh-CN" sz="1400">
                  <a:solidFill>
                    <a:srgbClr val="000000"/>
                  </a:solidFill>
                  <a:latin typeface="等线" panose="02010600030101010101" charset="-122"/>
                  <a:ea typeface="等线" panose="02010600030101010101" charset="-122"/>
                  <a:cs typeface="Times New Roman" panose="02020603050405020304" pitchFamily="18" charset="0"/>
                </a:rPr>
                <a:t>上一步的输出</a:t>
              </a:r>
              <a:endParaRPr lang="zh-TW" altLang="zh-CN" sz="1400">
                <a:cs typeface="Times New Roman" panose="02020603050405020304" pitchFamily="18" charset="0"/>
              </a:endParaRPr>
            </a:p>
          </p:txBody>
        </p:sp>
        <p:sp>
          <p:nvSpPr>
            <p:cNvPr id="13" name="AutoShape 12"/>
            <p:cNvSpPr>
              <a:spLocks noRot="1" noChangeAspect="1" noMove="1" noResize="1" noEditPoints="1" noAdjustHandles="1" noChangeArrowheads="1" noChangeShapeType="1" noTextEdit="1"/>
            </p:cNvSpPr>
            <p:nvPr/>
          </p:nvSpPr>
          <p:spPr bwMode="auto">
            <a:xfrm>
              <a:off x="346290" y="1929738"/>
              <a:ext cx="5984992" cy="1881718"/>
            </a:xfrm>
            <a:custGeom>
              <a:avLst/>
              <a:gdLst>
                <a:gd name="T0" fmla="*/ 0 w 5883216"/>
                <a:gd name="T1" fmla="*/ 0 h 1404620"/>
                <a:gd name="T2" fmla="*/ 529489 w 5883216"/>
                <a:gd name="T3" fmla="*/ 0 h 1404620"/>
                <a:gd name="T4" fmla="*/ 941315 w 5883216"/>
                <a:gd name="T5" fmla="*/ 0 h 1404620"/>
                <a:gd name="T6" fmla="*/ 1470804 w 5883216"/>
                <a:gd name="T7" fmla="*/ 0 h 1404620"/>
                <a:gd name="T8" fmla="*/ 1941461 w 5883216"/>
                <a:gd name="T9" fmla="*/ 0 h 1404620"/>
                <a:gd name="T10" fmla="*/ 2470951 w 5883216"/>
                <a:gd name="T11" fmla="*/ 0 h 1404620"/>
                <a:gd name="T12" fmla="*/ 3118104 w 5883216"/>
                <a:gd name="T13" fmla="*/ 0 h 1404620"/>
                <a:gd name="T14" fmla="*/ 3706426 w 5883216"/>
                <a:gd name="T15" fmla="*/ 0 h 1404620"/>
                <a:gd name="T16" fmla="*/ 4177083 w 5883216"/>
                <a:gd name="T17" fmla="*/ 0 h 1404620"/>
                <a:gd name="T18" fmla="*/ 4824237 w 5883216"/>
                <a:gd name="T19" fmla="*/ 0 h 1404620"/>
                <a:gd name="T20" fmla="*/ 5294894 w 5883216"/>
                <a:gd name="T21" fmla="*/ 0 h 1404620"/>
                <a:gd name="T22" fmla="*/ 5883216 w 5883216"/>
                <a:gd name="T23" fmla="*/ 0 h 1404620"/>
                <a:gd name="T24" fmla="*/ 5883216 w 5883216"/>
                <a:gd name="T25" fmla="*/ 440114 h 1404620"/>
                <a:gd name="T26" fmla="*/ 5883216 w 5883216"/>
                <a:gd name="T27" fmla="*/ 880229 h 1404620"/>
                <a:gd name="T28" fmla="*/ 5883216 w 5883216"/>
                <a:gd name="T29" fmla="*/ 1404620 h 1404620"/>
                <a:gd name="T30" fmla="*/ 5177230 w 5883216"/>
                <a:gd name="T31" fmla="*/ 1404620 h 1404620"/>
                <a:gd name="T32" fmla="*/ 4530076 w 5883216"/>
                <a:gd name="T33" fmla="*/ 1404620 h 1404620"/>
                <a:gd name="T34" fmla="*/ 3941755 w 5883216"/>
                <a:gd name="T35" fmla="*/ 1404620 h 1404620"/>
                <a:gd name="T36" fmla="*/ 3294601 w 5883216"/>
                <a:gd name="T37" fmla="*/ 1404620 h 1404620"/>
                <a:gd name="T38" fmla="*/ 2765112 w 5883216"/>
                <a:gd name="T39" fmla="*/ 1404620 h 1404620"/>
                <a:gd name="T40" fmla="*/ 2353286 w 5883216"/>
                <a:gd name="T41" fmla="*/ 1404620 h 1404620"/>
                <a:gd name="T42" fmla="*/ 1706133 w 5883216"/>
                <a:gd name="T43" fmla="*/ 1404620 h 1404620"/>
                <a:gd name="T44" fmla="*/ 1058979 w 5883216"/>
                <a:gd name="T45" fmla="*/ 1404620 h 1404620"/>
                <a:gd name="T46" fmla="*/ 0 w 5883216"/>
                <a:gd name="T47" fmla="*/ 1404620 h 1404620"/>
                <a:gd name="T48" fmla="*/ 0 w 5883216"/>
                <a:gd name="T49" fmla="*/ 922367 h 1404620"/>
                <a:gd name="T50" fmla="*/ 0 w 5883216"/>
                <a:gd name="T51" fmla="*/ 496299 h 1404620"/>
                <a:gd name="T52" fmla="*/ 0 w 5883216"/>
                <a:gd name="T53" fmla="*/ 0 h 14046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883216"/>
                <a:gd name="T82" fmla="*/ 0 h 1404620"/>
                <a:gd name="T83" fmla="*/ 5883216 w 5883216"/>
                <a:gd name="T84" fmla="*/ 1404620 h 14046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883216" h="1404620" fill="none" extrusionOk="0">
                  <a:moveTo>
                    <a:pt x="0" y="0"/>
                  </a:moveTo>
                  <a:cubicBezTo>
                    <a:pt x="220007" y="-23647"/>
                    <a:pt x="411476" y="53866"/>
                    <a:pt x="529489" y="0"/>
                  </a:cubicBezTo>
                  <a:cubicBezTo>
                    <a:pt x="647502" y="-53866"/>
                    <a:pt x="839934" y="33307"/>
                    <a:pt x="941315" y="0"/>
                  </a:cubicBezTo>
                  <a:cubicBezTo>
                    <a:pt x="1042696" y="-33307"/>
                    <a:pt x="1331697" y="26134"/>
                    <a:pt x="1470804" y="0"/>
                  </a:cubicBezTo>
                  <a:cubicBezTo>
                    <a:pt x="1609911" y="-26134"/>
                    <a:pt x="1760286" y="23861"/>
                    <a:pt x="1941461" y="0"/>
                  </a:cubicBezTo>
                  <a:cubicBezTo>
                    <a:pt x="2122636" y="-23861"/>
                    <a:pt x="2238834" y="4024"/>
                    <a:pt x="2470951" y="0"/>
                  </a:cubicBezTo>
                  <a:cubicBezTo>
                    <a:pt x="2703068" y="-4024"/>
                    <a:pt x="2871050" y="29501"/>
                    <a:pt x="3118104" y="0"/>
                  </a:cubicBezTo>
                  <a:cubicBezTo>
                    <a:pt x="3365158" y="-29501"/>
                    <a:pt x="3556435" y="39133"/>
                    <a:pt x="3706426" y="0"/>
                  </a:cubicBezTo>
                  <a:cubicBezTo>
                    <a:pt x="3856417" y="-39133"/>
                    <a:pt x="4047912" y="25826"/>
                    <a:pt x="4177083" y="0"/>
                  </a:cubicBezTo>
                  <a:cubicBezTo>
                    <a:pt x="4306254" y="-25826"/>
                    <a:pt x="4510831" y="22260"/>
                    <a:pt x="4824237" y="0"/>
                  </a:cubicBezTo>
                  <a:cubicBezTo>
                    <a:pt x="5137643" y="-22260"/>
                    <a:pt x="5070274" y="23571"/>
                    <a:pt x="5294894" y="0"/>
                  </a:cubicBezTo>
                  <a:cubicBezTo>
                    <a:pt x="5519514" y="-23571"/>
                    <a:pt x="5760513" y="25927"/>
                    <a:pt x="5883216" y="0"/>
                  </a:cubicBezTo>
                  <a:cubicBezTo>
                    <a:pt x="5885336" y="171968"/>
                    <a:pt x="5859279" y="223262"/>
                    <a:pt x="5883216" y="440114"/>
                  </a:cubicBezTo>
                  <a:cubicBezTo>
                    <a:pt x="5907153" y="656966"/>
                    <a:pt x="5835894" y="724632"/>
                    <a:pt x="5883216" y="880229"/>
                  </a:cubicBezTo>
                  <a:cubicBezTo>
                    <a:pt x="5930538" y="1035826"/>
                    <a:pt x="5834240" y="1280758"/>
                    <a:pt x="5883216" y="1404620"/>
                  </a:cubicBezTo>
                  <a:cubicBezTo>
                    <a:pt x="5670609" y="1469490"/>
                    <a:pt x="5384590" y="1353578"/>
                    <a:pt x="5177230" y="1404620"/>
                  </a:cubicBezTo>
                  <a:cubicBezTo>
                    <a:pt x="4969870" y="1455662"/>
                    <a:pt x="4702968" y="1386149"/>
                    <a:pt x="4530076" y="1404620"/>
                  </a:cubicBezTo>
                  <a:cubicBezTo>
                    <a:pt x="4357184" y="1423091"/>
                    <a:pt x="4086122" y="1346079"/>
                    <a:pt x="3941755" y="1404620"/>
                  </a:cubicBezTo>
                  <a:cubicBezTo>
                    <a:pt x="3797388" y="1463161"/>
                    <a:pt x="3486111" y="1401108"/>
                    <a:pt x="3294601" y="1404620"/>
                  </a:cubicBezTo>
                  <a:cubicBezTo>
                    <a:pt x="3103091" y="1408132"/>
                    <a:pt x="3020658" y="1394384"/>
                    <a:pt x="2765112" y="1404620"/>
                  </a:cubicBezTo>
                  <a:cubicBezTo>
                    <a:pt x="2509566" y="1414856"/>
                    <a:pt x="2521602" y="1384674"/>
                    <a:pt x="2353286" y="1404620"/>
                  </a:cubicBezTo>
                  <a:cubicBezTo>
                    <a:pt x="2184970" y="1424566"/>
                    <a:pt x="1924072" y="1393958"/>
                    <a:pt x="1706133" y="1404620"/>
                  </a:cubicBezTo>
                  <a:cubicBezTo>
                    <a:pt x="1488194" y="1415282"/>
                    <a:pt x="1368859" y="1394002"/>
                    <a:pt x="1058979" y="1404620"/>
                  </a:cubicBezTo>
                  <a:cubicBezTo>
                    <a:pt x="749099" y="1415238"/>
                    <a:pt x="489190" y="1301580"/>
                    <a:pt x="0" y="1404620"/>
                  </a:cubicBezTo>
                  <a:cubicBezTo>
                    <a:pt x="-26806" y="1227675"/>
                    <a:pt x="54385" y="1095449"/>
                    <a:pt x="0" y="922367"/>
                  </a:cubicBezTo>
                  <a:cubicBezTo>
                    <a:pt x="-54385" y="749285"/>
                    <a:pt x="46151" y="699578"/>
                    <a:pt x="0" y="496299"/>
                  </a:cubicBezTo>
                  <a:cubicBezTo>
                    <a:pt x="-46151" y="293020"/>
                    <a:pt x="58148" y="245713"/>
                    <a:pt x="0" y="0"/>
                  </a:cubicBezTo>
                  <a:close/>
                </a:path>
                <a:path w="5883216" h="1404620" stroke="0" extrusionOk="0">
                  <a:moveTo>
                    <a:pt x="0" y="0"/>
                  </a:moveTo>
                  <a:cubicBezTo>
                    <a:pt x="112941" y="-48747"/>
                    <a:pt x="279246" y="10857"/>
                    <a:pt x="470657" y="0"/>
                  </a:cubicBezTo>
                  <a:cubicBezTo>
                    <a:pt x="662068" y="-10857"/>
                    <a:pt x="800250" y="38161"/>
                    <a:pt x="941315" y="0"/>
                  </a:cubicBezTo>
                  <a:cubicBezTo>
                    <a:pt x="1082380" y="-38161"/>
                    <a:pt x="1341594" y="4122"/>
                    <a:pt x="1470804" y="0"/>
                  </a:cubicBezTo>
                  <a:cubicBezTo>
                    <a:pt x="1600014" y="-4122"/>
                    <a:pt x="1837559" y="5184"/>
                    <a:pt x="1941461" y="0"/>
                  </a:cubicBezTo>
                  <a:cubicBezTo>
                    <a:pt x="2045363" y="-5184"/>
                    <a:pt x="2248744" y="30909"/>
                    <a:pt x="2412119" y="0"/>
                  </a:cubicBezTo>
                  <a:cubicBezTo>
                    <a:pt x="2575494" y="-30909"/>
                    <a:pt x="2729357" y="54987"/>
                    <a:pt x="2941608" y="0"/>
                  </a:cubicBezTo>
                  <a:cubicBezTo>
                    <a:pt x="3153859" y="-54987"/>
                    <a:pt x="3226209" y="40095"/>
                    <a:pt x="3353433" y="0"/>
                  </a:cubicBezTo>
                  <a:cubicBezTo>
                    <a:pt x="3480658" y="-40095"/>
                    <a:pt x="3652923" y="19667"/>
                    <a:pt x="3882923" y="0"/>
                  </a:cubicBezTo>
                  <a:cubicBezTo>
                    <a:pt x="4112923" y="-19667"/>
                    <a:pt x="4150541" y="48062"/>
                    <a:pt x="4353580" y="0"/>
                  </a:cubicBezTo>
                  <a:cubicBezTo>
                    <a:pt x="4556619" y="-48062"/>
                    <a:pt x="4710232" y="12426"/>
                    <a:pt x="4883069" y="0"/>
                  </a:cubicBezTo>
                  <a:cubicBezTo>
                    <a:pt x="5055906" y="-12426"/>
                    <a:pt x="5391306" y="105860"/>
                    <a:pt x="5883216" y="0"/>
                  </a:cubicBezTo>
                  <a:cubicBezTo>
                    <a:pt x="5910020" y="177508"/>
                    <a:pt x="5868319" y="348469"/>
                    <a:pt x="5883216" y="454160"/>
                  </a:cubicBezTo>
                  <a:cubicBezTo>
                    <a:pt x="5898113" y="559851"/>
                    <a:pt x="5868170" y="756835"/>
                    <a:pt x="5883216" y="922367"/>
                  </a:cubicBezTo>
                  <a:cubicBezTo>
                    <a:pt x="5898262" y="1087899"/>
                    <a:pt x="5836321" y="1240372"/>
                    <a:pt x="5883216" y="1404620"/>
                  </a:cubicBezTo>
                  <a:cubicBezTo>
                    <a:pt x="5694692" y="1405231"/>
                    <a:pt x="5598653" y="1397952"/>
                    <a:pt x="5412559" y="1404620"/>
                  </a:cubicBezTo>
                  <a:cubicBezTo>
                    <a:pt x="5226465" y="1411288"/>
                    <a:pt x="5101348" y="1348925"/>
                    <a:pt x="4824237" y="1404620"/>
                  </a:cubicBezTo>
                  <a:cubicBezTo>
                    <a:pt x="4547126" y="1460315"/>
                    <a:pt x="4496097" y="1385611"/>
                    <a:pt x="4294748" y="1404620"/>
                  </a:cubicBezTo>
                  <a:cubicBezTo>
                    <a:pt x="4093399" y="1423629"/>
                    <a:pt x="3874166" y="1351096"/>
                    <a:pt x="3706426" y="1404620"/>
                  </a:cubicBezTo>
                  <a:cubicBezTo>
                    <a:pt x="3538686" y="1458144"/>
                    <a:pt x="3401759" y="1371049"/>
                    <a:pt x="3294601" y="1404620"/>
                  </a:cubicBezTo>
                  <a:cubicBezTo>
                    <a:pt x="3187444" y="1438191"/>
                    <a:pt x="2892266" y="1390958"/>
                    <a:pt x="2765112" y="1404620"/>
                  </a:cubicBezTo>
                  <a:cubicBezTo>
                    <a:pt x="2637958" y="1418282"/>
                    <a:pt x="2316062" y="1340357"/>
                    <a:pt x="2176790" y="1404620"/>
                  </a:cubicBezTo>
                  <a:cubicBezTo>
                    <a:pt x="2037518" y="1468883"/>
                    <a:pt x="1926432" y="1381124"/>
                    <a:pt x="1706133" y="1404620"/>
                  </a:cubicBezTo>
                  <a:cubicBezTo>
                    <a:pt x="1485834" y="1428116"/>
                    <a:pt x="1334114" y="1386704"/>
                    <a:pt x="1235475" y="1404620"/>
                  </a:cubicBezTo>
                  <a:cubicBezTo>
                    <a:pt x="1136836" y="1422536"/>
                    <a:pt x="970990" y="1381911"/>
                    <a:pt x="764818" y="1404620"/>
                  </a:cubicBezTo>
                  <a:cubicBezTo>
                    <a:pt x="558646" y="1427329"/>
                    <a:pt x="200741" y="1342437"/>
                    <a:pt x="0" y="1404620"/>
                  </a:cubicBezTo>
                  <a:cubicBezTo>
                    <a:pt x="-45078" y="1239337"/>
                    <a:pt x="13610" y="1064160"/>
                    <a:pt x="0" y="950460"/>
                  </a:cubicBezTo>
                  <a:cubicBezTo>
                    <a:pt x="-13610" y="836760"/>
                    <a:pt x="7060" y="648348"/>
                    <a:pt x="0" y="524391"/>
                  </a:cubicBezTo>
                  <a:cubicBezTo>
                    <a:pt x="-7060" y="400434"/>
                    <a:pt x="59836" y="206125"/>
                    <a:pt x="0" y="0"/>
                  </a:cubicBezTo>
                  <a:close/>
                </a:path>
              </a:pathLst>
            </a:custGeom>
            <a:blipFill>
              <a:blip r:embed="rId1"/>
              <a:stretch>
                <a:fillRect/>
              </a:stretch>
            </a:blipFill>
            <a:ln w="9525">
              <a:solidFill>
                <a:srgbClr val="808080"/>
              </a:solidFill>
              <a:miter lim="800000"/>
            </a:ln>
          </p:spPr>
          <p:txBody>
            <a:bodyPr/>
            <a:lstStyle/>
            <a:p>
              <a:pPr>
                <a:defRPr/>
              </a:pPr>
              <a:r>
                <a:rPr lang="zh-CN" altLang="en-US" sz="2400">
                  <a:noFill/>
                </a:rPr>
                <a:t> </a:t>
              </a:r>
              <a:endParaRPr lang="zh-CN" altLang="en-US" sz="2400">
                <a:noFill/>
              </a:endParaRPr>
            </a:p>
          </p:txBody>
        </p:sp>
        <p:sp>
          <p:nvSpPr>
            <p:cNvPr id="20484" name="AutoShape 11"/>
            <p:cNvSpPr>
              <a:spLocks noChangeArrowheads="1"/>
            </p:cNvSpPr>
            <p:nvPr/>
          </p:nvSpPr>
          <p:spPr bwMode="auto">
            <a:xfrm>
              <a:off x="1092994" y="3982641"/>
              <a:ext cx="5238750" cy="391478"/>
            </a:xfrm>
            <a:custGeom>
              <a:avLst/>
              <a:gdLst>
                <a:gd name="T0" fmla="*/ 0 w 5883216"/>
                <a:gd name="T1" fmla="*/ 0 h 1404620"/>
                <a:gd name="T2" fmla="*/ 1483038 w 5883216"/>
                <a:gd name="T3" fmla="*/ 0 h 1404620"/>
                <a:gd name="T4" fmla="*/ 2636518 w 5883216"/>
                <a:gd name="T5" fmla="*/ 0 h 1404620"/>
                <a:gd name="T6" fmla="*/ 4119559 w 5883216"/>
                <a:gd name="T7" fmla="*/ 0 h 1404620"/>
                <a:gd name="T8" fmla="*/ 5437816 w 5883216"/>
                <a:gd name="T9" fmla="*/ 0 h 1404620"/>
                <a:gd name="T10" fmla="*/ 6920855 w 5883216"/>
                <a:gd name="T11" fmla="*/ 0 h 1404620"/>
                <a:gd name="T12" fmla="*/ 8733461 w 5883216"/>
                <a:gd name="T13" fmla="*/ 0 h 1404620"/>
                <a:gd name="T14" fmla="*/ 10381284 w 5883216"/>
                <a:gd name="T15" fmla="*/ 0 h 1404620"/>
                <a:gd name="T16" fmla="*/ 11699543 w 5883216"/>
                <a:gd name="T17" fmla="*/ 0 h 1404620"/>
                <a:gd name="T18" fmla="*/ 13512148 w 5883216"/>
                <a:gd name="T19" fmla="*/ 0 h 1404620"/>
                <a:gd name="T20" fmla="*/ 14830407 w 5883216"/>
                <a:gd name="T21" fmla="*/ 0 h 1404620"/>
                <a:gd name="T22" fmla="*/ 16478231 w 5883216"/>
                <a:gd name="T23" fmla="*/ 0 h 1404620"/>
                <a:gd name="T24" fmla="*/ 16478231 w 5883216"/>
                <a:gd name="T25" fmla="*/ 1183 h 1404620"/>
                <a:gd name="T26" fmla="*/ 16478231 w 5883216"/>
                <a:gd name="T27" fmla="*/ 2366 h 1404620"/>
                <a:gd name="T28" fmla="*/ 16478231 w 5883216"/>
                <a:gd name="T29" fmla="*/ 3776 h 1404620"/>
                <a:gd name="T30" fmla="*/ 14500843 w 5883216"/>
                <a:gd name="T31" fmla="*/ 3776 h 1404620"/>
                <a:gd name="T32" fmla="*/ 12688236 w 5883216"/>
                <a:gd name="T33" fmla="*/ 3776 h 1404620"/>
                <a:gd name="T34" fmla="*/ 11040414 w 5883216"/>
                <a:gd name="T35" fmla="*/ 3776 h 1404620"/>
                <a:gd name="T36" fmla="*/ 9227810 w 5883216"/>
                <a:gd name="T37" fmla="*/ 3776 h 1404620"/>
                <a:gd name="T38" fmla="*/ 7744767 w 5883216"/>
                <a:gd name="T39" fmla="*/ 3776 h 1404620"/>
                <a:gd name="T40" fmla="*/ 6591291 w 5883216"/>
                <a:gd name="T41" fmla="*/ 3776 h 1404620"/>
                <a:gd name="T42" fmla="*/ 4778687 w 5883216"/>
                <a:gd name="T43" fmla="*/ 3776 h 1404620"/>
                <a:gd name="T44" fmla="*/ 2966081 w 5883216"/>
                <a:gd name="T45" fmla="*/ 3776 h 1404620"/>
                <a:gd name="T46" fmla="*/ 0 w 5883216"/>
                <a:gd name="T47" fmla="*/ 3776 h 1404620"/>
                <a:gd name="T48" fmla="*/ 0 w 5883216"/>
                <a:gd name="T49" fmla="*/ 2479 h 1404620"/>
                <a:gd name="T50" fmla="*/ 0 w 5883216"/>
                <a:gd name="T51" fmla="*/ 1334 h 1404620"/>
                <a:gd name="T52" fmla="*/ 0 w 5883216"/>
                <a:gd name="T53" fmla="*/ 0 h 14046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883216"/>
                <a:gd name="T82" fmla="*/ 0 h 1404620"/>
                <a:gd name="T83" fmla="*/ 5883216 w 5883216"/>
                <a:gd name="T84" fmla="*/ 1404620 h 14046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883216" h="1404620" fill="none" extrusionOk="0">
                  <a:moveTo>
                    <a:pt x="0" y="0"/>
                  </a:moveTo>
                  <a:cubicBezTo>
                    <a:pt x="220007" y="-23647"/>
                    <a:pt x="411476" y="53866"/>
                    <a:pt x="529489" y="0"/>
                  </a:cubicBezTo>
                  <a:cubicBezTo>
                    <a:pt x="647502" y="-53866"/>
                    <a:pt x="839934" y="33307"/>
                    <a:pt x="941315" y="0"/>
                  </a:cubicBezTo>
                  <a:cubicBezTo>
                    <a:pt x="1042696" y="-33307"/>
                    <a:pt x="1331697" y="26134"/>
                    <a:pt x="1470804" y="0"/>
                  </a:cubicBezTo>
                  <a:cubicBezTo>
                    <a:pt x="1609911" y="-26134"/>
                    <a:pt x="1760286" y="23861"/>
                    <a:pt x="1941461" y="0"/>
                  </a:cubicBezTo>
                  <a:cubicBezTo>
                    <a:pt x="2122636" y="-23861"/>
                    <a:pt x="2238834" y="4024"/>
                    <a:pt x="2470951" y="0"/>
                  </a:cubicBezTo>
                  <a:cubicBezTo>
                    <a:pt x="2703068" y="-4024"/>
                    <a:pt x="2871050" y="29501"/>
                    <a:pt x="3118104" y="0"/>
                  </a:cubicBezTo>
                  <a:cubicBezTo>
                    <a:pt x="3365158" y="-29501"/>
                    <a:pt x="3556435" y="39133"/>
                    <a:pt x="3706426" y="0"/>
                  </a:cubicBezTo>
                  <a:cubicBezTo>
                    <a:pt x="3856417" y="-39133"/>
                    <a:pt x="4047912" y="25826"/>
                    <a:pt x="4177083" y="0"/>
                  </a:cubicBezTo>
                  <a:cubicBezTo>
                    <a:pt x="4306254" y="-25826"/>
                    <a:pt x="4510831" y="22260"/>
                    <a:pt x="4824237" y="0"/>
                  </a:cubicBezTo>
                  <a:cubicBezTo>
                    <a:pt x="5137643" y="-22260"/>
                    <a:pt x="5070274" y="23571"/>
                    <a:pt x="5294894" y="0"/>
                  </a:cubicBezTo>
                  <a:cubicBezTo>
                    <a:pt x="5519514" y="-23571"/>
                    <a:pt x="5760513" y="25927"/>
                    <a:pt x="5883216" y="0"/>
                  </a:cubicBezTo>
                  <a:cubicBezTo>
                    <a:pt x="5885336" y="171968"/>
                    <a:pt x="5859279" y="223262"/>
                    <a:pt x="5883216" y="440114"/>
                  </a:cubicBezTo>
                  <a:cubicBezTo>
                    <a:pt x="5907153" y="656966"/>
                    <a:pt x="5835894" y="724632"/>
                    <a:pt x="5883216" y="880229"/>
                  </a:cubicBezTo>
                  <a:cubicBezTo>
                    <a:pt x="5930538" y="1035826"/>
                    <a:pt x="5834240" y="1280758"/>
                    <a:pt x="5883216" y="1404620"/>
                  </a:cubicBezTo>
                  <a:cubicBezTo>
                    <a:pt x="5670609" y="1469490"/>
                    <a:pt x="5384590" y="1353578"/>
                    <a:pt x="5177230" y="1404620"/>
                  </a:cubicBezTo>
                  <a:cubicBezTo>
                    <a:pt x="4969870" y="1455662"/>
                    <a:pt x="4702968" y="1386149"/>
                    <a:pt x="4530076" y="1404620"/>
                  </a:cubicBezTo>
                  <a:cubicBezTo>
                    <a:pt x="4357184" y="1423091"/>
                    <a:pt x="4086122" y="1346079"/>
                    <a:pt x="3941755" y="1404620"/>
                  </a:cubicBezTo>
                  <a:cubicBezTo>
                    <a:pt x="3797388" y="1463161"/>
                    <a:pt x="3486111" y="1401108"/>
                    <a:pt x="3294601" y="1404620"/>
                  </a:cubicBezTo>
                  <a:cubicBezTo>
                    <a:pt x="3103091" y="1408132"/>
                    <a:pt x="3020658" y="1394384"/>
                    <a:pt x="2765112" y="1404620"/>
                  </a:cubicBezTo>
                  <a:cubicBezTo>
                    <a:pt x="2509566" y="1414856"/>
                    <a:pt x="2521602" y="1384674"/>
                    <a:pt x="2353286" y="1404620"/>
                  </a:cubicBezTo>
                  <a:cubicBezTo>
                    <a:pt x="2184970" y="1424566"/>
                    <a:pt x="1924072" y="1393958"/>
                    <a:pt x="1706133" y="1404620"/>
                  </a:cubicBezTo>
                  <a:cubicBezTo>
                    <a:pt x="1488194" y="1415282"/>
                    <a:pt x="1368859" y="1394002"/>
                    <a:pt x="1058979" y="1404620"/>
                  </a:cubicBezTo>
                  <a:cubicBezTo>
                    <a:pt x="749099" y="1415238"/>
                    <a:pt x="489190" y="1301580"/>
                    <a:pt x="0" y="1404620"/>
                  </a:cubicBezTo>
                  <a:cubicBezTo>
                    <a:pt x="-26806" y="1227675"/>
                    <a:pt x="54385" y="1095449"/>
                    <a:pt x="0" y="922367"/>
                  </a:cubicBezTo>
                  <a:cubicBezTo>
                    <a:pt x="-54385" y="749285"/>
                    <a:pt x="46151" y="699578"/>
                    <a:pt x="0" y="496299"/>
                  </a:cubicBezTo>
                  <a:cubicBezTo>
                    <a:pt x="-46151" y="293020"/>
                    <a:pt x="58148" y="245713"/>
                    <a:pt x="0" y="0"/>
                  </a:cubicBezTo>
                  <a:close/>
                </a:path>
                <a:path w="5883216" h="1404620" stroke="0" extrusionOk="0">
                  <a:moveTo>
                    <a:pt x="0" y="0"/>
                  </a:moveTo>
                  <a:cubicBezTo>
                    <a:pt x="112941" y="-48747"/>
                    <a:pt x="279246" y="10857"/>
                    <a:pt x="470657" y="0"/>
                  </a:cubicBezTo>
                  <a:cubicBezTo>
                    <a:pt x="662068" y="-10857"/>
                    <a:pt x="800250" y="38161"/>
                    <a:pt x="941315" y="0"/>
                  </a:cubicBezTo>
                  <a:cubicBezTo>
                    <a:pt x="1082380" y="-38161"/>
                    <a:pt x="1341594" y="4122"/>
                    <a:pt x="1470804" y="0"/>
                  </a:cubicBezTo>
                  <a:cubicBezTo>
                    <a:pt x="1600014" y="-4122"/>
                    <a:pt x="1837559" y="5184"/>
                    <a:pt x="1941461" y="0"/>
                  </a:cubicBezTo>
                  <a:cubicBezTo>
                    <a:pt x="2045363" y="-5184"/>
                    <a:pt x="2248744" y="30909"/>
                    <a:pt x="2412119" y="0"/>
                  </a:cubicBezTo>
                  <a:cubicBezTo>
                    <a:pt x="2575494" y="-30909"/>
                    <a:pt x="2729357" y="54987"/>
                    <a:pt x="2941608" y="0"/>
                  </a:cubicBezTo>
                  <a:cubicBezTo>
                    <a:pt x="3153859" y="-54987"/>
                    <a:pt x="3226209" y="40095"/>
                    <a:pt x="3353433" y="0"/>
                  </a:cubicBezTo>
                  <a:cubicBezTo>
                    <a:pt x="3480658" y="-40095"/>
                    <a:pt x="3652923" y="19667"/>
                    <a:pt x="3882923" y="0"/>
                  </a:cubicBezTo>
                  <a:cubicBezTo>
                    <a:pt x="4112923" y="-19667"/>
                    <a:pt x="4150541" y="48062"/>
                    <a:pt x="4353580" y="0"/>
                  </a:cubicBezTo>
                  <a:cubicBezTo>
                    <a:pt x="4556619" y="-48062"/>
                    <a:pt x="4710232" y="12426"/>
                    <a:pt x="4883069" y="0"/>
                  </a:cubicBezTo>
                  <a:cubicBezTo>
                    <a:pt x="5055906" y="-12426"/>
                    <a:pt x="5391306" y="105860"/>
                    <a:pt x="5883216" y="0"/>
                  </a:cubicBezTo>
                  <a:cubicBezTo>
                    <a:pt x="5910020" y="177508"/>
                    <a:pt x="5868319" y="348469"/>
                    <a:pt x="5883216" y="454160"/>
                  </a:cubicBezTo>
                  <a:cubicBezTo>
                    <a:pt x="5898113" y="559851"/>
                    <a:pt x="5868170" y="756835"/>
                    <a:pt x="5883216" y="922367"/>
                  </a:cubicBezTo>
                  <a:cubicBezTo>
                    <a:pt x="5898262" y="1087899"/>
                    <a:pt x="5836321" y="1240372"/>
                    <a:pt x="5883216" y="1404620"/>
                  </a:cubicBezTo>
                  <a:cubicBezTo>
                    <a:pt x="5694692" y="1405231"/>
                    <a:pt x="5598653" y="1397952"/>
                    <a:pt x="5412559" y="1404620"/>
                  </a:cubicBezTo>
                  <a:cubicBezTo>
                    <a:pt x="5226465" y="1411288"/>
                    <a:pt x="5101348" y="1348925"/>
                    <a:pt x="4824237" y="1404620"/>
                  </a:cubicBezTo>
                  <a:cubicBezTo>
                    <a:pt x="4547126" y="1460315"/>
                    <a:pt x="4496097" y="1385611"/>
                    <a:pt x="4294748" y="1404620"/>
                  </a:cubicBezTo>
                  <a:cubicBezTo>
                    <a:pt x="4093399" y="1423629"/>
                    <a:pt x="3874166" y="1351096"/>
                    <a:pt x="3706426" y="1404620"/>
                  </a:cubicBezTo>
                  <a:cubicBezTo>
                    <a:pt x="3538686" y="1458144"/>
                    <a:pt x="3401759" y="1371049"/>
                    <a:pt x="3294601" y="1404620"/>
                  </a:cubicBezTo>
                  <a:cubicBezTo>
                    <a:pt x="3187444" y="1438191"/>
                    <a:pt x="2892266" y="1390958"/>
                    <a:pt x="2765112" y="1404620"/>
                  </a:cubicBezTo>
                  <a:cubicBezTo>
                    <a:pt x="2637958" y="1418282"/>
                    <a:pt x="2316062" y="1340357"/>
                    <a:pt x="2176790" y="1404620"/>
                  </a:cubicBezTo>
                  <a:cubicBezTo>
                    <a:pt x="2037518" y="1468883"/>
                    <a:pt x="1926432" y="1381124"/>
                    <a:pt x="1706133" y="1404620"/>
                  </a:cubicBezTo>
                  <a:cubicBezTo>
                    <a:pt x="1485834" y="1428116"/>
                    <a:pt x="1334114" y="1386704"/>
                    <a:pt x="1235475" y="1404620"/>
                  </a:cubicBezTo>
                  <a:cubicBezTo>
                    <a:pt x="1136836" y="1422536"/>
                    <a:pt x="970990" y="1381911"/>
                    <a:pt x="764818" y="1404620"/>
                  </a:cubicBezTo>
                  <a:cubicBezTo>
                    <a:pt x="558646" y="1427329"/>
                    <a:pt x="200741" y="1342437"/>
                    <a:pt x="0" y="1404620"/>
                  </a:cubicBezTo>
                  <a:cubicBezTo>
                    <a:pt x="-45078" y="1239337"/>
                    <a:pt x="13610" y="1064160"/>
                    <a:pt x="0" y="950460"/>
                  </a:cubicBezTo>
                  <a:cubicBezTo>
                    <a:pt x="-13610" y="836760"/>
                    <a:pt x="7060" y="648348"/>
                    <a:pt x="0" y="524391"/>
                  </a:cubicBezTo>
                  <a:cubicBezTo>
                    <a:pt x="-7060" y="400434"/>
                    <a:pt x="59836" y="206125"/>
                    <a:pt x="0" y="0"/>
                  </a:cubicBezTo>
                  <a:close/>
                </a:path>
              </a:pathLst>
            </a:custGeom>
            <a:solidFill>
              <a:srgbClr val="FFFFFF"/>
            </a:solidFill>
            <a:ln w="9525">
              <a:solidFill>
                <a:srgbClr val="808080"/>
              </a:solidFill>
              <a:miter lim="800000"/>
            </a:ln>
          </p:spPr>
          <p:txBody>
            <a:bodyPr>
              <a:spAutoFit/>
            </a:bodyPr>
            <a:lstStyle>
              <a:lvl1pPr indent="381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dirty="0">
                  <a:solidFill>
                    <a:srgbClr val="000000"/>
                  </a:solidFill>
                  <a:latin typeface="等线" panose="02010600030101010101" charset="-122"/>
                  <a:cs typeface="Courier New" panose="02070309020205020404" pitchFamily="49" charset="0"/>
                </a:rPr>
                <a:t>“outmatf2”</a:t>
              </a:r>
              <a:r>
                <a:rPr lang="zh-CN" altLang="en-US" sz="1400" dirty="0">
                  <a:solidFill>
                    <a:srgbClr val="0D0D0D"/>
                  </a:solidFill>
                  <a:latin typeface="等线" panose="02010600030101010101" charset="-122"/>
                  <a:cs typeface="宋体" panose="02010600030101010101" pitchFamily="2" charset="-122"/>
                </a:rPr>
                <a:t>，保存在</a:t>
              </a:r>
              <a:r>
                <a:rPr lang="zh-CN" altLang="en-US" sz="1400" dirty="0">
                  <a:solidFill>
                    <a:srgbClr val="000000"/>
                  </a:solidFill>
                  <a:latin typeface="等线" panose="02010600030101010101" charset="-122"/>
                  <a:cs typeface="Courier New" panose="02070309020205020404" pitchFamily="49" charset="0"/>
                </a:rPr>
                <a:t>”</a:t>
              </a:r>
              <a:r>
                <a:rPr lang="en-US" altLang="zh-CN" sz="1400" dirty="0">
                  <a:solidFill>
                    <a:srgbClr val="000000"/>
                  </a:solidFill>
                  <a:latin typeface="等线" panose="02010600030101010101" charset="-122"/>
                  <a:cs typeface="Courier New" panose="02070309020205020404" pitchFamily="49" charset="0"/>
                </a:rPr>
                <a:t>outpath1</a:t>
              </a:r>
              <a:r>
                <a:rPr lang="en-US" altLang="zh-CN" sz="1400" dirty="0">
                  <a:solidFill>
                    <a:srgbClr val="0D0D0D"/>
                  </a:solidFill>
                  <a:latin typeface="等线" panose="02010600030101010101" charset="-122"/>
                  <a:cs typeface="宋体" panose="02010600030101010101" pitchFamily="2" charset="-122"/>
                </a:rPr>
                <a:t>”</a:t>
              </a:r>
              <a:r>
                <a:rPr lang="zh-CN" altLang="en-US" sz="1400" dirty="0">
                  <a:solidFill>
                    <a:srgbClr val="0D0D0D"/>
                  </a:solidFill>
                  <a:latin typeface="等线" panose="02010600030101010101" charset="-122"/>
                  <a:cs typeface="宋体" panose="02010600030101010101" pitchFamily="2" charset="-122"/>
                </a:rPr>
                <a:t>中。该</a:t>
              </a:r>
              <a:r>
                <a:rPr lang="en-US" altLang="zh-CN" sz="1400" dirty="0">
                  <a:solidFill>
                    <a:srgbClr val="0D0D0D"/>
                  </a:solidFill>
                  <a:latin typeface="等线" panose="02010600030101010101" charset="-122"/>
                  <a:cs typeface="宋体" panose="02010600030101010101" pitchFamily="2" charset="-122"/>
                </a:rPr>
                <a:t>mat</a:t>
              </a:r>
              <a:r>
                <a:rPr lang="zh-CN" altLang="en-US" sz="1400" dirty="0">
                  <a:solidFill>
                    <a:srgbClr val="0D0D0D"/>
                  </a:solidFill>
                  <a:latin typeface="等线" panose="02010600030101010101" charset="-122"/>
                  <a:cs typeface="宋体" panose="02010600030101010101" pitchFamily="2" charset="-122"/>
                </a:rPr>
                <a:t>文件保存了不同网格点不同周期各向同性相速度和方位各向异性的结果，包含了变量为</a:t>
              </a:r>
              <a:r>
                <a:rPr lang="en-US" altLang="zh-CN" sz="1400" b="1" dirty="0" err="1">
                  <a:solidFill>
                    <a:srgbClr val="0D0D0D"/>
                  </a:solidFill>
                  <a:latin typeface="等线" panose="02010600030101010101" charset="-122"/>
                  <a:cs typeface="宋体" panose="02010600030101010101" pitchFamily="2" charset="-122"/>
                </a:rPr>
                <a:t>Aniso</a:t>
              </a:r>
              <a:r>
                <a:rPr lang="zh-CN" altLang="en-US" sz="1400" dirty="0">
                  <a:solidFill>
                    <a:srgbClr val="0D0D0D"/>
                  </a:solidFill>
                  <a:latin typeface="等线" panose="02010600030101010101" charset="-122"/>
                  <a:cs typeface="宋体" panose="02010600030101010101" pitchFamily="2" charset="-122"/>
                </a:rPr>
                <a:t>的数据结构体</a:t>
              </a:r>
              <a:r>
                <a:rPr lang="en-US" altLang="zh-CN" sz="1400" dirty="0">
                  <a:solidFill>
                    <a:srgbClr val="0D0D0D"/>
                  </a:solidFill>
                  <a:latin typeface="等线" panose="02010600030101010101" charset="-122"/>
                  <a:cs typeface="宋体" panose="02010600030101010101" pitchFamily="2" charset="-122"/>
                </a:rPr>
                <a:t>:</a:t>
              </a:r>
              <a:endParaRPr lang="zh-CN" altLang="en-US" sz="1400" dirty="0"/>
            </a:p>
          </p:txBody>
        </p:sp>
        <p:sp>
          <p:nvSpPr>
            <p:cNvPr id="20485" name="Rectangle 14"/>
            <p:cNvSpPr>
              <a:spLocks noChangeArrowheads="1"/>
            </p:cNvSpPr>
            <p:nvPr/>
          </p:nvSpPr>
          <p:spPr bwMode="auto">
            <a:xfrm>
              <a:off x="-263128" y="590670"/>
              <a:ext cx="3200876" cy="6224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indent="266700">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en-US" sz="2400" dirty="0">
                  <a:solidFill>
                    <a:srgbClr val="FF0000"/>
                  </a:solidFill>
                  <a:latin typeface="等线" panose="02010600030101010101" charset="-122"/>
                </a:rPr>
                <a:t>（</a:t>
              </a:r>
              <a:r>
                <a:rPr lang="en-US" altLang="zh-CN" sz="2400" dirty="0">
                  <a:solidFill>
                    <a:srgbClr val="FF0000"/>
                  </a:solidFill>
                  <a:latin typeface="等线" panose="02010600030101010101" charset="-122"/>
                </a:rPr>
                <a:t>4</a:t>
              </a:r>
              <a:r>
                <a:rPr lang="zh-CN" altLang="en-US" sz="2400" dirty="0">
                  <a:solidFill>
                    <a:srgbClr val="FF0000"/>
                  </a:solidFill>
                  <a:latin typeface="等线" panose="02010600030101010101" charset="-122"/>
                </a:rPr>
                <a:t>）</a:t>
              </a:r>
              <a:r>
                <a:rPr lang="zh-TW" altLang="en-US" sz="2400" dirty="0">
                  <a:solidFill>
                    <a:srgbClr val="FF0000"/>
                  </a:solidFill>
                  <a:latin typeface="等线" panose="02010600030101010101" charset="-122"/>
                  <a:ea typeface="等线" panose="02010600030101010101" charset="-122"/>
                </a:rPr>
                <a:t>拟合</a:t>
              </a:r>
              <a:r>
                <a:rPr lang="zh-CN" altLang="en-US" sz="2400" dirty="0">
                  <a:solidFill>
                    <a:srgbClr val="FF0000"/>
                  </a:solidFill>
                  <a:latin typeface="等线" panose="02010600030101010101" charset="-122"/>
                </a:rPr>
                <a:t>面波</a:t>
              </a:r>
              <a:r>
                <a:rPr lang="zh-TW" altLang="en-US" sz="2400" dirty="0">
                  <a:solidFill>
                    <a:srgbClr val="FF0000"/>
                  </a:solidFill>
                  <a:latin typeface="等线" panose="02010600030101010101" charset="-122"/>
                  <a:ea typeface="等线" panose="02010600030101010101" charset="-122"/>
                </a:rPr>
                <a:t>方位各向异性</a:t>
              </a:r>
              <a:endParaRPr lang="en-US" altLang="zh-TW" sz="2400" dirty="0">
                <a:solidFill>
                  <a:srgbClr val="FF0000"/>
                </a:solidFill>
                <a:latin typeface="等线" panose="02010600030101010101" charset="-122"/>
                <a:ea typeface="等线" panose="02010600030101010101" charset="-122"/>
              </a:endParaRPr>
            </a:p>
            <a:p>
              <a:r>
                <a:rPr lang="en-US" altLang="zh-CN" sz="2400" b="1" dirty="0">
                  <a:solidFill>
                    <a:srgbClr val="000000"/>
                  </a:solidFill>
                  <a:latin typeface="等线" panose="02010600030101010101" charset="-122"/>
                </a:rPr>
                <a:t>	ae_step4_AnisoFit.m</a:t>
              </a:r>
              <a:endParaRPr lang="zh-CN" altLang="en-US" sz="2400" dirty="0"/>
            </a:p>
          </p:txBody>
        </p:sp>
        <p:sp>
          <p:nvSpPr>
            <p:cNvPr id="20486" name="Rectangle 16"/>
            <p:cNvSpPr>
              <a:spLocks noChangeArrowheads="1"/>
            </p:cNvSpPr>
            <p:nvPr/>
          </p:nvSpPr>
          <p:spPr bwMode="auto">
            <a:xfrm>
              <a:off x="346472" y="1549361"/>
              <a:ext cx="2219325" cy="552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endParaRPr lang="zh-CN" altLang="zh-CN" sz="1400" b="1">
                <a:solidFill>
                  <a:srgbClr val="000000"/>
                </a:solidFill>
                <a:latin typeface="等线" panose="02010600030101010101" charset="-122"/>
                <a:cs typeface="Times New Roman" panose="02020603050405020304" pitchFamily="18" charset="0"/>
              </a:endParaRPr>
            </a:p>
            <a:p>
              <a:r>
                <a:rPr lang="zh-CN" altLang="zh-CN" sz="1400" b="1">
                  <a:solidFill>
                    <a:srgbClr val="000000"/>
                  </a:solidFill>
                  <a:latin typeface="等线" panose="02010600030101010101" charset="-122"/>
                  <a:cs typeface="Times New Roman" panose="02020603050405020304" pitchFamily="18" charset="0"/>
                </a:rPr>
                <a:t>&gt;&gt; </a:t>
              </a:r>
              <a:r>
                <a:rPr lang="zh-TW" altLang="zh-CN" sz="1400" b="1">
                  <a:solidFill>
                    <a:srgbClr val="000000"/>
                  </a:solidFill>
                  <a:latin typeface="等线" panose="02010600030101010101" charset="-122"/>
                  <a:ea typeface="等线" panose="02010600030101010101" charset="-122"/>
                  <a:cs typeface="Times New Roman" panose="02020603050405020304" pitchFamily="18" charset="0"/>
                </a:rPr>
                <a:t>参数设置</a:t>
              </a:r>
              <a:endParaRPr lang="zh-CN" altLang="en-US" sz="1400">
                <a:cs typeface="Times New Roman" panose="02020603050405020304" pitchFamily="18" charset="0"/>
              </a:endParaRPr>
            </a:p>
            <a:p>
              <a:endParaRPr lang="zh-CN" altLang="en-US" sz="1400">
                <a:cs typeface="Times New Roman" panose="02020603050405020304" pitchFamily="18" charset="0"/>
              </a:endParaRPr>
            </a:p>
          </p:txBody>
        </p:sp>
        <p:sp>
          <p:nvSpPr>
            <p:cNvPr id="20487" name="Rectangle 18"/>
            <p:cNvSpPr>
              <a:spLocks noChangeArrowheads="1"/>
            </p:cNvSpPr>
            <p:nvPr/>
          </p:nvSpPr>
          <p:spPr bwMode="auto">
            <a:xfrm>
              <a:off x="346472" y="4064081"/>
              <a:ext cx="1028700" cy="2300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a:latin typeface="等线" panose="02010600030101010101" charset="-122"/>
                  <a:cs typeface="宋体" panose="02010600030101010101" pitchFamily="2" charset="-122"/>
                </a:rPr>
                <a:t>&gt;&gt;</a:t>
              </a:r>
              <a:r>
                <a:rPr lang="zh-CN" altLang="en-US" sz="1400" b="1">
                  <a:latin typeface="等线" panose="02010600030101010101" charset="-122"/>
                  <a:cs typeface="宋体" panose="02010600030101010101" pitchFamily="2" charset="-122"/>
                </a:rPr>
                <a:t>输出</a:t>
              </a:r>
              <a:r>
                <a:rPr lang="en-US" altLang="zh-CN" sz="1400" b="1">
                  <a:latin typeface="等线" panose="02010600030101010101" charset="-122"/>
                  <a:cs typeface="宋体" panose="02010600030101010101" pitchFamily="2" charset="-122"/>
                </a:rPr>
                <a:t>:</a:t>
              </a:r>
              <a:endParaRPr lang="en-US" altLang="zh-CN" sz="1400">
                <a:cs typeface="宋体" panose="02010600030101010101" pitchFamily="2" charset="-122"/>
              </a:endParaRPr>
            </a:p>
          </p:txBody>
        </p:sp>
        <p:sp>
          <p:nvSpPr>
            <p:cNvPr id="20489" name="文本框 19"/>
            <p:cNvSpPr txBox="1">
              <a:spLocks noChangeArrowheads="1"/>
            </p:cNvSpPr>
            <p:nvPr/>
          </p:nvSpPr>
          <p:spPr bwMode="auto">
            <a:xfrm>
              <a:off x="346473" y="1321595"/>
              <a:ext cx="4291013" cy="230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a:solidFill>
                    <a:srgbClr val="000000"/>
                  </a:solidFill>
                  <a:latin typeface="等线" panose="02010600030101010101" charset="-122"/>
                  <a:cs typeface="Times New Roman" panose="02020603050405020304" pitchFamily="18" charset="0"/>
                </a:rPr>
                <a:t>&gt;&gt;</a:t>
              </a:r>
              <a:r>
                <a:rPr lang="zh-TW" altLang="en-US" sz="1400" b="1">
                  <a:solidFill>
                    <a:srgbClr val="000000"/>
                  </a:solidFill>
                  <a:latin typeface="等线" panose="02010600030101010101" charset="-122"/>
                  <a:ea typeface="等线" panose="02010600030101010101" charset="-122"/>
                  <a:cs typeface="Times New Roman" panose="02020603050405020304" pitchFamily="18" charset="0"/>
                </a:rPr>
                <a:t>输入：</a:t>
              </a:r>
              <a:endParaRPr lang="zh-CN" altLang="en-US" sz="1400">
                <a:solidFill>
                  <a:srgbClr val="000000"/>
                </a:solidFill>
                <a:cs typeface="Times New Roman" panose="02020603050405020304" pitchFamily="18" charset="0"/>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图片 4"/>
          <p:cNvPicPr>
            <a:picLocks noChangeAspect="1" noChangeArrowheads="1"/>
          </p:cNvPicPr>
          <p:nvPr/>
        </p:nvPicPr>
        <p:blipFill rotWithShape="1">
          <a:blip r:embed="rId1">
            <a:extLst>
              <a:ext uri="{28A0092B-C50C-407E-A947-70E740481C1C}">
                <a14:useLocalDpi xmlns:a14="http://schemas.microsoft.com/office/drawing/2010/main" val="0"/>
              </a:ext>
            </a:extLst>
          </a:blip>
          <a:srcRect l="33307" t="5058" r="1910"/>
          <a:stretch>
            <a:fillRect/>
          </a:stretch>
        </p:blipFill>
        <p:spPr bwMode="auto">
          <a:xfrm>
            <a:off x="5338632" y="647845"/>
            <a:ext cx="5269869" cy="533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文本框 6"/>
          <p:cNvSpPr txBox="1"/>
          <p:nvPr/>
        </p:nvSpPr>
        <p:spPr>
          <a:xfrm>
            <a:off x="1397795" y="724304"/>
            <a:ext cx="4049879" cy="829945"/>
          </a:xfrm>
          <a:prstGeom prst="rect">
            <a:avLst/>
          </a:prstGeom>
          <a:noFill/>
        </p:spPr>
        <p:txBody>
          <a:bodyPr wrap="square">
            <a:spAutoFit/>
          </a:bodyPr>
          <a:lstStyle/>
          <a:p>
            <a:pPr marL="271145" indent="200025">
              <a:defRPr/>
            </a:pPr>
            <a:r>
              <a:rPr lang="zh-CN" altLang="en-US" sz="2400" kern="0" dirty="0">
                <a:latin typeface="等线" panose="02010600030101010101" charset="-122"/>
                <a:cs typeface="宋体" panose="02010600030101010101" pitchFamily="2" charset="-122"/>
              </a:rPr>
              <a:t>交互界面</a:t>
            </a:r>
            <a:r>
              <a:rPr lang="en-US" altLang="zh-CN" sz="2400" kern="0" dirty="0">
                <a:latin typeface="等线" panose="02010600030101010101" charset="-122"/>
                <a:cs typeface="宋体" panose="02010600030101010101" pitchFamily="2" charset="-122"/>
              </a:rPr>
              <a:t>ae_step4_AnisoFitGUI.m</a:t>
            </a:r>
            <a:endParaRPr lang="zh-CN" altLang="zh-CN" sz="2000" kern="100" dirty="0">
              <a:latin typeface="等线" panose="02010600030101010101" charset="-122"/>
              <a:cs typeface="Times New Roman" panose="02020603050405020304" pitchFamily="18" charset="0"/>
            </a:endParaRPr>
          </a:p>
        </p:txBody>
      </p:sp>
      <p:sp>
        <p:nvSpPr>
          <p:cNvPr id="11" name="文本框 10"/>
          <p:cNvSpPr txBox="1"/>
          <p:nvPr/>
        </p:nvSpPr>
        <p:spPr>
          <a:xfrm>
            <a:off x="1679509" y="2232356"/>
            <a:ext cx="2943688" cy="737235"/>
          </a:xfrm>
          <a:prstGeom prst="rect">
            <a:avLst/>
          </a:prstGeom>
          <a:noFill/>
        </p:spPr>
        <p:txBody>
          <a:bodyPr wrap="square">
            <a:spAutoFit/>
          </a:bodyPr>
          <a:lstStyle/>
          <a:p>
            <a:pPr>
              <a:defRPr/>
            </a:pPr>
            <a:r>
              <a:rPr lang="zh-CN" altLang="zh-CN" sz="1400" kern="0" dirty="0">
                <a:ea typeface="黑体" panose="02010609060101010101" pitchFamily="49" charset="-122"/>
                <a:cs typeface="宋体" panose="02010600030101010101" pitchFamily="2" charset="-122"/>
              </a:rPr>
              <a:t>面波方位各向异性计算</a:t>
            </a:r>
            <a:r>
              <a:rPr lang="en-US" altLang="zh-CN" sz="1400" kern="0" dirty="0">
                <a:ea typeface="黑体" panose="02010609060101010101" pitchFamily="49" charset="-122"/>
                <a:cs typeface="宋体" panose="02010600030101010101" pitchFamily="2" charset="-122"/>
              </a:rPr>
              <a:t>GUI</a:t>
            </a:r>
            <a:r>
              <a:rPr lang="zh-CN" altLang="zh-CN" sz="1400" kern="0" dirty="0">
                <a:ea typeface="黑体" panose="02010609060101010101" pitchFamily="49" charset="-122"/>
                <a:cs typeface="宋体" panose="02010600030101010101" pitchFamily="2" charset="-122"/>
              </a:rPr>
              <a:t>界面，左边两列为绘图面板，右边两列为数据列表、参数和按钮面板。</a:t>
            </a:r>
            <a:endParaRPr lang="zh-CN" altLang="en-US" sz="4265" dirty="0"/>
          </a:p>
        </p:txBody>
      </p:sp>
      <p:sp>
        <p:nvSpPr>
          <p:cNvPr id="3" name="文本框 2"/>
          <p:cNvSpPr txBox="1"/>
          <p:nvPr/>
        </p:nvSpPr>
        <p:spPr>
          <a:xfrm>
            <a:off x="1546391" y="3959195"/>
            <a:ext cx="4704523" cy="2560955"/>
          </a:xfrm>
          <a:prstGeom prst="rect">
            <a:avLst/>
          </a:prstGeom>
          <a:noFill/>
        </p:spPr>
        <p:txBody>
          <a:bodyPr wrap="square">
            <a:spAutoFit/>
          </a:bodyPr>
          <a:lstStyle/>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a:solidFill>
                  <a:srgbClr val="0000FF"/>
                </a:solidFill>
                <a:latin typeface="等线" panose="02010600030101010101" charset="-122"/>
                <a:ea typeface="黑体" panose="02010609060101010101" pitchFamily="49" charset="-122"/>
                <a:cs typeface="宋体" panose="02010600030101010101" pitchFamily="2" charset="-122"/>
              </a:rPr>
              <a:t>Station</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：网格点列表；</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err="1">
                <a:solidFill>
                  <a:srgbClr val="0000FF"/>
                </a:solidFill>
                <a:latin typeface="等线" panose="02010600030101010101" charset="-122"/>
                <a:ea typeface="黑体" panose="02010609060101010101" pitchFamily="49" charset="-122"/>
                <a:cs typeface="宋体" panose="02010600030101010101" pitchFamily="2" charset="-122"/>
              </a:rPr>
              <a:t>periodList</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：周期列表；</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err="1">
                <a:solidFill>
                  <a:srgbClr val="0000FF"/>
                </a:solidFill>
                <a:latin typeface="等线" panose="02010600030101010101" charset="-122"/>
                <a:ea typeface="黑体" panose="02010609060101010101" pitchFamily="49" charset="-122"/>
                <a:cs typeface="宋体" panose="02010600030101010101" pitchFamily="2" charset="-122"/>
              </a:rPr>
              <a:t>setupar</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：自动计算参数设置面板； </a:t>
            </a:r>
            <a:endParaRPr lang="zh-CN" altLang="zh-CN" sz="1335" kern="100" dirty="0">
              <a:latin typeface="等线" panose="02010600030101010101" charset="-122"/>
              <a:cs typeface="Times New Roman" panose="02020603050405020304" pitchFamily="18" charset="0"/>
            </a:endParaRPr>
          </a:p>
          <a:p>
            <a:pPr>
              <a:defRPr/>
            </a:pPr>
            <a:r>
              <a:rPr lang="en-US" altLang="zh-CN" sz="1335" b="1" kern="0" dirty="0">
                <a:latin typeface="黑体" panose="02010609060101010101" pitchFamily="49" charset="-122"/>
                <a:cs typeface="宋体" panose="02010600030101010101" pitchFamily="2" charset="-122"/>
              </a:rPr>
              <a:t>“</a:t>
            </a:r>
            <a:r>
              <a:rPr lang="en-US" altLang="zh-CN" sz="1335" b="1" kern="0" dirty="0">
                <a:solidFill>
                  <a:srgbClr val="0000FF"/>
                </a:solidFill>
                <a:latin typeface="黑体" panose="02010609060101010101" pitchFamily="49" charset="-122"/>
                <a:cs typeface="宋体" panose="02010600030101010101" pitchFamily="2" charset="-122"/>
              </a:rPr>
              <a:t>1.AutoFitting</a:t>
            </a:r>
            <a:r>
              <a:rPr lang="en-US" altLang="zh-CN" sz="1335" b="1" kern="0" dirty="0">
                <a:latin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：自动计算；</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a:solidFill>
                  <a:srgbClr val="0000FF"/>
                </a:solidFill>
                <a:latin typeface="等线" panose="02010600030101010101" charset="-122"/>
                <a:ea typeface="黑体" panose="02010609060101010101" pitchFamily="49" charset="-122"/>
                <a:cs typeface="宋体" panose="02010600030101010101" pitchFamily="2" charset="-122"/>
              </a:rPr>
              <a:t>2.MERGER</a:t>
            </a:r>
            <a:r>
              <a:rPr lang="en-US"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：合并并行计算的结果；</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a:solidFill>
                  <a:srgbClr val="0000FF"/>
                </a:solidFill>
                <a:latin typeface="等线" panose="02010600030101010101" charset="-122"/>
                <a:ea typeface="黑体" panose="02010609060101010101" pitchFamily="49" charset="-122"/>
                <a:cs typeface="宋体" panose="02010600030101010101" pitchFamily="2" charset="-122"/>
              </a:rPr>
              <a:t>3.SMOOTH</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：平滑结果；</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a:solidFill>
                  <a:srgbClr val="0000FF"/>
                </a:solidFill>
                <a:latin typeface="等线" panose="02010600030101010101" charset="-122"/>
                <a:ea typeface="黑体" panose="02010609060101010101" pitchFamily="49" charset="-122"/>
                <a:cs typeface="宋体" panose="02010600030101010101" pitchFamily="2" charset="-122"/>
              </a:rPr>
              <a:t>PLOTMAP</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：显示各向同性和各向异性结果；</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a:solidFill>
                  <a:srgbClr val="0000FF"/>
                </a:solidFill>
                <a:latin typeface="等线" panose="02010600030101010101" charset="-122"/>
                <a:ea typeface="黑体" panose="02010609060101010101" pitchFamily="49" charset="-122"/>
                <a:cs typeface="宋体" panose="02010600030101010101" pitchFamily="2" charset="-122"/>
              </a:rPr>
              <a:t>fault file</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：选择断层文件；</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a:solidFill>
                  <a:srgbClr val="0000FF"/>
                </a:solidFill>
                <a:latin typeface="等线" panose="02010600030101010101" charset="-122"/>
                <a:ea typeface="黑体" panose="02010609060101010101" pitchFamily="49" charset="-122"/>
                <a:cs typeface="宋体" panose="02010600030101010101" pitchFamily="2" charset="-122"/>
              </a:rPr>
              <a:t>block boundary file</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：选择块体边界文件；</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a:solidFill>
                  <a:srgbClr val="0000FF"/>
                </a:solidFill>
                <a:latin typeface="等线" panose="02010600030101010101" charset="-122"/>
                <a:ea typeface="黑体" panose="02010609060101010101" pitchFamily="49" charset="-122"/>
                <a:cs typeface="宋体" panose="02010600030101010101" pitchFamily="2" charset="-122"/>
              </a:rPr>
              <a:t>select </a:t>
            </a:r>
            <a:r>
              <a:rPr lang="en-US" altLang="zh-CN" sz="1335" b="1" kern="0" dirty="0" err="1">
                <a:solidFill>
                  <a:srgbClr val="0000FF"/>
                </a:solidFill>
                <a:latin typeface="等线" panose="02010600030101010101" charset="-122"/>
                <a:ea typeface="黑体" panose="02010609060101010101" pitchFamily="49" charset="-122"/>
                <a:cs typeface="宋体" panose="02010600030101010101" pitchFamily="2" charset="-122"/>
              </a:rPr>
              <a:t>indir</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：选择输入路径；</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a:solidFill>
                  <a:srgbClr val="0000FF"/>
                </a:solidFill>
                <a:latin typeface="等线" panose="02010600030101010101" charset="-122"/>
                <a:ea typeface="黑体" panose="02010609060101010101" pitchFamily="49" charset="-122"/>
                <a:cs typeface="宋体" panose="02010600030101010101" pitchFamily="2" charset="-122"/>
              </a:rPr>
              <a:t>select </a:t>
            </a:r>
            <a:r>
              <a:rPr lang="en-US" altLang="zh-CN" sz="1335" b="1" kern="0" dirty="0" err="1">
                <a:solidFill>
                  <a:srgbClr val="0000FF"/>
                </a:solidFill>
                <a:latin typeface="等线" panose="02010600030101010101" charset="-122"/>
                <a:ea typeface="黑体" panose="02010609060101010101" pitchFamily="49" charset="-122"/>
                <a:cs typeface="宋体" panose="02010600030101010101" pitchFamily="2" charset="-122"/>
              </a:rPr>
              <a:t>outdir</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：选择并行计算的缓存路径；</a:t>
            </a:r>
            <a:endParaRPr lang="zh-CN" altLang="zh-CN" sz="1335" kern="100" dirty="0">
              <a:latin typeface="等线" panose="02010600030101010101" charset="-122"/>
              <a:cs typeface="Times New Roman" panose="02020603050405020304" pitchFamily="18" charset="0"/>
            </a:endParaRPr>
          </a:p>
          <a:p>
            <a:pPr>
              <a:defRPr/>
            </a:pP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en-US" altLang="zh-CN" sz="1335" b="1" kern="0" dirty="0">
                <a:solidFill>
                  <a:srgbClr val="0000FF"/>
                </a:solidFill>
                <a:latin typeface="等线" panose="02010600030101010101" charset="-122"/>
                <a:ea typeface="黑体" panose="02010609060101010101" pitchFamily="49" charset="-122"/>
                <a:cs typeface="宋体" panose="02010600030101010101" pitchFamily="2" charset="-122"/>
              </a:rPr>
              <a:t>select </a:t>
            </a:r>
            <a:r>
              <a:rPr lang="en-US" altLang="zh-CN" sz="1335" b="1" kern="0" dirty="0" err="1">
                <a:solidFill>
                  <a:srgbClr val="0000FF"/>
                </a:solidFill>
                <a:latin typeface="等线" panose="02010600030101010101" charset="-122"/>
                <a:ea typeface="黑体" panose="02010609060101010101" pitchFamily="49" charset="-122"/>
                <a:cs typeface="宋体" panose="02010600030101010101" pitchFamily="2" charset="-122"/>
              </a:rPr>
              <a:t>outdir</a:t>
            </a:r>
            <a:r>
              <a:rPr lang="zh-CN" altLang="zh-CN" sz="1335" b="1" kern="0" dirty="0">
                <a:latin typeface="等线" panose="02010600030101010101" charset="-122"/>
                <a:ea typeface="黑体" panose="02010609060101010101" pitchFamily="49" charset="-122"/>
                <a:cs typeface="宋体" panose="02010600030101010101" pitchFamily="2" charset="-122"/>
              </a:rPr>
              <a:t>”</a:t>
            </a:r>
            <a:r>
              <a:rPr lang="zh-CN" altLang="zh-CN" sz="1335" kern="0" dirty="0">
                <a:latin typeface="等线" panose="02010600030101010101" charset="-122"/>
                <a:ea typeface="黑体" panose="02010609060101010101" pitchFamily="49" charset="-122"/>
                <a:cs typeface="宋体" panose="02010600030101010101" pitchFamily="2" charset="-122"/>
              </a:rPr>
              <a:t>：选择合并并行计算结果的输出路径。</a:t>
            </a:r>
            <a:endParaRPr lang="zh-CN" altLang="en-US" sz="3735"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791744" y="1622603"/>
            <a:ext cx="4752528" cy="1325563"/>
          </a:xfrm>
        </p:spPr>
        <p:txBody>
          <a:bodyPr>
            <a:normAutofit fontScale="90000"/>
          </a:bodyPr>
          <a:lstStyle/>
          <a:p>
            <a:pPr lvl="0"/>
            <a:r>
              <a:rPr lang="zh-CN" altLang="en-US" sz="4800" b="1" dirty="0">
                <a:solidFill>
                  <a:schemeClr val="tx1">
                    <a:lumMod val="85000"/>
                    <a:lumOff val="15000"/>
                  </a:schemeClr>
                </a:solidFill>
              </a:rPr>
              <a:t>三维模型反演简介</a:t>
            </a:r>
            <a:endParaRPr lang="zh-CN" altLang="en-US" sz="4800" b="1" dirty="0">
              <a:solidFill>
                <a:schemeClr val="tx1">
                  <a:lumMod val="85000"/>
                  <a:lumOff val="15000"/>
                </a:schemeClr>
              </a:solidFill>
            </a:endParaRPr>
          </a:p>
        </p:txBody>
      </p:sp>
      <p:sp>
        <p:nvSpPr>
          <p:cNvPr id="4" name="文本框 3"/>
          <p:cNvSpPr txBox="1"/>
          <p:nvPr/>
        </p:nvSpPr>
        <p:spPr>
          <a:xfrm>
            <a:off x="2399588" y="3265627"/>
            <a:ext cx="7968885" cy="1938020"/>
          </a:xfrm>
          <a:prstGeom prst="rect">
            <a:avLst/>
          </a:prstGeom>
          <a:noFill/>
        </p:spPr>
        <p:txBody>
          <a:bodyPr wrap="square">
            <a:spAutoFit/>
          </a:bodyPr>
          <a:lstStyle/>
          <a:p>
            <a:pPr marL="171450" algn="just" eaLnBrk="1" fontAlgn="auto" hangingPunct="1">
              <a:spcBef>
                <a:spcPts val="0"/>
              </a:spcBef>
              <a:spcAft>
                <a:spcPts val="0"/>
              </a:spcAft>
              <a:defRPr/>
            </a:pPr>
            <a:r>
              <a:rPr lang="en-US" altLang="zh-CN" sz="2400" kern="100" dirty="0">
                <a:latin typeface="等线" panose="02010600030101010101" charset="-122"/>
                <a:cs typeface="Times New Roman" panose="02020603050405020304" pitchFamily="18" charset="0"/>
              </a:rPr>
              <a:t>CPS330</a:t>
            </a:r>
            <a:r>
              <a:rPr lang="zh-CN" altLang="zh-CN" sz="2400" kern="100" dirty="0">
                <a:latin typeface="等线" panose="02010600030101010101" charset="-122"/>
                <a:ea typeface="PMingLiU" panose="02020500000000000000" pitchFamily="18" charset="-120"/>
                <a:cs typeface="Times New Roman" panose="02020603050405020304" pitchFamily="18" charset="0"/>
              </a:rPr>
              <a:t>: </a:t>
            </a:r>
            <a:endParaRPr lang="en-US" altLang="zh-CN" sz="2400" kern="100" dirty="0">
              <a:latin typeface="等线" panose="02010600030101010101" charset="-122"/>
              <a:ea typeface="PMingLiU" panose="02020500000000000000" pitchFamily="18" charset="-120"/>
              <a:cs typeface="Times New Roman" panose="02020603050405020304" pitchFamily="18" charset="0"/>
            </a:endParaRPr>
          </a:p>
          <a:p>
            <a:pPr marL="171450" algn="just" eaLnBrk="1" fontAlgn="auto" hangingPunct="1">
              <a:spcBef>
                <a:spcPts val="0"/>
              </a:spcBef>
              <a:spcAft>
                <a:spcPts val="0"/>
              </a:spcAft>
              <a:defRPr/>
            </a:pPr>
            <a:r>
              <a:rPr lang="en-US" altLang="zh-CN" sz="2400" u="sng" kern="100" dirty="0">
                <a:solidFill>
                  <a:srgbClr val="0563C1"/>
                </a:solidFill>
                <a:latin typeface="等线" panose="02010600030101010101" charset="-122"/>
                <a:cs typeface="Times New Roman" panose="02020603050405020304" pitchFamily="18" charset="0"/>
                <a:hlinkClick r:id="rId1"/>
              </a:rPr>
              <a:t>https://www.eas.slu.edu/eqc/eqccps.html</a:t>
            </a:r>
            <a:r>
              <a:rPr lang="en-US" altLang="zh-CN" sz="2400" kern="100" dirty="0">
                <a:latin typeface="等线" panose="02010600030101010101" charset="-122"/>
                <a:cs typeface="Times New Roman" panose="02020603050405020304" pitchFamily="18" charset="0"/>
              </a:rPr>
              <a:t> </a:t>
            </a:r>
            <a:r>
              <a:rPr lang="zh-CN" altLang="zh-CN" sz="2400" kern="100" dirty="0">
                <a:latin typeface="等线" panose="02010600030101010101" charset="-122"/>
                <a:cs typeface="Times New Roman" panose="02020603050405020304" pitchFamily="18" charset="0"/>
              </a:rPr>
              <a:t>（</a:t>
            </a:r>
            <a:r>
              <a:rPr lang="en-US" altLang="zh-CN" sz="2400" kern="100" dirty="0">
                <a:latin typeface="等线" panose="02010600030101010101" charset="-122"/>
                <a:cs typeface="Times New Roman" panose="02020603050405020304" pitchFamily="18" charset="0"/>
              </a:rPr>
              <a:t>Linux</a:t>
            </a:r>
            <a:r>
              <a:rPr lang="zh-CN" altLang="zh-CN" sz="2400" kern="100" dirty="0">
                <a:latin typeface="等线" panose="02010600030101010101" charset="-122"/>
                <a:cs typeface="Times New Roman" panose="02020603050405020304" pitchFamily="18" charset="0"/>
              </a:rPr>
              <a:t>）</a:t>
            </a:r>
            <a:endParaRPr lang="en-US" altLang="zh-CN" sz="2400" kern="100" dirty="0">
              <a:latin typeface="等线" panose="02010600030101010101" charset="-122"/>
              <a:cs typeface="Times New Roman" panose="02020603050405020304" pitchFamily="18" charset="0"/>
            </a:endParaRPr>
          </a:p>
          <a:p>
            <a:pPr marL="171450" algn="just" eaLnBrk="1" fontAlgn="auto" hangingPunct="1">
              <a:spcBef>
                <a:spcPts val="0"/>
              </a:spcBef>
              <a:spcAft>
                <a:spcPts val="0"/>
              </a:spcAft>
              <a:defRPr/>
            </a:pPr>
            <a:endParaRPr lang="zh-CN" altLang="zh-CN" sz="2400" kern="100" dirty="0">
              <a:latin typeface="等线" panose="02010600030101010101" charset="-122"/>
              <a:cs typeface="Times New Roman" panose="02020603050405020304" pitchFamily="18" charset="0"/>
            </a:endParaRPr>
          </a:p>
          <a:p>
            <a:pPr marL="171450" algn="just" eaLnBrk="1" fontAlgn="auto" hangingPunct="1">
              <a:spcBef>
                <a:spcPts val="0"/>
              </a:spcBef>
              <a:spcAft>
                <a:spcPts val="0"/>
              </a:spcAft>
              <a:defRPr/>
            </a:pPr>
            <a:r>
              <a:rPr lang="zh-CN" altLang="zh-CN" sz="2400" kern="100" dirty="0">
                <a:latin typeface="等线" panose="02010600030101010101" charset="-122"/>
                <a:cs typeface="Times New Roman" panose="02020603050405020304" pitchFamily="18" charset="0"/>
              </a:rPr>
              <a:t>OpenMPI</a:t>
            </a:r>
            <a:r>
              <a:rPr lang="zh-CN" altLang="zh-CN" sz="2400" kern="100" dirty="0">
                <a:latin typeface="等线" panose="02010600030101010101" charset="-122"/>
                <a:ea typeface="PMingLiU" panose="02020500000000000000" pitchFamily="18" charset="-120"/>
                <a:cs typeface="Times New Roman" panose="02020603050405020304" pitchFamily="18" charset="0"/>
              </a:rPr>
              <a:t>: </a:t>
            </a:r>
            <a:endParaRPr lang="en-US" altLang="zh-CN" sz="2400" kern="100" dirty="0">
              <a:latin typeface="等线" panose="02010600030101010101" charset="-122"/>
              <a:ea typeface="PMingLiU" panose="02020500000000000000" pitchFamily="18" charset="-120"/>
              <a:cs typeface="Times New Roman" panose="02020603050405020304" pitchFamily="18" charset="0"/>
            </a:endParaRPr>
          </a:p>
          <a:p>
            <a:pPr marL="171450" algn="just" eaLnBrk="1" fontAlgn="auto" hangingPunct="1">
              <a:spcBef>
                <a:spcPts val="0"/>
              </a:spcBef>
              <a:spcAft>
                <a:spcPts val="0"/>
              </a:spcAft>
              <a:defRPr/>
            </a:pPr>
            <a:r>
              <a:rPr lang="zh-CN" altLang="zh-CN" sz="2400" u="sng" kern="100" dirty="0">
                <a:solidFill>
                  <a:srgbClr val="0563C1"/>
                </a:solidFill>
                <a:latin typeface="等线" panose="02010600030101010101" charset="-122"/>
                <a:ea typeface="PMingLiU" panose="02020500000000000000" pitchFamily="18" charset="-120"/>
                <a:cs typeface="Times New Roman" panose="02020603050405020304" pitchFamily="18" charset="0"/>
                <a:hlinkClick r:id="rId2"/>
              </a:rPr>
              <a:t>https://www.open-mpi.org/</a:t>
            </a:r>
            <a:r>
              <a:rPr lang="zh-CN" altLang="zh-CN" sz="2400" kern="100" dirty="0">
                <a:latin typeface="等线" panose="02010600030101010101" charset="-122"/>
                <a:ea typeface="PMingLiU" panose="02020500000000000000" pitchFamily="18" charset="-120"/>
                <a:cs typeface="Times New Roman" panose="02020603050405020304" pitchFamily="18" charset="0"/>
              </a:rPr>
              <a:t> </a:t>
            </a:r>
            <a:r>
              <a:rPr lang="zh-CN" altLang="zh-CN" sz="2400" kern="100" dirty="0">
                <a:latin typeface="等线" panose="02010600030101010101" charset="-122"/>
                <a:cs typeface="Times New Roman" panose="02020603050405020304" pitchFamily="18" charset="0"/>
              </a:rPr>
              <a:t>（</a:t>
            </a:r>
            <a:r>
              <a:rPr lang="en-US" altLang="zh-CN" sz="2400" kern="100" dirty="0">
                <a:latin typeface="等线" panose="02010600030101010101" charset="-122"/>
                <a:cs typeface="Times New Roman" panose="02020603050405020304" pitchFamily="18" charset="0"/>
              </a:rPr>
              <a:t>Linux</a:t>
            </a:r>
            <a:r>
              <a:rPr lang="zh-CN" altLang="zh-CN" sz="2400" kern="100" dirty="0">
                <a:latin typeface="等线" panose="02010600030101010101" charset="-122"/>
                <a:cs typeface="Times New Roman" panose="02020603050405020304" pitchFamily="18" charset="0"/>
              </a:rPr>
              <a:t>）</a:t>
            </a:r>
            <a:endParaRPr lang="zh-CN" altLang="zh-CN" sz="2400" kern="100" dirty="0">
              <a:latin typeface="等线" panose="02010600030101010101" charset="-122"/>
              <a:cs typeface="Times New Roman" panose="02020603050405020304"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b="49593"/>
          <a:stretch>
            <a:fillRect/>
          </a:stretch>
        </p:blipFill>
        <p:spPr>
          <a:xfrm>
            <a:off x="1524000" y="1037045"/>
            <a:ext cx="2601571" cy="2786755"/>
          </a:xfrm>
          <a:prstGeom prst="rect">
            <a:avLst/>
          </a:prstGeom>
        </p:spPr>
      </p:pic>
      <p:pic>
        <p:nvPicPr>
          <p:cNvPr id="5" name="图片 4"/>
          <p:cNvPicPr>
            <a:picLocks noChangeAspect="1"/>
          </p:cNvPicPr>
          <p:nvPr/>
        </p:nvPicPr>
        <p:blipFill rotWithShape="1">
          <a:blip r:embed="rId2"/>
          <a:srcRect b="50349"/>
          <a:stretch>
            <a:fillRect/>
          </a:stretch>
        </p:blipFill>
        <p:spPr>
          <a:xfrm>
            <a:off x="4280953" y="2065439"/>
            <a:ext cx="2859073" cy="3016736"/>
          </a:xfrm>
          <a:prstGeom prst="rect">
            <a:avLst/>
          </a:prstGeom>
        </p:spPr>
      </p:pic>
      <p:pic>
        <p:nvPicPr>
          <p:cNvPr id="6" name="图片 5"/>
          <p:cNvPicPr>
            <a:picLocks noChangeAspect="1"/>
          </p:cNvPicPr>
          <p:nvPr/>
        </p:nvPicPr>
        <p:blipFill rotWithShape="1">
          <a:blip r:embed="rId3"/>
          <a:srcRect r="49120"/>
          <a:stretch>
            <a:fillRect/>
          </a:stretch>
        </p:blipFill>
        <p:spPr>
          <a:xfrm>
            <a:off x="7320255" y="2430423"/>
            <a:ext cx="3327895" cy="4266573"/>
          </a:xfrm>
          <a:prstGeom prst="rect">
            <a:avLst/>
          </a:prstGeom>
        </p:spPr>
      </p:pic>
      <p:sp>
        <p:nvSpPr>
          <p:cNvPr id="8" name="矩形 7"/>
          <p:cNvSpPr/>
          <p:nvPr/>
        </p:nvSpPr>
        <p:spPr>
          <a:xfrm>
            <a:off x="1679509" y="3923288"/>
            <a:ext cx="2112235" cy="6180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ysClr val="windowText" lastClr="000000"/>
                </a:solidFill>
              </a:rPr>
              <a:t>频散曲线</a:t>
            </a:r>
            <a:endParaRPr lang="zh-CN" altLang="en-US" sz="2400" dirty="0">
              <a:solidFill>
                <a:sysClr val="windowText" lastClr="000000"/>
              </a:solidFill>
            </a:endParaRPr>
          </a:p>
        </p:txBody>
      </p:sp>
      <p:sp>
        <p:nvSpPr>
          <p:cNvPr id="9" name="矩形 8"/>
          <p:cNvSpPr/>
          <p:nvPr/>
        </p:nvSpPr>
        <p:spPr>
          <a:xfrm>
            <a:off x="4463819" y="5082175"/>
            <a:ext cx="2112235" cy="6180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ysClr val="windowText" lastClr="000000"/>
                </a:solidFill>
              </a:rPr>
              <a:t>接收函数</a:t>
            </a:r>
            <a:endParaRPr lang="zh-CN" altLang="en-US" sz="2400" dirty="0">
              <a:solidFill>
                <a:sysClr val="windowText" lastClr="000000"/>
              </a:solidFill>
            </a:endParaRPr>
          </a:p>
        </p:txBody>
      </p:sp>
      <p:sp>
        <p:nvSpPr>
          <p:cNvPr id="10" name="矩形 9"/>
          <p:cNvSpPr/>
          <p:nvPr/>
        </p:nvSpPr>
        <p:spPr>
          <a:xfrm>
            <a:off x="7928084" y="1756413"/>
            <a:ext cx="2112235" cy="61805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dirty="0">
                <a:solidFill>
                  <a:sysClr val="windowText" lastClr="000000"/>
                </a:solidFill>
              </a:rPr>
              <a:t>速度模型</a:t>
            </a:r>
            <a:endParaRPr lang="zh-CN" altLang="en-US" sz="2400" dirty="0">
              <a:solidFill>
                <a:sysClr val="windowText" lastClr="000000"/>
              </a:solidFill>
            </a:endParaRPr>
          </a:p>
        </p:txBody>
      </p:sp>
      <p:grpSp>
        <p:nvGrpSpPr>
          <p:cNvPr id="2" name="组合 29"/>
          <p:cNvGrpSpPr/>
          <p:nvPr/>
        </p:nvGrpSpPr>
        <p:grpSpPr bwMode="auto">
          <a:xfrm>
            <a:off x="1658144" y="152072"/>
            <a:ext cx="4267200" cy="649287"/>
            <a:chOff x="304800" y="3089319"/>
            <a:chExt cx="4267200" cy="649440"/>
          </a:xfrm>
        </p:grpSpPr>
        <p:sp>
          <p:nvSpPr>
            <p:cNvPr id="3" name="矩形: 圆角 2"/>
            <p:cNvSpPr/>
            <p:nvPr/>
          </p:nvSpPr>
          <p:spPr>
            <a:xfrm>
              <a:off x="304800" y="3089319"/>
              <a:ext cx="4267200" cy="649440"/>
            </a:xfrm>
            <a:prstGeom prst="roundRect">
              <a:avLst/>
            </a:prstGeom>
          </p:spPr>
          <p:style>
            <a:lnRef idx="2">
              <a:schemeClr val="lt1">
                <a:hueOff val="0"/>
                <a:satOff val="0"/>
                <a:lumOff val="0"/>
                <a:alphaOff val="0"/>
              </a:schemeClr>
            </a:lnRef>
            <a:fillRef idx="1">
              <a:schemeClr val="accent5">
                <a:alpha val="90000"/>
                <a:hueOff val="0"/>
                <a:satOff val="0"/>
                <a:lumOff val="0"/>
                <a:alphaOff val="-39997"/>
              </a:schemeClr>
            </a:fillRef>
            <a:effectRef idx="0">
              <a:schemeClr val="accent5">
                <a:alpha val="90000"/>
                <a:hueOff val="0"/>
                <a:satOff val="0"/>
                <a:lumOff val="0"/>
                <a:alphaOff val="-39997"/>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等线" panose="02010600030101010101" charset="-122"/>
                <a:cs typeface="+mn-cs"/>
              </a:endParaRPr>
            </a:p>
          </p:txBody>
        </p:sp>
        <p:sp>
          <p:nvSpPr>
            <p:cNvPr id="7" name="矩形: 圆角 4"/>
            <p:cNvSpPr txBox="1"/>
            <p:nvPr/>
          </p:nvSpPr>
          <p:spPr>
            <a:xfrm>
              <a:off x="336550" y="3121076"/>
              <a:ext cx="4203700" cy="585925"/>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marL="0" marR="0" lvl="0" indent="0" algn="l" defTabSz="733425" rtl="0" eaLnBrk="1" fontAlgn="auto" latinLnBrk="0" hangingPunct="1">
                <a:lnSpc>
                  <a:spcPct val="90000"/>
                </a:lnSpc>
                <a:spcBef>
                  <a:spcPts val="0"/>
                </a:spcBef>
                <a:spcAft>
                  <a:spcPct val="35000"/>
                </a:spcAft>
                <a:buClrTx/>
                <a:buSzTx/>
                <a:buFontTx/>
                <a:buNone/>
                <a:defRPr/>
              </a:pPr>
              <a:r>
                <a:rPr kumimoji="0" lang="zh-CN" altLang="en-US" sz="2200" b="1" i="0" u="none" strike="noStrike" kern="1200" cap="none" spc="0" normalizeH="0" baseline="0" noProof="0" dirty="0">
                  <a:ln>
                    <a:noFill/>
                  </a:ln>
                  <a:solidFill>
                    <a:prstClr val="black">
                      <a:lumMod val="85000"/>
                      <a:lumOff val="15000"/>
                    </a:prstClr>
                  </a:solidFill>
                  <a:effectLst/>
                  <a:uLnTx/>
                  <a:uFillTx/>
                  <a:latin typeface="Calibri" panose="020F0502020204030204"/>
                  <a:ea typeface="等线" panose="02010600030101010101" charset="-122"/>
                  <a:cs typeface="+mn-cs"/>
                </a:rPr>
                <a:t>三维速度和各向异性模型反演</a:t>
              </a:r>
              <a:endParaRPr kumimoji="0" lang="zh-CN" altLang="en-US" sz="2200" b="1" i="0" u="none" strike="noStrike" kern="1200" cap="none" spc="0" normalizeH="0" baseline="0" noProof="0" dirty="0">
                <a:ln>
                  <a:noFill/>
                </a:ln>
                <a:solidFill>
                  <a:prstClr val="black">
                    <a:lumMod val="85000"/>
                    <a:lumOff val="15000"/>
                  </a:prstClr>
                </a:solidFill>
                <a:effectLst/>
                <a:uLnTx/>
                <a:uFillTx/>
                <a:latin typeface="Calibri" panose="020F0502020204030204"/>
                <a:ea typeface="等线" panose="02010600030101010101" charset="-122"/>
                <a:cs typeface="+mn-cs"/>
              </a:endParaRPr>
            </a:p>
          </p:txBody>
        </p:sp>
      </p:grpSp>
      <p:sp>
        <p:nvSpPr>
          <p:cNvPr id="12" name="矩形 11"/>
          <p:cNvSpPr/>
          <p:nvPr/>
        </p:nvSpPr>
        <p:spPr>
          <a:xfrm>
            <a:off x="2279459" y="5866263"/>
            <a:ext cx="2592288" cy="670520"/>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ysClr val="windowText" lastClr="000000"/>
                </a:solidFill>
              </a:rPr>
              <a:t> Cao et al. 2023</a:t>
            </a:r>
            <a:endParaRPr lang="zh-CN" altLang="en-US" sz="2400" b="1" dirty="0">
              <a:solidFill>
                <a:sysClr val="windowText" lastClr="000000"/>
              </a:solidFill>
            </a:endParaRPr>
          </a:p>
        </p:txBody>
      </p:sp>
      <p:sp>
        <p:nvSpPr>
          <p:cNvPr id="13" name="矩形 12"/>
          <p:cNvSpPr/>
          <p:nvPr/>
        </p:nvSpPr>
        <p:spPr>
          <a:xfrm>
            <a:off x="6051365" y="152072"/>
            <a:ext cx="2859073" cy="1624404"/>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rPr>
              <a:t>单个网格点不同方位角频散曲线和接收函数联合反演</a:t>
            </a:r>
            <a:endParaRPr lang="zh-CN" altLang="en-US" sz="2400" b="1" dirty="0">
              <a:solidFill>
                <a:sysClr val="windowText" lastClr="00000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1768605" y="1145547"/>
            <a:ext cx="4344593" cy="5445224"/>
          </a:xfrm>
          <a:prstGeom prst="rect">
            <a:avLst/>
          </a:prstGeom>
        </p:spPr>
      </p:pic>
      <p:pic>
        <p:nvPicPr>
          <p:cNvPr id="7" name="图片 6"/>
          <p:cNvPicPr>
            <a:picLocks noChangeAspect="1"/>
          </p:cNvPicPr>
          <p:nvPr/>
        </p:nvPicPr>
        <p:blipFill>
          <a:blip r:embed="rId2"/>
          <a:stretch>
            <a:fillRect/>
          </a:stretch>
        </p:blipFill>
        <p:spPr>
          <a:xfrm>
            <a:off x="6096000" y="1145547"/>
            <a:ext cx="4554801" cy="5253203"/>
          </a:xfrm>
          <a:prstGeom prst="rect">
            <a:avLst/>
          </a:prstGeom>
        </p:spPr>
      </p:pic>
      <p:grpSp>
        <p:nvGrpSpPr>
          <p:cNvPr id="2" name="组合 29"/>
          <p:cNvGrpSpPr/>
          <p:nvPr/>
        </p:nvGrpSpPr>
        <p:grpSpPr bwMode="auto">
          <a:xfrm>
            <a:off x="1689105" y="271441"/>
            <a:ext cx="4267200" cy="649287"/>
            <a:chOff x="304800" y="3089319"/>
            <a:chExt cx="4267200" cy="649440"/>
          </a:xfrm>
        </p:grpSpPr>
        <p:sp>
          <p:nvSpPr>
            <p:cNvPr id="3" name="矩形: 圆角 2"/>
            <p:cNvSpPr/>
            <p:nvPr/>
          </p:nvSpPr>
          <p:spPr>
            <a:xfrm>
              <a:off x="304800" y="3089319"/>
              <a:ext cx="4267200" cy="649440"/>
            </a:xfrm>
            <a:prstGeom prst="roundRect">
              <a:avLst/>
            </a:prstGeom>
          </p:spPr>
          <p:style>
            <a:lnRef idx="2">
              <a:schemeClr val="lt1">
                <a:hueOff val="0"/>
                <a:satOff val="0"/>
                <a:lumOff val="0"/>
                <a:alphaOff val="0"/>
              </a:schemeClr>
            </a:lnRef>
            <a:fillRef idx="1">
              <a:schemeClr val="accent5">
                <a:alpha val="90000"/>
                <a:hueOff val="0"/>
                <a:satOff val="0"/>
                <a:lumOff val="0"/>
                <a:alphaOff val="-39997"/>
              </a:schemeClr>
            </a:fillRef>
            <a:effectRef idx="0">
              <a:schemeClr val="accent5">
                <a:alpha val="90000"/>
                <a:hueOff val="0"/>
                <a:satOff val="0"/>
                <a:lumOff val="0"/>
                <a:alphaOff val="-39997"/>
              </a:schemeClr>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white"/>
                </a:solidFill>
                <a:effectLst/>
                <a:uLnTx/>
                <a:uFillTx/>
                <a:latin typeface="Calibri" panose="020F0502020204030204"/>
                <a:ea typeface="等线" panose="02010600030101010101" charset="-122"/>
                <a:cs typeface="+mn-cs"/>
              </a:endParaRPr>
            </a:p>
          </p:txBody>
        </p:sp>
        <p:sp>
          <p:nvSpPr>
            <p:cNvPr id="4" name="矩形: 圆角 4"/>
            <p:cNvSpPr txBox="1"/>
            <p:nvPr/>
          </p:nvSpPr>
          <p:spPr>
            <a:xfrm>
              <a:off x="336550" y="3121076"/>
              <a:ext cx="4203700" cy="585925"/>
            </a:xfrm>
            <a:prstGeom prst="rect">
              <a:avLst/>
            </a:prstGeom>
          </p:spPr>
          <p:style>
            <a:lnRef idx="0">
              <a:scrgbClr r="0" g="0" b="0"/>
            </a:lnRef>
            <a:fillRef idx="0">
              <a:scrgbClr r="0" g="0" b="0"/>
            </a:fillRef>
            <a:effectRef idx="0">
              <a:scrgbClr r="0" g="0" b="0"/>
            </a:effectRef>
            <a:fontRef idx="minor">
              <a:schemeClr val="lt1"/>
            </a:fontRef>
          </p:style>
          <p:txBody>
            <a:bodyPr lIns="161290" tIns="0" rIns="161290" bIns="0" spcCol="1270" anchor="ctr"/>
            <a:lstStyle/>
            <a:p>
              <a:pPr marL="0" marR="0" lvl="0" indent="0" algn="l" defTabSz="733425" rtl="0" eaLnBrk="1" fontAlgn="auto" latinLnBrk="0" hangingPunct="1">
                <a:lnSpc>
                  <a:spcPct val="90000"/>
                </a:lnSpc>
                <a:spcBef>
                  <a:spcPts val="0"/>
                </a:spcBef>
                <a:spcAft>
                  <a:spcPct val="35000"/>
                </a:spcAft>
                <a:buClrTx/>
                <a:buSzTx/>
                <a:buFontTx/>
                <a:buNone/>
                <a:defRPr/>
              </a:pPr>
              <a:r>
                <a:rPr kumimoji="0" lang="zh-CN" altLang="en-US" sz="2200" b="1" i="0" u="none" strike="noStrike" kern="1200" cap="none" spc="0" normalizeH="0" baseline="0" noProof="0" dirty="0">
                  <a:ln>
                    <a:noFill/>
                  </a:ln>
                  <a:solidFill>
                    <a:prstClr val="black">
                      <a:lumMod val="85000"/>
                      <a:lumOff val="15000"/>
                    </a:prstClr>
                  </a:solidFill>
                  <a:effectLst/>
                  <a:uLnTx/>
                  <a:uFillTx/>
                  <a:latin typeface="Calibri" panose="020F0502020204030204"/>
                  <a:ea typeface="等线" panose="02010600030101010101" charset="-122"/>
                  <a:cs typeface="+mn-cs"/>
                </a:rPr>
                <a:t>三维速度和各向异性模型反演</a:t>
              </a:r>
              <a:endParaRPr kumimoji="0" lang="zh-CN" altLang="en-US" sz="2200" b="1" i="0" u="none" strike="noStrike" kern="1200" cap="none" spc="0" normalizeH="0" baseline="0" noProof="0" dirty="0">
                <a:ln>
                  <a:noFill/>
                </a:ln>
                <a:solidFill>
                  <a:prstClr val="black">
                    <a:lumMod val="85000"/>
                    <a:lumOff val="15000"/>
                  </a:prstClr>
                </a:solidFill>
                <a:effectLst/>
                <a:uLnTx/>
                <a:uFillTx/>
                <a:latin typeface="Calibri" panose="020F0502020204030204"/>
                <a:ea typeface="等线" panose="02010600030101010101" charset="-122"/>
                <a:cs typeface="+mn-cs"/>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2"/>
          <p:cNvSpPr txBox="1">
            <a:spLocks noChangeArrowheads="1"/>
          </p:cNvSpPr>
          <p:nvPr/>
        </p:nvSpPr>
        <p:spPr bwMode="auto">
          <a:xfrm>
            <a:off x="2351584" y="3044957"/>
            <a:ext cx="7488832" cy="2641600"/>
          </a:xfrm>
          <a:prstGeom prst="rect">
            <a:avLst/>
          </a:prstGeom>
          <a:solidFill>
            <a:srgbClr val="DEEAF6"/>
          </a:solidFill>
          <a:ln w="12700">
            <a:solidFill>
              <a:srgbClr val="00B050"/>
            </a:solidFill>
            <a:prstDash val="dash"/>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a:spcBef>
                <a:spcPts val="0"/>
              </a:spcBef>
              <a:spcAft>
                <a:spcPts val="900"/>
              </a:spcAft>
              <a:defRPr/>
            </a:pPr>
            <a:r>
              <a:rPr lang="zh-CN" altLang="zh-CN" sz="2135" b="1" kern="100" dirty="0">
                <a:solidFill>
                  <a:srgbClr val="FF0000"/>
                </a:solidFill>
                <a:latin typeface="等线" panose="02010600030101010101" charset="-122"/>
                <a:cs typeface="Times New Roman" panose="02020603050405020304" pitchFamily="18" charset="0"/>
              </a:rPr>
              <a:t>（1） </a:t>
            </a:r>
            <a:r>
              <a:rPr lang="zh-CN" altLang="zh-CN" sz="2135" kern="100" dirty="0">
                <a:solidFill>
                  <a:srgbClr val="FF0000"/>
                </a:solidFill>
                <a:latin typeface="等线" panose="02010600030101010101" charset="-122"/>
                <a:cs typeface="Times New Roman" panose="02020603050405020304" pitchFamily="18" charset="0"/>
              </a:rPr>
              <a:t>提取不同方位角</a:t>
            </a:r>
            <a:r>
              <a:rPr lang="zh-CN" altLang="en-US" sz="2135" kern="100" dirty="0">
                <a:solidFill>
                  <a:srgbClr val="FF0000"/>
                </a:solidFill>
                <a:latin typeface="等线" panose="02010600030101010101" charset="-122"/>
                <a:cs typeface="Times New Roman" panose="02020603050405020304" pitchFamily="18" charset="0"/>
              </a:rPr>
              <a:t>区间</a:t>
            </a:r>
            <a:r>
              <a:rPr lang="zh-CN" altLang="zh-CN" sz="2135" kern="100" dirty="0">
                <a:solidFill>
                  <a:srgbClr val="FF0000"/>
                </a:solidFill>
                <a:latin typeface="等线" panose="02010600030101010101" charset="-122"/>
                <a:cs typeface="Times New Roman" panose="02020603050405020304" pitchFamily="18" charset="0"/>
              </a:rPr>
              <a:t>频散曲线</a:t>
            </a:r>
            <a:r>
              <a:rPr lang="zh-CN" altLang="en-US" sz="2135" kern="100" dirty="0">
                <a:solidFill>
                  <a:srgbClr val="FF0000"/>
                </a:solidFill>
                <a:latin typeface="等线" panose="02010600030101010101" charset="-122"/>
                <a:cs typeface="Times New Roman" panose="02020603050405020304" pitchFamily="18" charset="0"/>
              </a:rPr>
              <a:t>（</a:t>
            </a:r>
            <a:r>
              <a:rPr lang="zh-CN" altLang="zh-CN" sz="2135" b="1" kern="100" dirty="0">
                <a:solidFill>
                  <a:srgbClr val="FF0000"/>
                </a:solidFill>
                <a:latin typeface="等线" panose="02010600030101010101" charset="-122"/>
                <a:cs typeface="Times New Roman" panose="02020603050405020304" pitchFamily="18" charset="0"/>
              </a:rPr>
              <a:t> matlab</a:t>
            </a:r>
            <a:r>
              <a:rPr lang="zh-CN" altLang="en-US" sz="2135" kern="100" dirty="0">
                <a:solidFill>
                  <a:srgbClr val="FF0000"/>
                </a:solidFill>
                <a:latin typeface="等线" panose="02010600030101010101" charset="-122"/>
                <a:cs typeface="Times New Roman" panose="02020603050405020304" pitchFamily="18" charset="0"/>
              </a:rPr>
              <a:t>）</a:t>
            </a:r>
            <a:endParaRPr lang="en-US" altLang="zh-CN" sz="2135" kern="100" dirty="0">
              <a:solidFill>
                <a:srgbClr val="FF0000"/>
              </a:solidFill>
              <a:latin typeface="等线" panose="02010600030101010101" charset="-122"/>
              <a:cs typeface="Times New Roman" panose="02020603050405020304" pitchFamily="18" charset="0"/>
            </a:endParaRPr>
          </a:p>
          <a:p>
            <a:pPr>
              <a:spcBef>
                <a:spcPts val="0"/>
              </a:spcBef>
              <a:spcAft>
                <a:spcPts val="900"/>
              </a:spcAft>
              <a:defRPr/>
            </a:pPr>
            <a:r>
              <a:rPr lang="en-US" altLang="zh-CN" sz="2135" b="1" kern="100" dirty="0">
                <a:solidFill>
                  <a:srgbClr val="000000"/>
                </a:solidFill>
                <a:latin typeface="等线" panose="02010600030101010101" charset="-122"/>
                <a:cs typeface="Times New Roman" panose="02020603050405020304" pitchFamily="18" charset="0"/>
              </a:rPr>
              <a:t>	</a:t>
            </a:r>
            <a:r>
              <a:rPr lang="zh-CN" altLang="zh-CN" sz="2135" b="1" kern="100" dirty="0">
                <a:solidFill>
                  <a:srgbClr val="000000"/>
                </a:solidFill>
                <a:latin typeface="等线" panose="02010600030101010101" charset="-122"/>
                <a:cs typeface="Times New Roman" panose="02020603050405020304" pitchFamily="18" charset="0"/>
              </a:rPr>
              <a:t>af_step5_WG2surface96.m </a:t>
            </a:r>
            <a:r>
              <a:rPr lang="zh-CN" altLang="zh-CN" sz="2135" b="1" kern="100" dirty="0">
                <a:solidFill>
                  <a:srgbClr val="000000"/>
                </a:solidFill>
                <a:latin typeface="等线" panose="02010600030101010101" charset="-122"/>
                <a:ea typeface="PMingLiU"/>
                <a:cs typeface="Times New Roman" panose="02020603050405020304" pitchFamily="18" charset="0"/>
              </a:rPr>
              <a:t>	</a:t>
            </a:r>
            <a:r>
              <a:rPr lang="en-US" altLang="zh-CN" sz="2135" b="1" kern="100" dirty="0">
                <a:solidFill>
                  <a:srgbClr val="000000"/>
                </a:solidFill>
                <a:latin typeface="等线" panose="02010600030101010101" charset="-122"/>
                <a:ea typeface="PMingLiU"/>
                <a:cs typeface="Times New Roman" panose="02020603050405020304" pitchFamily="18" charset="0"/>
              </a:rPr>
              <a:t>		</a:t>
            </a:r>
            <a:endParaRPr lang="zh-CN" altLang="zh-CN" sz="2135" kern="100" dirty="0">
              <a:latin typeface="等线" panose="02010600030101010101" charset="-122"/>
              <a:cs typeface="Times New Roman" panose="02020603050405020304" pitchFamily="18" charset="0"/>
            </a:endParaRPr>
          </a:p>
          <a:p>
            <a:pPr>
              <a:spcBef>
                <a:spcPts val="0"/>
              </a:spcBef>
              <a:spcAft>
                <a:spcPts val="900"/>
              </a:spcAft>
              <a:defRPr/>
            </a:pPr>
            <a:r>
              <a:rPr lang="zh-CN" altLang="zh-CN" sz="2135" b="1" kern="100" dirty="0">
                <a:solidFill>
                  <a:srgbClr val="FF0000"/>
                </a:solidFill>
                <a:latin typeface="等线" panose="02010600030101010101" charset="-122"/>
                <a:cs typeface="Times New Roman" panose="02020603050405020304" pitchFamily="18" charset="0"/>
              </a:rPr>
              <a:t>（</a:t>
            </a:r>
            <a:r>
              <a:rPr lang="zh-CN" altLang="zh-CN" sz="2135" b="1" kern="100" dirty="0">
                <a:solidFill>
                  <a:srgbClr val="FF0000"/>
                </a:solidFill>
                <a:latin typeface="等线" panose="02010600030101010101" charset="-122"/>
                <a:ea typeface="PMingLiU"/>
                <a:cs typeface="Times New Roman" panose="02020603050405020304" pitchFamily="18" charset="0"/>
              </a:rPr>
              <a:t>2</a:t>
            </a:r>
            <a:r>
              <a:rPr lang="zh-CN" altLang="zh-CN" sz="2135" b="1" kern="100" dirty="0">
                <a:solidFill>
                  <a:srgbClr val="FF0000"/>
                </a:solidFill>
                <a:latin typeface="等线" panose="02010600030101010101" charset="-122"/>
                <a:cs typeface="Times New Roman" panose="02020603050405020304" pitchFamily="18" charset="0"/>
              </a:rPr>
              <a:t>）</a:t>
            </a:r>
            <a:r>
              <a:rPr lang="zh-CN" altLang="zh-CN" sz="2135" b="1" kern="100" dirty="0">
                <a:solidFill>
                  <a:srgbClr val="FF0000"/>
                </a:solidFill>
                <a:latin typeface="等线" panose="02010600030101010101" charset="-122"/>
                <a:ea typeface="PMingLiU"/>
                <a:cs typeface="Times New Roman" panose="02020603050405020304" pitchFamily="18" charset="0"/>
              </a:rPr>
              <a:t> </a:t>
            </a:r>
            <a:r>
              <a:rPr lang="zh-TW" altLang="zh-CN" sz="2135" kern="100" dirty="0">
                <a:solidFill>
                  <a:srgbClr val="FF0000"/>
                </a:solidFill>
                <a:latin typeface="等线" panose="02010600030101010101" charset="-122"/>
                <a:ea typeface="等线" panose="02010600030101010101" charset="-122"/>
                <a:cs typeface="Times New Roman" panose="02020603050405020304" pitchFamily="18" charset="0"/>
              </a:rPr>
              <a:t>频散</a:t>
            </a:r>
            <a:r>
              <a:rPr lang="zh-CN" altLang="zh-CN" sz="2135" kern="100" dirty="0">
                <a:solidFill>
                  <a:srgbClr val="FF0000"/>
                </a:solidFill>
                <a:latin typeface="等线" panose="02010600030101010101" charset="-122"/>
                <a:cs typeface="Times New Roman" panose="02020603050405020304" pitchFamily="18" charset="0"/>
              </a:rPr>
              <a:t>曲线反演</a:t>
            </a:r>
            <a:r>
              <a:rPr lang="zh-CN" altLang="en-US" sz="2135" kern="100" dirty="0">
                <a:solidFill>
                  <a:srgbClr val="FF0000"/>
                </a:solidFill>
                <a:latin typeface="等线" panose="02010600030101010101" charset="-122"/>
                <a:cs typeface="Times New Roman" panose="02020603050405020304" pitchFamily="18" charset="0"/>
              </a:rPr>
              <a:t>（</a:t>
            </a:r>
            <a:r>
              <a:rPr lang="zh-CN" altLang="zh-CN" sz="2135" b="1" kern="100" dirty="0">
                <a:solidFill>
                  <a:srgbClr val="FF0000"/>
                </a:solidFill>
                <a:latin typeface="等线" panose="02010600030101010101" charset="-122"/>
                <a:ea typeface="PMingLiU"/>
                <a:cs typeface="Times New Roman" panose="02020603050405020304" pitchFamily="18" charset="0"/>
              </a:rPr>
              <a:t> shell:</a:t>
            </a:r>
            <a:r>
              <a:rPr lang="zh-CN" altLang="en-US" sz="2135" kern="100" dirty="0">
                <a:solidFill>
                  <a:srgbClr val="FF0000"/>
                </a:solidFill>
                <a:latin typeface="等线" panose="02010600030101010101" charset="-122"/>
                <a:cs typeface="Times New Roman" panose="02020603050405020304" pitchFamily="18" charset="0"/>
              </a:rPr>
              <a:t>）</a:t>
            </a:r>
            <a:endParaRPr lang="en-US" altLang="zh-CN" sz="2135" kern="100" dirty="0">
              <a:solidFill>
                <a:srgbClr val="FF0000"/>
              </a:solidFill>
              <a:latin typeface="等线" panose="02010600030101010101" charset="-122"/>
              <a:cs typeface="Times New Roman" panose="02020603050405020304" pitchFamily="18" charset="0"/>
            </a:endParaRPr>
          </a:p>
          <a:p>
            <a:pPr>
              <a:spcBef>
                <a:spcPts val="0"/>
              </a:spcBef>
              <a:spcAft>
                <a:spcPts val="900"/>
              </a:spcAft>
              <a:defRPr/>
            </a:pPr>
            <a:r>
              <a:rPr lang="en-US" altLang="zh-CN" sz="2135" b="1" kern="100" dirty="0">
                <a:solidFill>
                  <a:srgbClr val="000000"/>
                </a:solidFill>
                <a:latin typeface="等线" panose="02010600030101010101" charset="-122"/>
                <a:cs typeface="Times New Roman" panose="02020603050405020304" pitchFamily="18" charset="0"/>
              </a:rPr>
              <a:t>	</a:t>
            </a:r>
            <a:r>
              <a:rPr lang="zh-CN" altLang="zh-CN" sz="2135" b="1" kern="100" dirty="0">
                <a:solidFill>
                  <a:srgbClr val="000000"/>
                </a:solidFill>
                <a:latin typeface="等线" panose="02010600030101010101" charset="-122"/>
                <a:cs typeface="Times New Roman" panose="02020603050405020304" pitchFamily="18" charset="0"/>
              </a:rPr>
              <a:t>mpi_job_submit.sh</a:t>
            </a:r>
            <a:r>
              <a:rPr lang="zh-CN" altLang="zh-CN" sz="2135" b="1" kern="100" dirty="0">
                <a:solidFill>
                  <a:srgbClr val="000000"/>
                </a:solidFill>
                <a:latin typeface="等线" panose="02010600030101010101" charset="-122"/>
                <a:ea typeface="PMingLiU"/>
                <a:cs typeface="Times New Roman" panose="02020603050405020304" pitchFamily="18" charset="0"/>
              </a:rPr>
              <a:t> </a:t>
            </a:r>
            <a:r>
              <a:rPr lang="zh-TW" altLang="zh-CN" sz="2135" b="1" kern="100" dirty="0">
                <a:solidFill>
                  <a:srgbClr val="000000"/>
                </a:solidFill>
                <a:latin typeface="等线" panose="02010600030101010101" charset="-122"/>
                <a:cs typeface="Times New Roman" panose="02020603050405020304" pitchFamily="18" charset="0"/>
              </a:rPr>
              <a:t>或</a:t>
            </a:r>
            <a:r>
              <a:rPr lang="zh-TW" altLang="zh-CN" sz="2135" b="1" kern="100" dirty="0">
                <a:solidFill>
                  <a:srgbClr val="000000"/>
                </a:solidFill>
                <a:latin typeface="等线" panose="02010600030101010101" charset="-122"/>
                <a:ea typeface="等线" panose="02010600030101010101" charset="-122"/>
                <a:cs typeface="Times New Roman" panose="02020603050405020304" pitchFamily="18" charset="0"/>
              </a:rPr>
              <a:t> </a:t>
            </a:r>
            <a:r>
              <a:rPr lang="zh-CN" altLang="zh-CN" sz="2135" b="1" kern="100" dirty="0">
                <a:solidFill>
                  <a:srgbClr val="000000"/>
                </a:solidFill>
                <a:latin typeface="等线" panose="02010600030101010101" charset="-122"/>
                <a:cs typeface="Times New Roman" panose="02020603050405020304" pitchFamily="18" charset="0"/>
              </a:rPr>
              <a:t>job_submit.sh</a:t>
            </a:r>
            <a:r>
              <a:rPr lang="zh-CN" altLang="zh-CN" sz="2135" b="1" kern="100" dirty="0">
                <a:solidFill>
                  <a:srgbClr val="000000"/>
                </a:solidFill>
                <a:latin typeface="等线" panose="02010600030101010101" charset="-122"/>
                <a:ea typeface="PMingLiU"/>
                <a:cs typeface="Times New Roman" panose="02020603050405020304" pitchFamily="18" charset="0"/>
              </a:rPr>
              <a:t> 	</a:t>
            </a:r>
            <a:endParaRPr lang="zh-CN" altLang="zh-CN" sz="2135" kern="100" dirty="0">
              <a:latin typeface="等线" panose="02010600030101010101" charset="-122"/>
              <a:cs typeface="Times New Roman" panose="02020603050405020304" pitchFamily="18" charset="0"/>
            </a:endParaRPr>
          </a:p>
          <a:p>
            <a:pPr>
              <a:spcBef>
                <a:spcPts val="0"/>
              </a:spcBef>
              <a:spcAft>
                <a:spcPts val="900"/>
              </a:spcAft>
              <a:defRPr/>
            </a:pPr>
            <a:r>
              <a:rPr lang="zh-CN" altLang="zh-CN" sz="2135" b="1" kern="100" dirty="0">
                <a:solidFill>
                  <a:srgbClr val="FF0000"/>
                </a:solidFill>
                <a:latin typeface="等线" panose="02010600030101010101" charset="-122"/>
                <a:cs typeface="Times New Roman" panose="02020603050405020304" pitchFamily="18" charset="0"/>
              </a:rPr>
              <a:t>（</a:t>
            </a:r>
            <a:r>
              <a:rPr lang="zh-CN" altLang="zh-CN" sz="2135" b="1" kern="100" dirty="0">
                <a:solidFill>
                  <a:srgbClr val="FF0000"/>
                </a:solidFill>
                <a:latin typeface="等线" panose="02010600030101010101" charset="-122"/>
                <a:ea typeface="PMingLiU"/>
                <a:cs typeface="Times New Roman" panose="02020603050405020304" pitchFamily="18" charset="0"/>
              </a:rPr>
              <a:t>3</a:t>
            </a:r>
            <a:r>
              <a:rPr lang="zh-CN" altLang="zh-CN" sz="2135" b="1" kern="100" dirty="0">
                <a:solidFill>
                  <a:srgbClr val="FF0000"/>
                </a:solidFill>
                <a:latin typeface="等线" panose="02010600030101010101" charset="-122"/>
                <a:cs typeface="Times New Roman" panose="02020603050405020304" pitchFamily="18" charset="0"/>
              </a:rPr>
              <a:t>） matlab:</a:t>
            </a:r>
            <a:r>
              <a:rPr lang="zh-CN" altLang="zh-CN" sz="2135" b="1" kern="100" dirty="0">
                <a:solidFill>
                  <a:srgbClr val="FF0000"/>
                </a:solidFill>
                <a:latin typeface="等线" panose="02010600030101010101" charset="-122"/>
                <a:ea typeface="PMingLiU"/>
                <a:cs typeface="Times New Roman" panose="02020603050405020304" pitchFamily="18" charset="0"/>
              </a:rPr>
              <a:t> </a:t>
            </a:r>
            <a:r>
              <a:rPr lang="zh-CN" altLang="zh-CN" sz="2135" kern="100" dirty="0">
                <a:solidFill>
                  <a:srgbClr val="FF0000"/>
                </a:solidFill>
                <a:latin typeface="等线" panose="02010600030101010101" charset="-122"/>
                <a:cs typeface="Times New Roman" panose="02020603050405020304" pitchFamily="18" charset="0"/>
              </a:rPr>
              <a:t>提取</a:t>
            </a:r>
            <a:r>
              <a:rPr lang="zh-TW" altLang="zh-CN" sz="2135" kern="100" dirty="0">
                <a:solidFill>
                  <a:srgbClr val="FF0000"/>
                </a:solidFill>
                <a:latin typeface="等线" panose="02010600030101010101" charset="-122"/>
                <a:cs typeface="Times New Roman" panose="02020603050405020304" pitchFamily="18" charset="0"/>
              </a:rPr>
              <a:t>三维</a:t>
            </a:r>
            <a:r>
              <a:rPr lang="zh-CN" altLang="zh-CN" sz="2135" kern="100" dirty="0">
                <a:solidFill>
                  <a:srgbClr val="FF0000"/>
                </a:solidFill>
                <a:latin typeface="等线" panose="02010600030101010101" charset="-122"/>
                <a:cs typeface="Times New Roman" panose="02020603050405020304" pitchFamily="18" charset="0"/>
              </a:rPr>
              <a:t>速度和各向异性结构</a:t>
            </a:r>
            <a:r>
              <a:rPr lang="zh-CN" altLang="en-US" sz="2135" kern="100" dirty="0">
                <a:solidFill>
                  <a:srgbClr val="FF0000"/>
                </a:solidFill>
                <a:latin typeface="等线" panose="02010600030101010101" charset="-122"/>
                <a:cs typeface="Times New Roman" panose="02020603050405020304" pitchFamily="18" charset="0"/>
              </a:rPr>
              <a:t>（</a:t>
            </a:r>
            <a:r>
              <a:rPr lang="zh-CN" altLang="zh-CN" sz="2135" b="1" kern="100" dirty="0">
                <a:solidFill>
                  <a:srgbClr val="FF0000"/>
                </a:solidFill>
                <a:latin typeface="等线" panose="02010600030101010101" charset="-122"/>
                <a:cs typeface="Times New Roman" panose="02020603050405020304" pitchFamily="18" charset="0"/>
              </a:rPr>
              <a:t> matlab</a:t>
            </a:r>
            <a:r>
              <a:rPr lang="zh-CN" altLang="en-US" sz="2135" kern="100" dirty="0">
                <a:solidFill>
                  <a:srgbClr val="FF0000"/>
                </a:solidFill>
                <a:latin typeface="等线" panose="02010600030101010101" charset="-122"/>
                <a:cs typeface="Times New Roman" panose="02020603050405020304" pitchFamily="18" charset="0"/>
              </a:rPr>
              <a:t>）</a:t>
            </a:r>
            <a:endParaRPr lang="en-US" altLang="zh-CN" sz="2135" kern="100" dirty="0">
              <a:solidFill>
                <a:srgbClr val="FF0000"/>
              </a:solidFill>
              <a:latin typeface="等线" panose="02010600030101010101" charset="-122"/>
              <a:cs typeface="Times New Roman" panose="02020603050405020304" pitchFamily="18" charset="0"/>
            </a:endParaRPr>
          </a:p>
          <a:p>
            <a:pPr>
              <a:spcBef>
                <a:spcPts val="0"/>
              </a:spcBef>
              <a:spcAft>
                <a:spcPts val="900"/>
              </a:spcAft>
              <a:defRPr/>
            </a:pPr>
            <a:r>
              <a:rPr lang="en-US" altLang="zh-CN" sz="2135" b="1" kern="100" dirty="0">
                <a:solidFill>
                  <a:srgbClr val="000000"/>
                </a:solidFill>
                <a:latin typeface="等线" panose="02010600030101010101" charset="-122"/>
                <a:cs typeface="Times New Roman" panose="02020603050405020304" pitchFamily="18" charset="0"/>
              </a:rPr>
              <a:t>	</a:t>
            </a:r>
            <a:r>
              <a:rPr lang="zh-CN" altLang="zh-CN" sz="2135" b="1" kern="100" dirty="0">
                <a:solidFill>
                  <a:srgbClr val="000000"/>
                </a:solidFill>
                <a:latin typeface="等线" panose="02010600030101010101" charset="-122"/>
                <a:cs typeface="Times New Roman" panose="02020603050405020304" pitchFamily="18" charset="0"/>
              </a:rPr>
              <a:t>Fit_3Dmod.m</a:t>
            </a:r>
            <a:r>
              <a:rPr lang="zh-CN" altLang="zh-CN" sz="2135" b="1" kern="100" dirty="0">
                <a:solidFill>
                  <a:srgbClr val="000000"/>
                </a:solidFill>
                <a:latin typeface="等线" panose="02010600030101010101" charset="-122"/>
                <a:ea typeface="PMingLiU"/>
                <a:cs typeface="Times New Roman" panose="02020603050405020304" pitchFamily="18" charset="0"/>
              </a:rPr>
              <a:t>				</a:t>
            </a:r>
            <a:endParaRPr lang="zh-CN" altLang="zh-CN" sz="2135" kern="100" dirty="0">
              <a:latin typeface="等线" panose="02010600030101010101" charset="-122"/>
              <a:cs typeface="Times New Roman" panose="02020603050405020304" pitchFamily="18" charset="0"/>
            </a:endParaRPr>
          </a:p>
        </p:txBody>
      </p:sp>
      <p:sp>
        <p:nvSpPr>
          <p:cNvPr id="2" name="标题 1"/>
          <p:cNvSpPr>
            <a:spLocks noGrp="1"/>
          </p:cNvSpPr>
          <p:nvPr>
            <p:ph type="title"/>
          </p:nvPr>
        </p:nvSpPr>
        <p:spPr>
          <a:xfrm>
            <a:off x="3719736" y="1316765"/>
            <a:ext cx="4752528" cy="1325563"/>
          </a:xfrm>
        </p:spPr>
        <p:txBody>
          <a:bodyPr>
            <a:normAutofit/>
          </a:bodyPr>
          <a:lstStyle/>
          <a:p>
            <a:pPr lvl="0"/>
            <a:r>
              <a:rPr lang="zh-CN" altLang="en-US" sz="4800" b="1" dirty="0">
                <a:solidFill>
                  <a:schemeClr val="tx1">
                    <a:lumMod val="85000"/>
                    <a:lumOff val="15000"/>
                  </a:schemeClr>
                </a:solidFill>
              </a:rPr>
              <a:t>三维模型反演</a:t>
            </a:r>
            <a:br>
              <a:rPr lang="en-US" altLang="zh-CN" sz="4800" b="1" dirty="0">
                <a:solidFill>
                  <a:schemeClr val="tx1">
                    <a:lumMod val="85000"/>
                    <a:lumOff val="15000"/>
                  </a:schemeClr>
                </a:solidFill>
              </a:rPr>
            </a:br>
            <a:r>
              <a:rPr lang="zh-CN" altLang="en-US" sz="2665" b="1" dirty="0">
                <a:ln>
                  <a:solidFill>
                    <a:srgbClr val="0000FF"/>
                  </a:solidFill>
                </a:ln>
                <a:solidFill>
                  <a:srgbClr val="0000FF"/>
                </a:solidFill>
              </a:rPr>
              <a:t>运行程序</a:t>
            </a:r>
            <a:endParaRPr lang="zh-CN" altLang="en-US" sz="4800" b="1" dirty="0">
              <a:ln>
                <a:solidFill>
                  <a:srgbClr val="0000FF"/>
                </a:solidFill>
              </a:ln>
              <a:solidFill>
                <a:srgbClr val="0000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568716" y="150153"/>
            <a:ext cx="7092949" cy="945515"/>
          </a:xfrm>
          <a:prstGeom prst="rect">
            <a:avLst/>
          </a:prstGeom>
          <a:noFill/>
        </p:spPr>
        <p:txBody>
          <a:bodyPr wrap="square">
            <a:spAutoFit/>
          </a:bodyPr>
          <a:lstStyle/>
          <a:p>
            <a:pPr>
              <a:spcBef>
                <a:spcPts val="0"/>
              </a:spcBef>
              <a:spcAft>
                <a:spcPts val="900"/>
              </a:spcAft>
              <a:defRPr/>
            </a:pPr>
            <a:r>
              <a:rPr lang="zh-CN" altLang="zh-CN" sz="2400" b="1" kern="100" dirty="0">
                <a:solidFill>
                  <a:srgbClr val="FF0000"/>
                </a:solidFill>
                <a:latin typeface="等线" panose="02010600030101010101" charset="-122"/>
                <a:cs typeface="Times New Roman" panose="02020603050405020304" pitchFamily="18" charset="0"/>
              </a:rPr>
              <a:t>（1） </a:t>
            </a:r>
            <a:r>
              <a:rPr lang="zh-CN" altLang="zh-CN" sz="2400" kern="100" dirty="0">
                <a:solidFill>
                  <a:srgbClr val="FF0000"/>
                </a:solidFill>
                <a:latin typeface="等线" panose="02010600030101010101" charset="-122"/>
                <a:cs typeface="Times New Roman" panose="02020603050405020304" pitchFamily="18" charset="0"/>
              </a:rPr>
              <a:t>提取不同方位角</a:t>
            </a:r>
            <a:r>
              <a:rPr lang="zh-CN" altLang="en-US" sz="2400" kern="100" dirty="0">
                <a:solidFill>
                  <a:srgbClr val="FF0000"/>
                </a:solidFill>
                <a:latin typeface="等线" panose="02010600030101010101" charset="-122"/>
                <a:cs typeface="Times New Roman" panose="02020603050405020304" pitchFamily="18" charset="0"/>
              </a:rPr>
              <a:t>区间的</a:t>
            </a:r>
            <a:r>
              <a:rPr lang="zh-CN" altLang="zh-CN" sz="2400" kern="100" dirty="0">
                <a:solidFill>
                  <a:srgbClr val="FF0000"/>
                </a:solidFill>
                <a:latin typeface="等线" panose="02010600030101010101" charset="-122"/>
                <a:cs typeface="Times New Roman" panose="02020603050405020304" pitchFamily="18" charset="0"/>
              </a:rPr>
              <a:t>频散曲线</a:t>
            </a:r>
            <a:r>
              <a:rPr lang="en-US"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cs typeface="Times New Roman" panose="02020603050405020304" pitchFamily="18" charset="0"/>
              </a:rPr>
              <a:t>matlab</a:t>
            </a:r>
            <a:r>
              <a:rPr lang="en-US" altLang="zh-CN" sz="2400" b="1" kern="100" dirty="0">
                <a:solidFill>
                  <a:srgbClr val="FF0000"/>
                </a:solidFill>
                <a:latin typeface="等线" panose="02010600030101010101" charset="-122"/>
                <a:cs typeface="Times New Roman" panose="02020603050405020304" pitchFamily="18" charset="0"/>
              </a:rPr>
              <a:t>), </a:t>
            </a:r>
            <a:endParaRPr lang="en-US" altLang="zh-CN" sz="2400" kern="100" dirty="0">
              <a:solidFill>
                <a:srgbClr val="FF0000"/>
              </a:solidFill>
              <a:latin typeface="等线" panose="02010600030101010101" charset="-122"/>
              <a:cs typeface="Times New Roman" panose="02020603050405020304" pitchFamily="18" charset="0"/>
            </a:endParaRPr>
          </a:p>
          <a:p>
            <a:pPr>
              <a:spcBef>
                <a:spcPts val="0"/>
              </a:spcBef>
              <a:spcAft>
                <a:spcPts val="900"/>
              </a:spcAft>
              <a:defRPr/>
            </a:pPr>
            <a:r>
              <a:rPr lang="en-US" altLang="zh-CN" sz="2400" b="1" kern="100" dirty="0">
                <a:solidFill>
                  <a:srgbClr val="000000"/>
                </a:solidFill>
                <a:latin typeface="等线" panose="02010600030101010101" charset="-122"/>
                <a:cs typeface="Times New Roman" panose="02020603050405020304" pitchFamily="18" charset="0"/>
              </a:rPr>
              <a:t>	</a:t>
            </a:r>
            <a:r>
              <a:rPr lang="zh-CN" altLang="zh-CN" sz="2400" b="1" kern="100" dirty="0">
                <a:solidFill>
                  <a:srgbClr val="000000"/>
                </a:solidFill>
                <a:latin typeface="等线" panose="02010600030101010101" charset="-122"/>
                <a:cs typeface="Times New Roman" panose="02020603050405020304" pitchFamily="18" charset="0"/>
              </a:rPr>
              <a:t>af_step5_WG2surface96.m </a:t>
            </a:r>
            <a:r>
              <a:rPr lang="zh-CN" altLang="zh-CN" sz="2400" b="1" kern="100" dirty="0">
                <a:solidFill>
                  <a:srgbClr val="000000"/>
                </a:solidFill>
                <a:latin typeface="等线" panose="02010600030101010101" charset="-122"/>
                <a:ea typeface="PMingLiU"/>
                <a:cs typeface="Times New Roman" panose="02020603050405020304" pitchFamily="18" charset="0"/>
              </a:rPr>
              <a:t>	</a:t>
            </a:r>
            <a:endParaRPr lang="zh-CN" altLang="en-US" sz="2400" dirty="0"/>
          </a:p>
        </p:txBody>
      </p:sp>
      <p:sp>
        <p:nvSpPr>
          <p:cNvPr id="27651" name="文本框 2"/>
          <p:cNvSpPr>
            <a:spLocks noChangeArrowheads="1"/>
          </p:cNvSpPr>
          <p:nvPr/>
        </p:nvSpPr>
        <p:spPr bwMode="auto">
          <a:xfrm>
            <a:off x="2351585" y="1684243"/>
            <a:ext cx="7104789" cy="306705"/>
          </a:xfrm>
          <a:custGeom>
            <a:avLst/>
            <a:gdLst>
              <a:gd name="T0" fmla="*/ 0 w 6057900"/>
              <a:gd name="T1" fmla="*/ 0 h 1404620"/>
              <a:gd name="T2" fmla="*/ 465284 w 6057900"/>
              <a:gd name="T3" fmla="*/ 0 h 1404620"/>
              <a:gd name="T4" fmla="*/ 804712 w 6057900"/>
              <a:gd name="T5" fmla="*/ 0 h 1404620"/>
              <a:gd name="T6" fmla="*/ 1228045 w 6057900"/>
              <a:gd name="T7" fmla="*/ 0 h 1404620"/>
              <a:gd name="T8" fmla="*/ 1609425 w 6057900"/>
              <a:gd name="T9" fmla="*/ 0 h 1404620"/>
              <a:gd name="T10" fmla="*/ 1906902 w 6057900"/>
              <a:gd name="T11" fmla="*/ 0 h 1404620"/>
              <a:gd name="T12" fmla="*/ 2330234 w 6057900"/>
              <a:gd name="T13" fmla="*/ 0 h 1404620"/>
              <a:gd name="T14" fmla="*/ 2627710 w 6057900"/>
              <a:gd name="T15" fmla="*/ 0 h 1404620"/>
              <a:gd name="T16" fmla="*/ 3009090 w 6057900"/>
              <a:gd name="T17" fmla="*/ 0 h 1404620"/>
              <a:gd name="T18" fmla="*/ 3306567 w 6057900"/>
              <a:gd name="T19" fmla="*/ 0 h 1404620"/>
              <a:gd name="T20" fmla="*/ 3687948 w 6057900"/>
              <a:gd name="T21" fmla="*/ 0 h 1404620"/>
              <a:gd name="T22" fmla="*/ 4195183 w 6057900"/>
              <a:gd name="T23" fmla="*/ 0 h 1404620"/>
              <a:gd name="T24" fmla="*/ 4195183 w 6057900"/>
              <a:gd name="T25" fmla="*/ 28 h 1404620"/>
              <a:gd name="T26" fmla="*/ 4195183 w 6057900"/>
              <a:gd name="T27" fmla="*/ 55 h 1404620"/>
              <a:gd name="T28" fmla="*/ 4195183 w 6057900"/>
              <a:gd name="T29" fmla="*/ 88 h 1404620"/>
              <a:gd name="T30" fmla="*/ 3897707 w 6057900"/>
              <a:gd name="T31" fmla="*/ 88 h 1404620"/>
              <a:gd name="T32" fmla="*/ 3558279 w 6057900"/>
              <a:gd name="T33" fmla="*/ 88 h 1404620"/>
              <a:gd name="T34" fmla="*/ 3302753 w 6057900"/>
              <a:gd name="T35" fmla="*/ 88 h 1404620"/>
              <a:gd name="T36" fmla="*/ 2879421 w 6057900"/>
              <a:gd name="T37" fmla="*/ 88 h 1404620"/>
              <a:gd name="T38" fmla="*/ 2456089 w 6057900"/>
              <a:gd name="T39" fmla="*/ 88 h 1404620"/>
              <a:gd name="T40" fmla="*/ 1990805 w 6057900"/>
              <a:gd name="T41" fmla="*/ 88 h 1404620"/>
              <a:gd name="T42" fmla="*/ 1567473 w 6057900"/>
              <a:gd name="T43" fmla="*/ 88 h 1404620"/>
              <a:gd name="T44" fmla="*/ 1228045 w 6057900"/>
              <a:gd name="T45" fmla="*/ 88 h 1404620"/>
              <a:gd name="T46" fmla="*/ 762760 w 6057900"/>
              <a:gd name="T47" fmla="*/ 88 h 1404620"/>
              <a:gd name="T48" fmla="*/ 465284 w 6057900"/>
              <a:gd name="T49" fmla="*/ 88 h 1404620"/>
              <a:gd name="T50" fmla="*/ 0 w 6057900"/>
              <a:gd name="T51" fmla="*/ 88 h 1404620"/>
              <a:gd name="T52" fmla="*/ 0 w 6057900"/>
              <a:gd name="T53" fmla="*/ 58 h 1404620"/>
              <a:gd name="T54" fmla="*/ 0 w 6057900"/>
              <a:gd name="T55" fmla="*/ 28 h 1404620"/>
              <a:gd name="T56" fmla="*/ 0 w 6057900"/>
              <a:gd name="T57" fmla="*/ 0 h 14046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57900"/>
              <a:gd name="T88" fmla="*/ 0 h 1404620"/>
              <a:gd name="T89" fmla="*/ 6057900 w 6057900"/>
              <a:gd name="T90" fmla="*/ 1404620 h 140462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57900" h="1404620" fill="none" extrusionOk="0">
                <a:moveTo>
                  <a:pt x="0" y="0"/>
                </a:moveTo>
                <a:cubicBezTo>
                  <a:pt x="330837" y="-21427"/>
                  <a:pt x="491592" y="1796"/>
                  <a:pt x="671876" y="0"/>
                </a:cubicBezTo>
                <a:cubicBezTo>
                  <a:pt x="852160" y="-1796"/>
                  <a:pt x="939982" y="30308"/>
                  <a:pt x="1162015" y="0"/>
                </a:cubicBezTo>
                <a:cubicBezTo>
                  <a:pt x="1384048" y="-30308"/>
                  <a:pt x="1636688" y="28187"/>
                  <a:pt x="1773313" y="0"/>
                </a:cubicBezTo>
                <a:cubicBezTo>
                  <a:pt x="1909938" y="-28187"/>
                  <a:pt x="2166408" y="24623"/>
                  <a:pt x="2324031" y="0"/>
                </a:cubicBezTo>
                <a:cubicBezTo>
                  <a:pt x="2481654" y="-24623"/>
                  <a:pt x="2571564" y="37854"/>
                  <a:pt x="2753591" y="0"/>
                </a:cubicBezTo>
                <a:cubicBezTo>
                  <a:pt x="2935618" y="-37854"/>
                  <a:pt x="3112755" y="49176"/>
                  <a:pt x="3364888" y="0"/>
                </a:cubicBezTo>
                <a:cubicBezTo>
                  <a:pt x="3617021" y="-49176"/>
                  <a:pt x="3650130" y="21191"/>
                  <a:pt x="3794448" y="0"/>
                </a:cubicBezTo>
                <a:cubicBezTo>
                  <a:pt x="3938766" y="-21191"/>
                  <a:pt x="4158086" y="61528"/>
                  <a:pt x="4345166" y="0"/>
                </a:cubicBezTo>
                <a:cubicBezTo>
                  <a:pt x="4532246" y="-61528"/>
                  <a:pt x="4630470" y="37293"/>
                  <a:pt x="4774727" y="0"/>
                </a:cubicBezTo>
                <a:cubicBezTo>
                  <a:pt x="4918984" y="-37293"/>
                  <a:pt x="5051061" y="58251"/>
                  <a:pt x="5325445" y="0"/>
                </a:cubicBezTo>
                <a:cubicBezTo>
                  <a:pt x="5599829" y="-58251"/>
                  <a:pt x="5858032" y="43233"/>
                  <a:pt x="6057900" y="0"/>
                </a:cubicBezTo>
                <a:cubicBezTo>
                  <a:pt x="6064707" y="211074"/>
                  <a:pt x="6012424" y="253980"/>
                  <a:pt x="6057900" y="454160"/>
                </a:cubicBezTo>
                <a:cubicBezTo>
                  <a:pt x="6103376" y="654340"/>
                  <a:pt x="6038928" y="759145"/>
                  <a:pt x="6057900" y="880229"/>
                </a:cubicBezTo>
                <a:cubicBezTo>
                  <a:pt x="6076872" y="1001313"/>
                  <a:pt x="6035688" y="1204417"/>
                  <a:pt x="6057900" y="1404620"/>
                </a:cubicBezTo>
                <a:cubicBezTo>
                  <a:pt x="5962891" y="1412687"/>
                  <a:pt x="5744013" y="1371414"/>
                  <a:pt x="5628340" y="1404620"/>
                </a:cubicBezTo>
                <a:cubicBezTo>
                  <a:pt x="5512667" y="1437826"/>
                  <a:pt x="5323685" y="1362251"/>
                  <a:pt x="5138201" y="1404620"/>
                </a:cubicBezTo>
                <a:cubicBezTo>
                  <a:pt x="4952717" y="1446989"/>
                  <a:pt x="4875038" y="1389264"/>
                  <a:pt x="4769219" y="1404620"/>
                </a:cubicBezTo>
                <a:cubicBezTo>
                  <a:pt x="4663400" y="1419976"/>
                  <a:pt x="4455566" y="1396257"/>
                  <a:pt x="4157922" y="1404620"/>
                </a:cubicBezTo>
                <a:cubicBezTo>
                  <a:pt x="3860278" y="1412983"/>
                  <a:pt x="3755292" y="1403216"/>
                  <a:pt x="3546625" y="1404620"/>
                </a:cubicBezTo>
                <a:cubicBezTo>
                  <a:pt x="3337958" y="1406024"/>
                  <a:pt x="3179362" y="1361759"/>
                  <a:pt x="2874749" y="1404620"/>
                </a:cubicBezTo>
                <a:cubicBezTo>
                  <a:pt x="2570136" y="1447481"/>
                  <a:pt x="2388545" y="1344924"/>
                  <a:pt x="2263452" y="1404620"/>
                </a:cubicBezTo>
                <a:cubicBezTo>
                  <a:pt x="2138359" y="1464316"/>
                  <a:pt x="1871757" y="1389824"/>
                  <a:pt x="1773313" y="1404620"/>
                </a:cubicBezTo>
                <a:cubicBezTo>
                  <a:pt x="1674869" y="1419416"/>
                  <a:pt x="1254019" y="1393493"/>
                  <a:pt x="1101436" y="1404620"/>
                </a:cubicBezTo>
                <a:cubicBezTo>
                  <a:pt x="948853" y="1415747"/>
                  <a:pt x="881219" y="1360047"/>
                  <a:pt x="671876" y="1404620"/>
                </a:cubicBezTo>
                <a:cubicBezTo>
                  <a:pt x="462533" y="1449193"/>
                  <a:pt x="172856" y="1353499"/>
                  <a:pt x="0" y="1404620"/>
                </a:cubicBezTo>
                <a:cubicBezTo>
                  <a:pt x="-29386" y="1239134"/>
                  <a:pt x="27017" y="1106931"/>
                  <a:pt x="0" y="922367"/>
                </a:cubicBezTo>
                <a:cubicBezTo>
                  <a:pt x="-27017" y="737803"/>
                  <a:pt x="36272" y="560916"/>
                  <a:pt x="0" y="440114"/>
                </a:cubicBezTo>
                <a:cubicBezTo>
                  <a:pt x="-36272" y="319312"/>
                  <a:pt x="32943" y="146624"/>
                  <a:pt x="0" y="0"/>
                </a:cubicBezTo>
                <a:close/>
              </a:path>
              <a:path w="6057900" h="1404620" stroke="0" extrusionOk="0">
                <a:moveTo>
                  <a:pt x="0" y="0"/>
                </a:moveTo>
                <a:cubicBezTo>
                  <a:pt x="93437" y="-29150"/>
                  <a:pt x="281905" y="9945"/>
                  <a:pt x="429560" y="0"/>
                </a:cubicBezTo>
                <a:cubicBezTo>
                  <a:pt x="577215" y="-9945"/>
                  <a:pt x="680428" y="2122"/>
                  <a:pt x="859120" y="0"/>
                </a:cubicBezTo>
                <a:cubicBezTo>
                  <a:pt x="1037812" y="-2122"/>
                  <a:pt x="1126266" y="27984"/>
                  <a:pt x="1349260" y="0"/>
                </a:cubicBezTo>
                <a:cubicBezTo>
                  <a:pt x="1572254" y="-27984"/>
                  <a:pt x="1615069" y="663"/>
                  <a:pt x="1778820" y="0"/>
                </a:cubicBezTo>
                <a:cubicBezTo>
                  <a:pt x="1942571" y="-663"/>
                  <a:pt x="2109540" y="29147"/>
                  <a:pt x="2208380" y="0"/>
                </a:cubicBezTo>
                <a:cubicBezTo>
                  <a:pt x="2307220" y="-29147"/>
                  <a:pt x="2457953" y="31642"/>
                  <a:pt x="2698519" y="0"/>
                </a:cubicBezTo>
                <a:cubicBezTo>
                  <a:pt x="2939085" y="-31642"/>
                  <a:pt x="2921117" y="16000"/>
                  <a:pt x="3067500" y="0"/>
                </a:cubicBezTo>
                <a:cubicBezTo>
                  <a:pt x="3213883" y="-16000"/>
                  <a:pt x="3396385" y="26934"/>
                  <a:pt x="3557639" y="0"/>
                </a:cubicBezTo>
                <a:cubicBezTo>
                  <a:pt x="3718893" y="-26934"/>
                  <a:pt x="3820860" y="1425"/>
                  <a:pt x="3987200" y="0"/>
                </a:cubicBezTo>
                <a:cubicBezTo>
                  <a:pt x="4153540" y="-1425"/>
                  <a:pt x="4274846" y="49907"/>
                  <a:pt x="4477339" y="0"/>
                </a:cubicBezTo>
                <a:cubicBezTo>
                  <a:pt x="4679832" y="-49907"/>
                  <a:pt x="4913242" y="8"/>
                  <a:pt x="5028057" y="0"/>
                </a:cubicBezTo>
                <a:cubicBezTo>
                  <a:pt x="5142872" y="-8"/>
                  <a:pt x="5332359" y="809"/>
                  <a:pt x="5518196" y="0"/>
                </a:cubicBezTo>
                <a:cubicBezTo>
                  <a:pt x="5704033" y="-809"/>
                  <a:pt x="5943648" y="3660"/>
                  <a:pt x="6057900" y="0"/>
                </a:cubicBezTo>
                <a:cubicBezTo>
                  <a:pt x="6083344" y="105460"/>
                  <a:pt x="6042906" y="314223"/>
                  <a:pt x="6057900" y="468207"/>
                </a:cubicBezTo>
                <a:cubicBezTo>
                  <a:pt x="6072894" y="622191"/>
                  <a:pt x="6055288" y="728862"/>
                  <a:pt x="6057900" y="908321"/>
                </a:cubicBezTo>
                <a:cubicBezTo>
                  <a:pt x="6060512" y="1087780"/>
                  <a:pt x="6001812" y="1285009"/>
                  <a:pt x="6057900" y="1404620"/>
                </a:cubicBezTo>
                <a:cubicBezTo>
                  <a:pt x="5877827" y="1456570"/>
                  <a:pt x="5746884" y="1402768"/>
                  <a:pt x="5507182" y="1404620"/>
                </a:cubicBezTo>
                <a:cubicBezTo>
                  <a:pt x="5267480" y="1406472"/>
                  <a:pt x="5140615" y="1387370"/>
                  <a:pt x="4956464" y="1404620"/>
                </a:cubicBezTo>
                <a:cubicBezTo>
                  <a:pt x="4772313" y="1421870"/>
                  <a:pt x="4663413" y="1372094"/>
                  <a:pt x="4587482" y="1404620"/>
                </a:cubicBezTo>
                <a:cubicBezTo>
                  <a:pt x="4511551" y="1437146"/>
                  <a:pt x="4238285" y="1367714"/>
                  <a:pt x="4097343" y="1404620"/>
                </a:cubicBezTo>
                <a:cubicBezTo>
                  <a:pt x="3956401" y="1441526"/>
                  <a:pt x="3739124" y="1342843"/>
                  <a:pt x="3546625" y="1404620"/>
                </a:cubicBezTo>
                <a:cubicBezTo>
                  <a:pt x="3354126" y="1466397"/>
                  <a:pt x="3328041" y="1358136"/>
                  <a:pt x="3117065" y="1404620"/>
                </a:cubicBezTo>
                <a:cubicBezTo>
                  <a:pt x="2906089" y="1451104"/>
                  <a:pt x="2789665" y="1394419"/>
                  <a:pt x="2687505" y="1404620"/>
                </a:cubicBezTo>
                <a:cubicBezTo>
                  <a:pt x="2585345" y="1414821"/>
                  <a:pt x="2371653" y="1382062"/>
                  <a:pt x="2257945" y="1404620"/>
                </a:cubicBezTo>
                <a:cubicBezTo>
                  <a:pt x="2144237" y="1427178"/>
                  <a:pt x="1955476" y="1380615"/>
                  <a:pt x="1707226" y="1404620"/>
                </a:cubicBezTo>
                <a:cubicBezTo>
                  <a:pt x="1458976" y="1428625"/>
                  <a:pt x="1462123" y="1360883"/>
                  <a:pt x="1217087" y="1404620"/>
                </a:cubicBezTo>
                <a:cubicBezTo>
                  <a:pt x="972051" y="1448357"/>
                  <a:pt x="893360" y="1362640"/>
                  <a:pt x="666369" y="1404620"/>
                </a:cubicBezTo>
                <a:cubicBezTo>
                  <a:pt x="439378" y="1446600"/>
                  <a:pt x="184484" y="1383236"/>
                  <a:pt x="0" y="1404620"/>
                </a:cubicBezTo>
                <a:cubicBezTo>
                  <a:pt x="-38478" y="1206639"/>
                  <a:pt x="9296" y="1132757"/>
                  <a:pt x="0" y="964506"/>
                </a:cubicBezTo>
                <a:cubicBezTo>
                  <a:pt x="-9296" y="796255"/>
                  <a:pt x="36450" y="637264"/>
                  <a:pt x="0" y="510345"/>
                </a:cubicBezTo>
                <a:cubicBezTo>
                  <a:pt x="-36450" y="383426"/>
                  <a:pt x="42609" y="134390"/>
                  <a:pt x="0" y="0"/>
                </a:cubicBezTo>
                <a:close/>
              </a:path>
            </a:pathLst>
          </a:custGeom>
          <a:solidFill>
            <a:srgbClr val="FFFFFF"/>
          </a:solidFill>
          <a:ln w="9525">
            <a:solidFill>
              <a:srgbClr val="7F7F7F"/>
            </a:solidFill>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zh-CN" sz="1400" dirty="0">
                <a:solidFill>
                  <a:srgbClr val="000000"/>
                </a:solidFill>
                <a:latin typeface="等线" panose="02010600030101010101" charset="-122"/>
                <a:cs typeface="Times New Roman" panose="02020603050405020304" pitchFamily="18" charset="0"/>
              </a:rPr>
              <a:t>ae_step4_AnisoFit.m</a:t>
            </a:r>
            <a:r>
              <a:rPr lang="zh-CN" altLang="zh-CN" sz="1400" dirty="0">
                <a:latin typeface="等线" panose="02010600030101010101" charset="-122"/>
                <a:cs typeface="Times New Roman" panose="02020603050405020304" pitchFamily="18" charset="0"/>
              </a:rPr>
              <a:t>输出的各向同性和各向异性结果（</a:t>
            </a:r>
            <a:r>
              <a:rPr lang="zh-CN" altLang="zh-CN" sz="1400" dirty="0">
                <a:latin typeface="等线" panose="02010600030101010101" charset="-122"/>
                <a:ea typeface="PMingLiU" panose="02020500000000000000" pitchFamily="18" charset="-120"/>
                <a:cs typeface="Times New Roman" panose="02020603050405020304" pitchFamily="18" charset="0"/>
              </a:rPr>
              <a:t>*</a:t>
            </a:r>
            <a:r>
              <a:rPr lang="zh-CN" altLang="zh-CN" sz="1400" dirty="0">
                <a:latin typeface="等线" panose="02010600030101010101" charset="-122"/>
                <a:cs typeface="Times New Roman" panose="02020603050405020304" pitchFamily="18" charset="0"/>
              </a:rPr>
              <a:t>Aniso360azmbin10</a:t>
            </a:r>
            <a:r>
              <a:rPr lang="zh-CN" altLang="zh-CN" sz="1400" dirty="0">
                <a:latin typeface="等线" panose="02010600030101010101" charset="-122"/>
                <a:ea typeface="PMingLiU" panose="02020500000000000000" pitchFamily="18" charset="-120"/>
                <a:cs typeface="Times New Roman" panose="02020603050405020304" pitchFamily="18" charset="0"/>
              </a:rPr>
              <a:t>*</a:t>
            </a:r>
            <a:r>
              <a:rPr lang="zh-CN" altLang="zh-CN" sz="1400" dirty="0">
                <a:latin typeface="等线" panose="02010600030101010101" charset="-122"/>
                <a:cs typeface="Times New Roman" panose="02020603050405020304" pitchFamily="18" charset="0"/>
              </a:rPr>
              <a:t>_allst.mat）</a:t>
            </a:r>
            <a:endParaRPr lang="zh-CN" altLang="zh-CN" sz="4265" dirty="0"/>
          </a:p>
        </p:txBody>
      </p:sp>
      <p:sp>
        <p:nvSpPr>
          <p:cNvPr id="27652" name="AutoShape 2"/>
          <p:cNvSpPr>
            <a:spLocks noChangeArrowheads="1"/>
          </p:cNvSpPr>
          <p:nvPr/>
        </p:nvSpPr>
        <p:spPr bwMode="auto">
          <a:xfrm>
            <a:off x="2304887" y="2545753"/>
            <a:ext cx="7238173" cy="1383665"/>
          </a:xfrm>
          <a:custGeom>
            <a:avLst/>
            <a:gdLst>
              <a:gd name="T0" fmla="*/ 0 w 5883216"/>
              <a:gd name="T1" fmla="*/ 0 h 1404620"/>
              <a:gd name="T2" fmla="*/ 183523 w 5883216"/>
              <a:gd name="T3" fmla="*/ 0 h 1404620"/>
              <a:gd name="T4" fmla="*/ 326262 w 5883216"/>
              <a:gd name="T5" fmla="*/ 0 h 1404620"/>
              <a:gd name="T6" fmla="*/ 509786 w 5883216"/>
              <a:gd name="T7" fmla="*/ 0 h 1404620"/>
              <a:gd name="T8" fmla="*/ 672917 w 5883216"/>
              <a:gd name="T9" fmla="*/ 0 h 1404620"/>
              <a:gd name="T10" fmla="*/ 856439 w 5883216"/>
              <a:gd name="T11" fmla="*/ 0 h 1404620"/>
              <a:gd name="T12" fmla="*/ 1080745 w 5883216"/>
              <a:gd name="T13" fmla="*/ 0 h 1404620"/>
              <a:gd name="T14" fmla="*/ 1284658 w 5883216"/>
              <a:gd name="T15" fmla="*/ 0 h 1404620"/>
              <a:gd name="T16" fmla="*/ 1447790 w 5883216"/>
              <a:gd name="T17" fmla="*/ 0 h 1404620"/>
              <a:gd name="T18" fmla="*/ 1672096 w 5883216"/>
              <a:gd name="T19" fmla="*/ 0 h 1404620"/>
              <a:gd name="T20" fmla="*/ 1835227 w 5883216"/>
              <a:gd name="T21" fmla="*/ 0 h 1404620"/>
              <a:gd name="T22" fmla="*/ 2039140 w 5883216"/>
              <a:gd name="T23" fmla="*/ 0 h 1404620"/>
              <a:gd name="T24" fmla="*/ 2039140 w 5883216"/>
              <a:gd name="T25" fmla="*/ 35624 h 1404620"/>
              <a:gd name="T26" fmla="*/ 2039140 w 5883216"/>
              <a:gd name="T27" fmla="*/ 71250 h 1404620"/>
              <a:gd name="T28" fmla="*/ 2039140 w 5883216"/>
              <a:gd name="T29" fmla="*/ 113697 h 1404620"/>
              <a:gd name="T30" fmla="*/ 1794445 w 5883216"/>
              <a:gd name="T31" fmla="*/ 113697 h 1404620"/>
              <a:gd name="T32" fmla="*/ 1570138 w 5883216"/>
              <a:gd name="T33" fmla="*/ 113697 h 1404620"/>
              <a:gd name="T34" fmla="*/ 1366225 w 5883216"/>
              <a:gd name="T35" fmla="*/ 113697 h 1404620"/>
              <a:gd name="T36" fmla="*/ 1141919 w 5883216"/>
              <a:gd name="T37" fmla="*/ 113697 h 1404620"/>
              <a:gd name="T38" fmla="*/ 958396 w 5883216"/>
              <a:gd name="T39" fmla="*/ 113697 h 1404620"/>
              <a:gd name="T40" fmla="*/ 815656 w 5883216"/>
              <a:gd name="T41" fmla="*/ 113697 h 1404620"/>
              <a:gd name="T42" fmla="*/ 591351 w 5883216"/>
              <a:gd name="T43" fmla="*/ 113697 h 1404620"/>
              <a:gd name="T44" fmla="*/ 367046 w 5883216"/>
              <a:gd name="T45" fmla="*/ 113697 h 1404620"/>
              <a:gd name="T46" fmla="*/ 0 w 5883216"/>
              <a:gd name="T47" fmla="*/ 113697 h 1404620"/>
              <a:gd name="T48" fmla="*/ 0 w 5883216"/>
              <a:gd name="T49" fmla="*/ 74660 h 1404620"/>
              <a:gd name="T50" fmla="*/ 0 w 5883216"/>
              <a:gd name="T51" fmla="*/ 40172 h 1404620"/>
              <a:gd name="T52" fmla="*/ 0 w 5883216"/>
              <a:gd name="T53" fmla="*/ 0 h 14046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883216"/>
              <a:gd name="T82" fmla="*/ 0 h 1404620"/>
              <a:gd name="T83" fmla="*/ 5883216 w 5883216"/>
              <a:gd name="T84" fmla="*/ 1404620 h 14046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883216" h="1404620" fill="none" extrusionOk="0">
                <a:moveTo>
                  <a:pt x="0" y="0"/>
                </a:moveTo>
                <a:cubicBezTo>
                  <a:pt x="220007" y="-23647"/>
                  <a:pt x="411476" y="53866"/>
                  <a:pt x="529489" y="0"/>
                </a:cubicBezTo>
                <a:cubicBezTo>
                  <a:pt x="647502" y="-53866"/>
                  <a:pt x="839934" y="33307"/>
                  <a:pt x="941315" y="0"/>
                </a:cubicBezTo>
                <a:cubicBezTo>
                  <a:pt x="1042696" y="-33307"/>
                  <a:pt x="1331697" y="26134"/>
                  <a:pt x="1470804" y="0"/>
                </a:cubicBezTo>
                <a:cubicBezTo>
                  <a:pt x="1609911" y="-26134"/>
                  <a:pt x="1760286" y="23861"/>
                  <a:pt x="1941461" y="0"/>
                </a:cubicBezTo>
                <a:cubicBezTo>
                  <a:pt x="2122636" y="-23861"/>
                  <a:pt x="2238834" y="4024"/>
                  <a:pt x="2470951" y="0"/>
                </a:cubicBezTo>
                <a:cubicBezTo>
                  <a:pt x="2703068" y="-4024"/>
                  <a:pt x="2871050" y="29501"/>
                  <a:pt x="3118104" y="0"/>
                </a:cubicBezTo>
                <a:cubicBezTo>
                  <a:pt x="3365158" y="-29501"/>
                  <a:pt x="3556435" y="39133"/>
                  <a:pt x="3706426" y="0"/>
                </a:cubicBezTo>
                <a:cubicBezTo>
                  <a:pt x="3856417" y="-39133"/>
                  <a:pt x="4047912" y="25826"/>
                  <a:pt x="4177083" y="0"/>
                </a:cubicBezTo>
                <a:cubicBezTo>
                  <a:pt x="4306254" y="-25826"/>
                  <a:pt x="4510831" y="22260"/>
                  <a:pt x="4824237" y="0"/>
                </a:cubicBezTo>
                <a:cubicBezTo>
                  <a:pt x="5137643" y="-22260"/>
                  <a:pt x="5070274" y="23571"/>
                  <a:pt x="5294894" y="0"/>
                </a:cubicBezTo>
                <a:cubicBezTo>
                  <a:pt x="5519514" y="-23571"/>
                  <a:pt x="5760513" y="25927"/>
                  <a:pt x="5883216" y="0"/>
                </a:cubicBezTo>
                <a:cubicBezTo>
                  <a:pt x="5885336" y="171968"/>
                  <a:pt x="5859279" y="223262"/>
                  <a:pt x="5883216" y="440114"/>
                </a:cubicBezTo>
                <a:cubicBezTo>
                  <a:pt x="5907153" y="656966"/>
                  <a:pt x="5835894" y="724632"/>
                  <a:pt x="5883216" y="880229"/>
                </a:cubicBezTo>
                <a:cubicBezTo>
                  <a:pt x="5930538" y="1035826"/>
                  <a:pt x="5834240" y="1280758"/>
                  <a:pt x="5883216" y="1404620"/>
                </a:cubicBezTo>
                <a:cubicBezTo>
                  <a:pt x="5670609" y="1469490"/>
                  <a:pt x="5384590" y="1353578"/>
                  <a:pt x="5177230" y="1404620"/>
                </a:cubicBezTo>
                <a:cubicBezTo>
                  <a:pt x="4969870" y="1455662"/>
                  <a:pt x="4702968" y="1386149"/>
                  <a:pt x="4530076" y="1404620"/>
                </a:cubicBezTo>
                <a:cubicBezTo>
                  <a:pt x="4357184" y="1423091"/>
                  <a:pt x="4086122" y="1346079"/>
                  <a:pt x="3941755" y="1404620"/>
                </a:cubicBezTo>
                <a:cubicBezTo>
                  <a:pt x="3797388" y="1463161"/>
                  <a:pt x="3486111" y="1401108"/>
                  <a:pt x="3294601" y="1404620"/>
                </a:cubicBezTo>
                <a:cubicBezTo>
                  <a:pt x="3103091" y="1408132"/>
                  <a:pt x="3020658" y="1394384"/>
                  <a:pt x="2765112" y="1404620"/>
                </a:cubicBezTo>
                <a:cubicBezTo>
                  <a:pt x="2509566" y="1414856"/>
                  <a:pt x="2521602" y="1384674"/>
                  <a:pt x="2353286" y="1404620"/>
                </a:cubicBezTo>
                <a:cubicBezTo>
                  <a:pt x="2184970" y="1424566"/>
                  <a:pt x="1924072" y="1393958"/>
                  <a:pt x="1706133" y="1404620"/>
                </a:cubicBezTo>
                <a:cubicBezTo>
                  <a:pt x="1488194" y="1415282"/>
                  <a:pt x="1368859" y="1394002"/>
                  <a:pt x="1058979" y="1404620"/>
                </a:cubicBezTo>
                <a:cubicBezTo>
                  <a:pt x="749099" y="1415238"/>
                  <a:pt x="489190" y="1301580"/>
                  <a:pt x="0" y="1404620"/>
                </a:cubicBezTo>
                <a:cubicBezTo>
                  <a:pt x="-26806" y="1227675"/>
                  <a:pt x="54385" y="1095449"/>
                  <a:pt x="0" y="922367"/>
                </a:cubicBezTo>
                <a:cubicBezTo>
                  <a:pt x="-54385" y="749285"/>
                  <a:pt x="46151" y="699578"/>
                  <a:pt x="0" y="496299"/>
                </a:cubicBezTo>
                <a:cubicBezTo>
                  <a:pt x="-46151" y="293020"/>
                  <a:pt x="58148" y="245713"/>
                  <a:pt x="0" y="0"/>
                </a:cubicBezTo>
                <a:close/>
              </a:path>
              <a:path w="5883216" h="1404620" stroke="0" extrusionOk="0">
                <a:moveTo>
                  <a:pt x="0" y="0"/>
                </a:moveTo>
                <a:cubicBezTo>
                  <a:pt x="112941" y="-48747"/>
                  <a:pt x="279246" y="10857"/>
                  <a:pt x="470657" y="0"/>
                </a:cubicBezTo>
                <a:cubicBezTo>
                  <a:pt x="662068" y="-10857"/>
                  <a:pt x="800250" y="38161"/>
                  <a:pt x="941315" y="0"/>
                </a:cubicBezTo>
                <a:cubicBezTo>
                  <a:pt x="1082380" y="-38161"/>
                  <a:pt x="1341594" y="4122"/>
                  <a:pt x="1470804" y="0"/>
                </a:cubicBezTo>
                <a:cubicBezTo>
                  <a:pt x="1600014" y="-4122"/>
                  <a:pt x="1837559" y="5184"/>
                  <a:pt x="1941461" y="0"/>
                </a:cubicBezTo>
                <a:cubicBezTo>
                  <a:pt x="2045363" y="-5184"/>
                  <a:pt x="2248744" y="30909"/>
                  <a:pt x="2412119" y="0"/>
                </a:cubicBezTo>
                <a:cubicBezTo>
                  <a:pt x="2575494" y="-30909"/>
                  <a:pt x="2729357" y="54987"/>
                  <a:pt x="2941608" y="0"/>
                </a:cubicBezTo>
                <a:cubicBezTo>
                  <a:pt x="3153859" y="-54987"/>
                  <a:pt x="3226209" y="40095"/>
                  <a:pt x="3353433" y="0"/>
                </a:cubicBezTo>
                <a:cubicBezTo>
                  <a:pt x="3480658" y="-40095"/>
                  <a:pt x="3652923" y="19667"/>
                  <a:pt x="3882923" y="0"/>
                </a:cubicBezTo>
                <a:cubicBezTo>
                  <a:pt x="4112923" y="-19667"/>
                  <a:pt x="4150541" y="48062"/>
                  <a:pt x="4353580" y="0"/>
                </a:cubicBezTo>
                <a:cubicBezTo>
                  <a:pt x="4556619" y="-48062"/>
                  <a:pt x="4710232" y="12426"/>
                  <a:pt x="4883069" y="0"/>
                </a:cubicBezTo>
                <a:cubicBezTo>
                  <a:pt x="5055906" y="-12426"/>
                  <a:pt x="5391306" y="105860"/>
                  <a:pt x="5883216" y="0"/>
                </a:cubicBezTo>
                <a:cubicBezTo>
                  <a:pt x="5910020" y="177508"/>
                  <a:pt x="5868319" y="348469"/>
                  <a:pt x="5883216" y="454160"/>
                </a:cubicBezTo>
                <a:cubicBezTo>
                  <a:pt x="5898113" y="559851"/>
                  <a:pt x="5868170" y="756835"/>
                  <a:pt x="5883216" y="922367"/>
                </a:cubicBezTo>
                <a:cubicBezTo>
                  <a:pt x="5898262" y="1087899"/>
                  <a:pt x="5836321" y="1240372"/>
                  <a:pt x="5883216" y="1404620"/>
                </a:cubicBezTo>
                <a:cubicBezTo>
                  <a:pt x="5694692" y="1405231"/>
                  <a:pt x="5598653" y="1397952"/>
                  <a:pt x="5412559" y="1404620"/>
                </a:cubicBezTo>
                <a:cubicBezTo>
                  <a:pt x="5226465" y="1411288"/>
                  <a:pt x="5101348" y="1348925"/>
                  <a:pt x="4824237" y="1404620"/>
                </a:cubicBezTo>
                <a:cubicBezTo>
                  <a:pt x="4547126" y="1460315"/>
                  <a:pt x="4496097" y="1385611"/>
                  <a:pt x="4294748" y="1404620"/>
                </a:cubicBezTo>
                <a:cubicBezTo>
                  <a:pt x="4093399" y="1423629"/>
                  <a:pt x="3874166" y="1351096"/>
                  <a:pt x="3706426" y="1404620"/>
                </a:cubicBezTo>
                <a:cubicBezTo>
                  <a:pt x="3538686" y="1458144"/>
                  <a:pt x="3401759" y="1371049"/>
                  <a:pt x="3294601" y="1404620"/>
                </a:cubicBezTo>
                <a:cubicBezTo>
                  <a:pt x="3187444" y="1438191"/>
                  <a:pt x="2892266" y="1390958"/>
                  <a:pt x="2765112" y="1404620"/>
                </a:cubicBezTo>
                <a:cubicBezTo>
                  <a:pt x="2637958" y="1418282"/>
                  <a:pt x="2316062" y="1340357"/>
                  <a:pt x="2176790" y="1404620"/>
                </a:cubicBezTo>
                <a:cubicBezTo>
                  <a:pt x="2037518" y="1468883"/>
                  <a:pt x="1926432" y="1381124"/>
                  <a:pt x="1706133" y="1404620"/>
                </a:cubicBezTo>
                <a:cubicBezTo>
                  <a:pt x="1485834" y="1428116"/>
                  <a:pt x="1334114" y="1386704"/>
                  <a:pt x="1235475" y="1404620"/>
                </a:cubicBezTo>
                <a:cubicBezTo>
                  <a:pt x="1136836" y="1422536"/>
                  <a:pt x="970990" y="1381911"/>
                  <a:pt x="764818" y="1404620"/>
                </a:cubicBezTo>
                <a:cubicBezTo>
                  <a:pt x="558646" y="1427329"/>
                  <a:pt x="200741" y="1342437"/>
                  <a:pt x="0" y="1404620"/>
                </a:cubicBezTo>
                <a:cubicBezTo>
                  <a:pt x="-45078" y="1239337"/>
                  <a:pt x="13610" y="1064160"/>
                  <a:pt x="0" y="950460"/>
                </a:cubicBezTo>
                <a:cubicBezTo>
                  <a:pt x="-13610" y="836760"/>
                  <a:pt x="7060" y="648348"/>
                  <a:pt x="0" y="524391"/>
                </a:cubicBezTo>
                <a:cubicBezTo>
                  <a:pt x="-7060" y="400434"/>
                  <a:pt x="59836" y="206125"/>
                  <a:pt x="0" y="0"/>
                </a:cubicBezTo>
                <a:close/>
              </a:path>
            </a:pathLst>
          </a:custGeom>
          <a:solidFill>
            <a:srgbClr val="FFFFFF"/>
          </a:solidFill>
          <a:ln w="9525">
            <a:solidFill>
              <a:srgbClr val="7F7F7F"/>
            </a:solidFill>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dirty="0" err="1">
                <a:solidFill>
                  <a:srgbClr val="000000"/>
                </a:solidFill>
                <a:latin typeface="Courier New" panose="02070309020205020404" pitchFamily="49" charset="0"/>
                <a:cs typeface="Courier New" panose="02070309020205020404" pitchFamily="49" charset="0"/>
              </a:rPr>
              <a:t>indir</a:t>
            </a:r>
            <a:r>
              <a:rPr lang="en-US" altLang="zh-CN" sz="1400" b="1" dirty="0">
                <a:solidFill>
                  <a:srgbClr val="000000"/>
                </a:solidFill>
                <a:latin typeface="Courier New" panose="02070309020205020404" pitchFamily="49" charset="0"/>
                <a:cs typeface="Courier New" panose="02070309020205020404" pitchFamily="49" charset="0"/>
              </a:rPr>
              <a:t>: 		(</a:t>
            </a:r>
            <a:r>
              <a:rPr lang="zh-CN" altLang="en-US" sz="1400" b="1" dirty="0">
                <a:solidFill>
                  <a:srgbClr val="000000"/>
                </a:solidFill>
                <a:latin typeface="Courier New" panose="02070309020205020404" pitchFamily="49" charset="0"/>
                <a:cs typeface="Courier New" panose="02070309020205020404" pitchFamily="49" charset="0"/>
              </a:rPr>
              <a:t>输入路径</a:t>
            </a:r>
            <a:r>
              <a:rPr lang="en-US" altLang="zh-CN" sz="1400" b="1" dirty="0">
                <a:solidFill>
                  <a:srgbClr val="000000"/>
                </a:solidFill>
                <a:latin typeface="Courier New" panose="02070309020205020404" pitchFamily="49" charset="0"/>
                <a:cs typeface="Courier New" panose="02070309020205020404" pitchFamily="49" charset="0"/>
              </a:rPr>
              <a:t>)</a:t>
            </a:r>
            <a:endParaRPr lang="en-US" altLang="zh-CN" sz="1200" dirty="0">
              <a:cs typeface="Courier New" panose="02070309020205020404" pitchFamily="49" charset="0"/>
            </a:endParaRPr>
          </a:p>
          <a:p>
            <a:r>
              <a:rPr lang="en-US" altLang="zh-CN" sz="1400" b="1" dirty="0" err="1">
                <a:solidFill>
                  <a:srgbClr val="000000"/>
                </a:solidFill>
                <a:latin typeface="Courier New" panose="02070309020205020404" pitchFamily="49" charset="0"/>
                <a:cs typeface="Courier New" panose="02070309020205020404" pitchFamily="49" charset="0"/>
              </a:rPr>
              <a:t>infile</a:t>
            </a:r>
            <a:r>
              <a:rPr lang="en-US" altLang="zh-CN" sz="1400" b="1" dirty="0">
                <a:solidFill>
                  <a:srgbClr val="000000"/>
                </a:solidFill>
                <a:latin typeface="Courier New" panose="02070309020205020404" pitchFamily="49" charset="0"/>
                <a:cs typeface="Courier New" panose="02070309020205020404" pitchFamily="49" charset="0"/>
              </a:rPr>
              <a:t>:		(</a:t>
            </a:r>
            <a:r>
              <a:rPr lang="zh-CN" altLang="en-US" sz="1400" b="1" dirty="0">
                <a:solidFill>
                  <a:srgbClr val="000000"/>
                </a:solidFill>
                <a:latin typeface="Courier New" panose="02070309020205020404" pitchFamily="49" charset="0"/>
                <a:cs typeface="Courier New" panose="02070309020205020404" pitchFamily="49" charset="0"/>
              </a:rPr>
              <a:t>输入文件</a:t>
            </a:r>
            <a:r>
              <a:rPr lang="en-US" altLang="zh-CN" sz="1400" b="1" dirty="0">
                <a:solidFill>
                  <a:srgbClr val="000000"/>
                </a:solidFill>
                <a:latin typeface="Courier New" panose="02070309020205020404" pitchFamily="49" charset="0"/>
                <a:cs typeface="Courier New" panose="02070309020205020404" pitchFamily="49" charset="0"/>
              </a:rPr>
              <a:t>)</a:t>
            </a:r>
            <a:endParaRPr lang="en-US" altLang="zh-CN" sz="1200" dirty="0">
              <a:cs typeface="Courier New" panose="02070309020205020404" pitchFamily="49" charset="0"/>
            </a:endParaRPr>
          </a:p>
          <a:p>
            <a:r>
              <a:rPr lang="en-US" altLang="zh-CN" sz="1400" b="1" dirty="0" err="1">
                <a:solidFill>
                  <a:srgbClr val="000000"/>
                </a:solidFill>
                <a:latin typeface="Courier New" panose="02070309020205020404" pitchFamily="49" charset="0"/>
                <a:cs typeface="Courier New" panose="02070309020205020404" pitchFamily="49" charset="0"/>
              </a:rPr>
              <a:t>outpath</a:t>
            </a:r>
            <a:r>
              <a:rPr lang="en-US" altLang="zh-CN" sz="1400" b="1" dirty="0">
                <a:solidFill>
                  <a:srgbClr val="000000"/>
                </a:solidFill>
                <a:latin typeface="Courier New" panose="02070309020205020404" pitchFamily="49" charset="0"/>
                <a:cs typeface="Courier New" panose="02070309020205020404" pitchFamily="49" charset="0"/>
              </a:rPr>
              <a:t>:		(</a:t>
            </a:r>
            <a:r>
              <a:rPr lang="zh-CN" altLang="en-US" sz="1400" b="1" dirty="0">
                <a:solidFill>
                  <a:srgbClr val="000000"/>
                </a:solidFill>
                <a:latin typeface="Courier New" panose="02070309020205020404" pitchFamily="49" charset="0"/>
                <a:cs typeface="Courier New" panose="02070309020205020404" pitchFamily="49" charset="0"/>
              </a:rPr>
              <a:t>输出路径或频散曲线反演路径</a:t>
            </a:r>
            <a:r>
              <a:rPr lang="en-US" altLang="zh-CN" sz="1400" b="1" dirty="0">
                <a:solidFill>
                  <a:srgbClr val="000000"/>
                </a:solidFill>
                <a:latin typeface="Courier New" panose="02070309020205020404" pitchFamily="49" charset="0"/>
                <a:cs typeface="Courier New" panose="02070309020205020404" pitchFamily="49" charset="0"/>
              </a:rPr>
              <a:t>,</a:t>
            </a:r>
            <a:r>
              <a:rPr lang="zh-CN" altLang="en-US" sz="1400" b="1" dirty="0">
                <a:solidFill>
                  <a:srgbClr val="000000"/>
                </a:solidFill>
                <a:latin typeface="Courier New" panose="02070309020205020404" pitchFamily="49" charset="0"/>
                <a:cs typeface="Courier New" panose="02070309020205020404" pitchFamily="49" charset="0"/>
              </a:rPr>
              <a:t>默认为</a:t>
            </a:r>
            <a:r>
              <a:rPr lang="en-US" altLang="zh-CN" sz="1400" b="1" u="sng" dirty="0">
                <a:solidFill>
                  <a:srgbClr val="000000"/>
                </a:solidFill>
                <a:latin typeface="Courier New" panose="02070309020205020404" pitchFamily="49" charset="0"/>
                <a:cs typeface="Courier New" panose="02070309020205020404" pitchFamily="49" charset="0"/>
              </a:rPr>
              <a:t>./inv2depth</a:t>
            </a:r>
            <a:r>
              <a:rPr lang="en-US" altLang="zh-CN" sz="1400" b="1" dirty="0">
                <a:solidFill>
                  <a:srgbClr val="000000"/>
                </a:solidFill>
                <a:latin typeface="Courier New" panose="02070309020205020404" pitchFamily="49" charset="0"/>
                <a:cs typeface="Courier New" panose="02070309020205020404" pitchFamily="49" charset="0"/>
              </a:rPr>
              <a:t>)</a:t>
            </a:r>
            <a:endParaRPr lang="en-US" altLang="zh-CN" sz="1200" dirty="0">
              <a:cs typeface="Courier New" panose="02070309020205020404" pitchFamily="49" charset="0"/>
            </a:endParaRPr>
          </a:p>
          <a:p>
            <a:r>
              <a:rPr lang="en-US" altLang="zh-CN" sz="1400" b="1" dirty="0" err="1">
                <a:solidFill>
                  <a:srgbClr val="000000"/>
                </a:solidFill>
                <a:latin typeface="Courier New" panose="02070309020205020404" pitchFamily="49" charset="0"/>
                <a:cs typeface="Courier New" panose="02070309020205020404" pitchFamily="49" charset="0"/>
              </a:rPr>
              <a:t>is_parfor</a:t>
            </a:r>
            <a:r>
              <a:rPr lang="en-US" altLang="zh-CN" sz="1400" b="1" dirty="0">
                <a:solidFill>
                  <a:srgbClr val="000000"/>
                </a:solidFill>
                <a:latin typeface="Courier New" panose="02070309020205020404" pitchFamily="49" charset="0"/>
                <a:cs typeface="Courier New" panose="02070309020205020404" pitchFamily="49" charset="0"/>
              </a:rPr>
              <a:t>:		(=1</a:t>
            </a:r>
            <a:r>
              <a:rPr lang="zh-CN" altLang="en-US" sz="1400" b="1" dirty="0">
                <a:solidFill>
                  <a:srgbClr val="000000"/>
                </a:solidFill>
                <a:latin typeface="Courier New" panose="02070309020205020404" pitchFamily="49" charset="0"/>
                <a:cs typeface="Courier New" panose="02070309020205020404" pitchFamily="49" charset="0"/>
              </a:rPr>
              <a:t>，并行运算；</a:t>
            </a:r>
            <a:r>
              <a:rPr lang="en-US" altLang="zh-CN" sz="1400" b="1" dirty="0">
                <a:solidFill>
                  <a:srgbClr val="000000"/>
                </a:solidFill>
                <a:latin typeface="Courier New" panose="02070309020205020404" pitchFamily="49" charset="0"/>
                <a:cs typeface="Courier New" panose="02070309020205020404" pitchFamily="49" charset="0"/>
              </a:rPr>
              <a:t>=0</a:t>
            </a:r>
            <a:r>
              <a:rPr lang="zh-CN" altLang="en-US" sz="1400" b="1" dirty="0">
                <a:solidFill>
                  <a:srgbClr val="000000"/>
                </a:solidFill>
                <a:latin typeface="Courier New" panose="02070309020205020404" pitchFamily="49" charset="0"/>
                <a:cs typeface="Courier New" panose="02070309020205020404" pitchFamily="49" charset="0"/>
              </a:rPr>
              <a:t>，单核运算</a:t>
            </a:r>
            <a:r>
              <a:rPr lang="en-US" altLang="zh-CN" sz="1400" b="1" dirty="0">
                <a:solidFill>
                  <a:srgbClr val="000000"/>
                </a:solidFill>
                <a:latin typeface="Courier New" panose="02070309020205020404" pitchFamily="49" charset="0"/>
                <a:cs typeface="Courier New" panose="02070309020205020404" pitchFamily="49" charset="0"/>
              </a:rPr>
              <a:t>)</a:t>
            </a:r>
            <a:endParaRPr lang="en-US" altLang="zh-CN" sz="1200" dirty="0">
              <a:cs typeface="Courier New" panose="02070309020205020404" pitchFamily="49" charset="0"/>
            </a:endParaRPr>
          </a:p>
          <a:p>
            <a:r>
              <a:rPr lang="en-US" altLang="zh-CN" sz="1400" b="1" dirty="0" err="1">
                <a:solidFill>
                  <a:srgbClr val="000000"/>
                </a:solidFill>
                <a:latin typeface="Courier New" panose="02070309020205020404" pitchFamily="49" charset="0"/>
                <a:cs typeface="Courier New" panose="02070309020205020404" pitchFamily="49" charset="0"/>
              </a:rPr>
              <a:t>prdLim</a:t>
            </a:r>
            <a:r>
              <a:rPr lang="en-US" altLang="zh-CN" sz="1400" b="1" dirty="0">
                <a:solidFill>
                  <a:srgbClr val="000000"/>
                </a:solidFill>
                <a:latin typeface="Courier New" panose="02070309020205020404" pitchFamily="49" charset="0"/>
                <a:cs typeface="Courier New" panose="02070309020205020404" pitchFamily="49" charset="0"/>
              </a:rPr>
              <a:t>:		(</a:t>
            </a:r>
            <a:r>
              <a:rPr lang="zh-CN" altLang="en-US" sz="1400" b="1" dirty="0">
                <a:solidFill>
                  <a:srgbClr val="000000"/>
                </a:solidFill>
                <a:latin typeface="Courier New" panose="02070309020205020404" pitchFamily="49" charset="0"/>
                <a:cs typeface="Courier New" panose="02070309020205020404" pitchFamily="49" charset="0"/>
              </a:rPr>
              <a:t>频散曲线周期范围</a:t>
            </a:r>
            <a:r>
              <a:rPr lang="en-US" altLang="zh-CN" sz="1400" b="1" dirty="0">
                <a:solidFill>
                  <a:srgbClr val="000000"/>
                </a:solidFill>
                <a:latin typeface="Courier New" panose="02070309020205020404" pitchFamily="49" charset="0"/>
                <a:cs typeface="Courier New" panose="02070309020205020404" pitchFamily="49" charset="0"/>
              </a:rPr>
              <a:t>)</a:t>
            </a:r>
            <a:endParaRPr lang="en-US" altLang="zh-CN" sz="1200" dirty="0">
              <a:cs typeface="Courier New" panose="02070309020205020404" pitchFamily="49" charset="0"/>
            </a:endParaRPr>
          </a:p>
          <a:p>
            <a:r>
              <a:rPr lang="en-US" altLang="zh-CN" sz="1400" b="1" dirty="0" err="1">
                <a:solidFill>
                  <a:srgbClr val="000000"/>
                </a:solidFill>
                <a:latin typeface="Courier New" panose="02070309020205020404" pitchFamily="49" charset="0"/>
                <a:cs typeface="Courier New" panose="02070309020205020404" pitchFamily="49" charset="0"/>
              </a:rPr>
              <a:t>azms</a:t>
            </a:r>
            <a:r>
              <a:rPr lang="en-US" altLang="zh-CN" sz="1400" b="1" dirty="0">
                <a:solidFill>
                  <a:srgbClr val="000000"/>
                </a:solidFill>
                <a:latin typeface="Courier New" panose="02070309020205020404" pitchFamily="49" charset="0"/>
                <a:cs typeface="Courier New" panose="02070309020205020404" pitchFamily="49" charset="0"/>
              </a:rPr>
              <a:t>:			(</a:t>
            </a:r>
            <a:r>
              <a:rPr lang="zh-CN" altLang="en-US" sz="1400" b="1" dirty="0">
                <a:solidFill>
                  <a:srgbClr val="000000"/>
                </a:solidFill>
                <a:latin typeface="Courier New" panose="02070309020205020404" pitchFamily="49" charset="0"/>
                <a:cs typeface="Courier New" panose="02070309020205020404" pitchFamily="49" charset="0"/>
              </a:rPr>
              <a:t>方位角</a:t>
            </a:r>
            <a:r>
              <a:rPr lang="en-US" altLang="zh-CN" sz="1400" b="1" dirty="0">
                <a:solidFill>
                  <a:srgbClr val="000000"/>
                </a:solidFill>
                <a:latin typeface="Courier New" panose="02070309020205020404" pitchFamily="49" charset="0"/>
                <a:cs typeface="Courier New" panose="02070309020205020404" pitchFamily="49" charset="0"/>
              </a:rPr>
              <a:t>)</a:t>
            </a:r>
            <a:endParaRPr lang="en-US" altLang="zh-CN" sz="4265" dirty="0">
              <a:cs typeface="Courier New" panose="02070309020205020404" pitchFamily="49" charset="0"/>
            </a:endParaRPr>
          </a:p>
        </p:txBody>
      </p:sp>
      <p:sp>
        <p:nvSpPr>
          <p:cNvPr id="27653" name="AutoShape 1"/>
          <p:cNvSpPr>
            <a:spLocks noChangeArrowheads="1"/>
          </p:cNvSpPr>
          <p:nvPr/>
        </p:nvSpPr>
        <p:spPr bwMode="auto">
          <a:xfrm>
            <a:off x="2253532" y="4271215"/>
            <a:ext cx="7490873" cy="2430145"/>
          </a:xfrm>
          <a:custGeom>
            <a:avLst/>
            <a:gdLst>
              <a:gd name="T0" fmla="*/ 0 w 5844540"/>
              <a:gd name="T1" fmla="*/ 0 h 1404620"/>
              <a:gd name="T2" fmla="*/ 265945 w 5844540"/>
              <a:gd name="T3" fmla="*/ 0 h 1404620"/>
              <a:gd name="T4" fmla="*/ 472790 w 5844540"/>
              <a:gd name="T5" fmla="*/ 0 h 1404620"/>
              <a:gd name="T6" fmla="*/ 738734 w 5844540"/>
              <a:gd name="T7" fmla="*/ 0 h 1404620"/>
              <a:gd name="T8" fmla="*/ 975128 w 5844540"/>
              <a:gd name="T9" fmla="*/ 0 h 1404620"/>
              <a:gd name="T10" fmla="*/ 1241074 w 5844540"/>
              <a:gd name="T11" fmla="*/ 0 h 1404620"/>
              <a:gd name="T12" fmla="*/ 1566116 w 5844540"/>
              <a:gd name="T13" fmla="*/ 0 h 1404620"/>
              <a:gd name="T14" fmla="*/ 1861610 w 5844540"/>
              <a:gd name="T15" fmla="*/ 0 h 1404620"/>
              <a:gd name="T16" fmla="*/ 2098004 w 5844540"/>
              <a:gd name="T17" fmla="*/ 0 h 1404620"/>
              <a:gd name="T18" fmla="*/ 2423048 w 5844540"/>
              <a:gd name="T19" fmla="*/ 0 h 1404620"/>
              <a:gd name="T20" fmla="*/ 2659442 w 5844540"/>
              <a:gd name="T21" fmla="*/ 0 h 1404620"/>
              <a:gd name="T22" fmla="*/ 2954936 w 5844540"/>
              <a:gd name="T23" fmla="*/ 0 h 1404620"/>
              <a:gd name="T24" fmla="*/ 2954936 w 5844540"/>
              <a:gd name="T25" fmla="*/ 1423544 h 1404620"/>
              <a:gd name="T26" fmla="*/ 2954936 w 5844540"/>
              <a:gd name="T27" fmla="*/ 2847091 h 1404620"/>
              <a:gd name="T28" fmla="*/ 2954936 w 5844540"/>
              <a:gd name="T29" fmla="*/ 4543224 h 1404620"/>
              <a:gd name="T30" fmla="*/ 2600344 w 5844540"/>
              <a:gd name="T31" fmla="*/ 4543224 h 1404620"/>
              <a:gd name="T32" fmla="*/ 2275300 w 5844540"/>
              <a:gd name="T33" fmla="*/ 4543224 h 1404620"/>
              <a:gd name="T34" fmla="*/ 1979808 w 5844540"/>
              <a:gd name="T35" fmla="*/ 4543224 h 1404620"/>
              <a:gd name="T36" fmla="*/ 1654764 w 5844540"/>
              <a:gd name="T37" fmla="*/ 4543224 h 1404620"/>
              <a:gd name="T38" fmla="*/ 1388820 w 5844540"/>
              <a:gd name="T39" fmla="*/ 4543224 h 1404620"/>
              <a:gd name="T40" fmla="*/ 1181974 w 5844540"/>
              <a:gd name="T41" fmla="*/ 4543224 h 1404620"/>
              <a:gd name="T42" fmla="*/ 856932 w 5844540"/>
              <a:gd name="T43" fmla="*/ 4543224 h 1404620"/>
              <a:gd name="T44" fmla="*/ 531888 w 5844540"/>
              <a:gd name="T45" fmla="*/ 4543224 h 1404620"/>
              <a:gd name="T46" fmla="*/ 0 w 5844540"/>
              <a:gd name="T47" fmla="*/ 4543224 h 1404620"/>
              <a:gd name="T48" fmla="*/ 0 w 5844540"/>
              <a:gd name="T49" fmla="*/ 2983385 h 1404620"/>
              <a:gd name="T50" fmla="*/ 0 w 5844540"/>
              <a:gd name="T51" fmla="*/ 1605273 h 1404620"/>
              <a:gd name="T52" fmla="*/ 0 w 5844540"/>
              <a:gd name="T53" fmla="*/ 0 h 140462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5844540"/>
              <a:gd name="T82" fmla="*/ 0 h 1404620"/>
              <a:gd name="T83" fmla="*/ 5844540 w 5844540"/>
              <a:gd name="T84" fmla="*/ 1404620 h 140462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5844540" h="1404620" fill="none" extrusionOk="0">
                <a:moveTo>
                  <a:pt x="0" y="0"/>
                </a:moveTo>
                <a:cubicBezTo>
                  <a:pt x="235657" y="-57401"/>
                  <a:pt x="367113" y="61249"/>
                  <a:pt x="526009" y="0"/>
                </a:cubicBezTo>
                <a:cubicBezTo>
                  <a:pt x="684905" y="-61249"/>
                  <a:pt x="744071" y="30269"/>
                  <a:pt x="935126" y="0"/>
                </a:cubicBezTo>
                <a:cubicBezTo>
                  <a:pt x="1126181" y="-30269"/>
                  <a:pt x="1270131" y="48769"/>
                  <a:pt x="1461135" y="0"/>
                </a:cubicBezTo>
                <a:cubicBezTo>
                  <a:pt x="1652139" y="-48769"/>
                  <a:pt x="1825382" y="32390"/>
                  <a:pt x="1928698" y="0"/>
                </a:cubicBezTo>
                <a:cubicBezTo>
                  <a:pt x="2032014" y="-32390"/>
                  <a:pt x="2239171" y="30616"/>
                  <a:pt x="2454707" y="0"/>
                </a:cubicBezTo>
                <a:cubicBezTo>
                  <a:pt x="2670243" y="-30616"/>
                  <a:pt x="2957588" y="12575"/>
                  <a:pt x="3097606" y="0"/>
                </a:cubicBezTo>
                <a:cubicBezTo>
                  <a:pt x="3237624" y="-12575"/>
                  <a:pt x="3410099" y="53110"/>
                  <a:pt x="3682060" y="0"/>
                </a:cubicBezTo>
                <a:cubicBezTo>
                  <a:pt x="3954021" y="-53110"/>
                  <a:pt x="3990393" y="20193"/>
                  <a:pt x="4149623" y="0"/>
                </a:cubicBezTo>
                <a:cubicBezTo>
                  <a:pt x="4308853" y="-20193"/>
                  <a:pt x="4618242" y="29379"/>
                  <a:pt x="4792523" y="0"/>
                </a:cubicBezTo>
                <a:cubicBezTo>
                  <a:pt x="4966804" y="-29379"/>
                  <a:pt x="5050253" y="44585"/>
                  <a:pt x="5260086" y="0"/>
                </a:cubicBezTo>
                <a:cubicBezTo>
                  <a:pt x="5469919" y="-44585"/>
                  <a:pt x="5655800" y="38138"/>
                  <a:pt x="5844540" y="0"/>
                </a:cubicBezTo>
                <a:cubicBezTo>
                  <a:pt x="5846660" y="171968"/>
                  <a:pt x="5820603" y="223262"/>
                  <a:pt x="5844540" y="440114"/>
                </a:cubicBezTo>
                <a:cubicBezTo>
                  <a:pt x="5868477" y="656966"/>
                  <a:pt x="5797218" y="724632"/>
                  <a:pt x="5844540" y="880229"/>
                </a:cubicBezTo>
                <a:cubicBezTo>
                  <a:pt x="5891862" y="1035826"/>
                  <a:pt x="5795564" y="1280758"/>
                  <a:pt x="5844540" y="1404620"/>
                </a:cubicBezTo>
                <a:cubicBezTo>
                  <a:pt x="5677312" y="1450800"/>
                  <a:pt x="5436634" y="1323053"/>
                  <a:pt x="5143195" y="1404620"/>
                </a:cubicBezTo>
                <a:cubicBezTo>
                  <a:pt x="4849757" y="1486187"/>
                  <a:pt x="4745578" y="1376883"/>
                  <a:pt x="4500296" y="1404620"/>
                </a:cubicBezTo>
                <a:cubicBezTo>
                  <a:pt x="4255014" y="1432357"/>
                  <a:pt x="4133027" y="1351441"/>
                  <a:pt x="3915842" y="1404620"/>
                </a:cubicBezTo>
                <a:cubicBezTo>
                  <a:pt x="3698657" y="1457799"/>
                  <a:pt x="3573945" y="1348060"/>
                  <a:pt x="3272942" y="1404620"/>
                </a:cubicBezTo>
                <a:cubicBezTo>
                  <a:pt x="2971939" y="1461180"/>
                  <a:pt x="2870298" y="1366805"/>
                  <a:pt x="2746934" y="1404620"/>
                </a:cubicBezTo>
                <a:cubicBezTo>
                  <a:pt x="2623570" y="1442435"/>
                  <a:pt x="2510543" y="1360839"/>
                  <a:pt x="2337816" y="1404620"/>
                </a:cubicBezTo>
                <a:cubicBezTo>
                  <a:pt x="2165089" y="1448401"/>
                  <a:pt x="1950231" y="1398098"/>
                  <a:pt x="1694917" y="1404620"/>
                </a:cubicBezTo>
                <a:cubicBezTo>
                  <a:pt x="1439603" y="1411142"/>
                  <a:pt x="1267900" y="1328550"/>
                  <a:pt x="1052017" y="1404620"/>
                </a:cubicBezTo>
                <a:cubicBezTo>
                  <a:pt x="836134" y="1480690"/>
                  <a:pt x="292360" y="1341713"/>
                  <a:pt x="0" y="1404620"/>
                </a:cubicBezTo>
                <a:cubicBezTo>
                  <a:pt x="-26806" y="1227675"/>
                  <a:pt x="54385" y="1095449"/>
                  <a:pt x="0" y="922367"/>
                </a:cubicBezTo>
                <a:cubicBezTo>
                  <a:pt x="-54385" y="749285"/>
                  <a:pt x="46151" y="699578"/>
                  <a:pt x="0" y="496299"/>
                </a:cubicBezTo>
                <a:cubicBezTo>
                  <a:pt x="-46151" y="293020"/>
                  <a:pt x="58148" y="245713"/>
                  <a:pt x="0" y="0"/>
                </a:cubicBezTo>
                <a:close/>
              </a:path>
              <a:path w="5844540" h="1404620" stroke="0" extrusionOk="0">
                <a:moveTo>
                  <a:pt x="0" y="0"/>
                </a:moveTo>
                <a:cubicBezTo>
                  <a:pt x="137961" y="-31838"/>
                  <a:pt x="240374" y="44164"/>
                  <a:pt x="467563" y="0"/>
                </a:cubicBezTo>
                <a:cubicBezTo>
                  <a:pt x="694752" y="-44164"/>
                  <a:pt x="795535" y="35566"/>
                  <a:pt x="935126" y="0"/>
                </a:cubicBezTo>
                <a:cubicBezTo>
                  <a:pt x="1074717" y="-35566"/>
                  <a:pt x="1291855" y="46917"/>
                  <a:pt x="1461135" y="0"/>
                </a:cubicBezTo>
                <a:cubicBezTo>
                  <a:pt x="1630415" y="-46917"/>
                  <a:pt x="1704443" y="22048"/>
                  <a:pt x="1928698" y="0"/>
                </a:cubicBezTo>
                <a:cubicBezTo>
                  <a:pt x="2152953" y="-22048"/>
                  <a:pt x="2178320" y="4841"/>
                  <a:pt x="2396261" y="0"/>
                </a:cubicBezTo>
                <a:cubicBezTo>
                  <a:pt x="2614202" y="-4841"/>
                  <a:pt x="2810727" y="1002"/>
                  <a:pt x="2922270" y="0"/>
                </a:cubicBezTo>
                <a:cubicBezTo>
                  <a:pt x="3033813" y="-1002"/>
                  <a:pt x="3169270" y="45635"/>
                  <a:pt x="3331388" y="0"/>
                </a:cubicBezTo>
                <a:cubicBezTo>
                  <a:pt x="3493506" y="-45635"/>
                  <a:pt x="3737225" y="14511"/>
                  <a:pt x="3857396" y="0"/>
                </a:cubicBezTo>
                <a:cubicBezTo>
                  <a:pt x="3977567" y="-14511"/>
                  <a:pt x="4200545" y="21078"/>
                  <a:pt x="4324960" y="0"/>
                </a:cubicBezTo>
                <a:cubicBezTo>
                  <a:pt x="4449375" y="-21078"/>
                  <a:pt x="4633218" y="15397"/>
                  <a:pt x="4850968" y="0"/>
                </a:cubicBezTo>
                <a:cubicBezTo>
                  <a:pt x="5068718" y="-15397"/>
                  <a:pt x="5464974" y="10517"/>
                  <a:pt x="5844540" y="0"/>
                </a:cubicBezTo>
                <a:cubicBezTo>
                  <a:pt x="5871344" y="177508"/>
                  <a:pt x="5829643" y="348469"/>
                  <a:pt x="5844540" y="454160"/>
                </a:cubicBezTo>
                <a:cubicBezTo>
                  <a:pt x="5859437" y="559851"/>
                  <a:pt x="5829494" y="756835"/>
                  <a:pt x="5844540" y="922367"/>
                </a:cubicBezTo>
                <a:cubicBezTo>
                  <a:pt x="5859586" y="1087899"/>
                  <a:pt x="5797645" y="1240372"/>
                  <a:pt x="5844540" y="1404620"/>
                </a:cubicBezTo>
                <a:cubicBezTo>
                  <a:pt x="5617844" y="1407935"/>
                  <a:pt x="5565391" y="1386398"/>
                  <a:pt x="5376977" y="1404620"/>
                </a:cubicBezTo>
                <a:cubicBezTo>
                  <a:pt x="5188563" y="1422842"/>
                  <a:pt x="5065168" y="1367203"/>
                  <a:pt x="4792523" y="1404620"/>
                </a:cubicBezTo>
                <a:cubicBezTo>
                  <a:pt x="4519878" y="1442037"/>
                  <a:pt x="4385015" y="1384422"/>
                  <a:pt x="4266514" y="1404620"/>
                </a:cubicBezTo>
                <a:cubicBezTo>
                  <a:pt x="4148013" y="1424818"/>
                  <a:pt x="3936747" y="1359014"/>
                  <a:pt x="3682060" y="1404620"/>
                </a:cubicBezTo>
                <a:cubicBezTo>
                  <a:pt x="3427373" y="1450226"/>
                  <a:pt x="3454470" y="1362996"/>
                  <a:pt x="3272942" y="1404620"/>
                </a:cubicBezTo>
                <a:cubicBezTo>
                  <a:pt x="3091414" y="1446244"/>
                  <a:pt x="2909409" y="1341985"/>
                  <a:pt x="2746934" y="1404620"/>
                </a:cubicBezTo>
                <a:cubicBezTo>
                  <a:pt x="2584459" y="1467255"/>
                  <a:pt x="2364198" y="1353066"/>
                  <a:pt x="2162480" y="1404620"/>
                </a:cubicBezTo>
                <a:cubicBezTo>
                  <a:pt x="1960762" y="1456174"/>
                  <a:pt x="1794825" y="1375620"/>
                  <a:pt x="1694917" y="1404620"/>
                </a:cubicBezTo>
                <a:cubicBezTo>
                  <a:pt x="1595009" y="1433620"/>
                  <a:pt x="1330267" y="1360583"/>
                  <a:pt x="1227353" y="1404620"/>
                </a:cubicBezTo>
                <a:cubicBezTo>
                  <a:pt x="1124439" y="1448657"/>
                  <a:pt x="891088" y="1366269"/>
                  <a:pt x="759790" y="1404620"/>
                </a:cubicBezTo>
                <a:cubicBezTo>
                  <a:pt x="628492" y="1442971"/>
                  <a:pt x="358377" y="1314574"/>
                  <a:pt x="0" y="1404620"/>
                </a:cubicBezTo>
                <a:cubicBezTo>
                  <a:pt x="-45078" y="1239337"/>
                  <a:pt x="13610" y="1064160"/>
                  <a:pt x="0" y="950460"/>
                </a:cubicBezTo>
                <a:cubicBezTo>
                  <a:pt x="-13610" y="836760"/>
                  <a:pt x="7060" y="648348"/>
                  <a:pt x="0" y="524391"/>
                </a:cubicBezTo>
                <a:cubicBezTo>
                  <a:pt x="-7060" y="400434"/>
                  <a:pt x="59836" y="206125"/>
                  <a:pt x="0" y="0"/>
                </a:cubicBezTo>
                <a:close/>
              </a:path>
            </a:pathLst>
          </a:custGeom>
          <a:solidFill>
            <a:srgbClr val="FFFFFF"/>
          </a:solidFill>
          <a:ln w="9525">
            <a:solidFill>
              <a:srgbClr val="7F7F7F"/>
            </a:solidFill>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dirty="0">
                <a:latin typeface="等线" panose="02010600030101010101" charset="-122"/>
                <a:cs typeface="宋体" panose="02010600030101010101" pitchFamily="2" charset="-122"/>
              </a:rPr>
              <a:t>①</a:t>
            </a:r>
            <a:r>
              <a:rPr lang="zh-CN" altLang="en-US" sz="1400" b="1" u="sng" dirty="0">
                <a:latin typeface="等线" panose="02010600030101010101" charset="-122"/>
                <a:cs typeface="宋体" panose="02010600030101010101" pitchFamily="2" charset="-122"/>
              </a:rPr>
              <a:t>频散曲线文件</a:t>
            </a:r>
            <a:r>
              <a:rPr lang="zh-CN" altLang="en-US" sz="1400" b="1" dirty="0">
                <a:latin typeface="等线" panose="02010600030101010101" charset="-122"/>
                <a:cs typeface="宋体" panose="02010600030101010101" pitchFamily="2" charset="-122"/>
              </a:rPr>
              <a:t>：</a:t>
            </a:r>
            <a:r>
              <a:rPr lang="en-US" altLang="zh-CN" sz="1400" b="1" dirty="0">
                <a:solidFill>
                  <a:srgbClr val="0D0D0D"/>
                </a:solidFill>
                <a:latin typeface="等线" panose="02010600030101010101" charset="-122"/>
                <a:cs typeface="宋体" panose="02010600030101010101" pitchFamily="2" charset="-122"/>
              </a:rPr>
              <a:t>bk.</a:t>
            </a:r>
            <a:r>
              <a:rPr lang="en-US" altLang="zh-CN" sz="1400" dirty="0">
                <a:solidFill>
                  <a:srgbClr val="0D0D0D"/>
                </a:solidFill>
                <a:latin typeface="等线" panose="02010600030101010101" charset="-122"/>
                <a:cs typeface="宋体" panose="02010600030101010101" pitchFamily="2" charset="-122"/>
              </a:rPr>
              <a:t>$</a:t>
            </a:r>
            <a:r>
              <a:rPr lang="en-US" altLang="zh-CN" sz="1400" i="1" dirty="0">
                <a:solidFill>
                  <a:srgbClr val="0D0D0D"/>
                </a:solidFill>
                <a:latin typeface="等线" panose="02010600030101010101" charset="-122"/>
                <a:cs typeface="宋体" panose="02010600030101010101" pitchFamily="2" charset="-122"/>
              </a:rPr>
              <a:t>bkID</a:t>
            </a:r>
            <a:r>
              <a:rPr lang="en-US" altLang="zh-CN" sz="1400" b="1" dirty="0">
                <a:solidFill>
                  <a:srgbClr val="0D0D0D"/>
                </a:solidFill>
                <a:latin typeface="等线" panose="02010600030101010101" charset="-122"/>
                <a:cs typeface="宋体" panose="02010600030101010101" pitchFamily="2" charset="-122"/>
              </a:rPr>
              <a:t>.deg.</a:t>
            </a:r>
            <a:r>
              <a:rPr lang="en-US" altLang="zh-CN" sz="1400" dirty="0">
                <a:solidFill>
                  <a:srgbClr val="0D0D0D"/>
                </a:solidFill>
                <a:latin typeface="等线" panose="02010600030101010101" charset="-122"/>
                <a:cs typeface="宋体" panose="02010600030101010101" pitchFamily="2" charset="-122"/>
              </a:rPr>
              <a:t>$</a:t>
            </a:r>
            <a:r>
              <a:rPr lang="en-US" altLang="zh-CN" sz="1400" i="1" dirty="0">
                <a:solidFill>
                  <a:srgbClr val="0D0D0D"/>
                </a:solidFill>
                <a:latin typeface="等线" panose="02010600030101010101" charset="-122"/>
                <a:cs typeface="宋体" panose="02010600030101010101" pitchFamily="2" charset="-122"/>
              </a:rPr>
              <a:t>azm</a:t>
            </a:r>
            <a:r>
              <a:rPr lang="en-US" altLang="zh-CN" sz="1400" b="1" dirty="0">
                <a:solidFill>
                  <a:srgbClr val="0D0D0D"/>
                </a:solidFill>
                <a:latin typeface="等线" panose="02010600030101010101" charset="-122"/>
                <a:cs typeface="宋体" panose="02010600030101010101" pitchFamily="2" charset="-122"/>
              </a:rPr>
              <a:t>.dsp</a:t>
            </a:r>
            <a:r>
              <a:rPr lang="zh-CN" altLang="en-US" sz="1400" dirty="0">
                <a:solidFill>
                  <a:srgbClr val="0D0D0D"/>
                </a:solidFill>
                <a:latin typeface="等线" panose="02010600030101010101" charset="-122"/>
                <a:cs typeface="宋体" panose="02010600030101010101" pitchFamily="2" charset="-122"/>
              </a:rPr>
              <a:t>，保存在</a:t>
            </a:r>
            <a:r>
              <a:rPr lang="en-US" altLang="zh-CN" sz="1400" dirty="0" err="1">
                <a:solidFill>
                  <a:srgbClr val="000000"/>
                </a:solidFill>
                <a:latin typeface="Courier New" panose="02070309020205020404" pitchFamily="49" charset="0"/>
                <a:cs typeface="Courier New" panose="02070309020205020404" pitchFamily="49" charset="0"/>
              </a:rPr>
              <a:t>outpath</a:t>
            </a:r>
            <a:r>
              <a:rPr lang="en-US" altLang="zh-CN" sz="1400" dirty="0">
                <a:solidFill>
                  <a:srgbClr val="000000"/>
                </a:solidFill>
                <a:latin typeface="Courier New" panose="02070309020205020404" pitchFamily="49" charset="0"/>
                <a:cs typeface="Courier New" panose="02070309020205020404" pitchFamily="49" charset="0"/>
              </a:rPr>
              <a:t>/$</a:t>
            </a:r>
            <a:r>
              <a:rPr lang="en-US" altLang="zh-CN" sz="1400" dirty="0" err="1">
                <a:solidFill>
                  <a:srgbClr val="000000"/>
                </a:solidFill>
                <a:latin typeface="Courier New" panose="02070309020205020404" pitchFamily="49" charset="0"/>
                <a:cs typeface="Courier New" panose="02070309020205020404" pitchFamily="49" charset="0"/>
              </a:rPr>
              <a:t>bkID</a:t>
            </a:r>
            <a:r>
              <a:rPr lang="en-US" altLang="zh-CN" sz="1400" dirty="0">
                <a:solidFill>
                  <a:srgbClr val="000000"/>
                </a:solidFill>
                <a:latin typeface="Courier New" panose="02070309020205020404" pitchFamily="49" charset="0"/>
                <a:cs typeface="Courier New" panose="02070309020205020404" pitchFamily="49" charset="0"/>
              </a:rPr>
              <a:t>/</a:t>
            </a:r>
            <a:r>
              <a:rPr lang="zh-CN" altLang="en-US" sz="1400" dirty="0">
                <a:solidFill>
                  <a:srgbClr val="0D0D0D"/>
                </a:solidFill>
                <a:latin typeface="等线" panose="02010600030101010101" charset="-122"/>
                <a:cs typeface="宋体" panose="02010600030101010101" pitchFamily="2" charset="-122"/>
              </a:rPr>
              <a:t>的文件夹中</a:t>
            </a:r>
            <a:r>
              <a:rPr lang="zh-CN" altLang="en-US" sz="1400" b="1" dirty="0">
                <a:solidFill>
                  <a:srgbClr val="0D0D0D"/>
                </a:solidFill>
                <a:latin typeface="等线" panose="02010600030101010101" charset="-122"/>
                <a:cs typeface="宋体" panose="02010600030101010101" pitchFamily="2" charset="-122"/>
              </a:rPr>
              <a:t>。</a:t>
            </a:r>
            <a:endParaRPr lang="en-US" altLang="zh-CN" sz="1400" b="1" dirty="0">
              <a:solidFill>
                <a:srgbClr val="0D0D0D"/>
              </a:solidFill>
              <a:latin typeface="等线" panose="02010600030101010101" charset="-122"/>
              <a:cs typeface="宋体" panose="02010600030101010101" pitchFamily="2" charset="-122"/>
            </a:endParaRPr>
          </a:p>
          <a:p>
            <a:endParaRPr lang="zh-CN" altLang="en-US" sz="1200" dirty="0"/>
          </a:p>
          <a:p>
            <a:r>
              <a:rPr lang="en-US" altLang="zh-CN" sz="1400" b="1" dirty="0">
                <a:latin typeface="等线" panose="02010600030101010101" charset="-122"/>
              </a:rPr>
              <a:t>②</a:t>
            </a:r>
            <a:r>
              <a:rPr lang="zh-CN" altLang="en-US" sz="1400" b="1" u="sng" dirty="0">
                <a:latin typeface="等线" panose="02010600030101010101" charset="-122"/>
              </a:rPr>
              <a:t>网格点位置文件</a:t>
            </a:r>
            <a:r>
              <a:rPr lang="zh-CN" altLang="en-US" sz="1400" b="1" dirty="0">
                <a:latin typeface="等线" panose="02010600030101010101" charset="-122"/>
              </a:rPr>
              <a:t>：</a:t>
            </a:r>
            <a:r>
              <a:rPr lang="en-US" altLang="zh-CN" sz="1400" b="1" dirty="0">
                <a:solidFill>
                  <a:srgbClr val="0D0D0D"/>
                </a:solidFill>
                <a:latin typeface="等线" panose="02010600030101010101" charset="-122"/>
              </a:rPr>
              <a:t>xyloc.txt</a:t>
            </a:r>
            <a:r>
              <a:rPr lang="en-US" altLang="zh-CN" sz="1400" dirty="0">
                <a:solidFill>
                  <a:srgbClr val="0D0D0D"/>
                </a:solidFill>
                <a:latin typeface="等线" panose="02010600030101010101" charset="-122"/>
              </a:rPr>
              <a:t>. </a:t>
            </a:r>
            <a:r>
              <a:rPr lang="zh-CN" altLang="en-US" sz="1400" dirty="0">
                <a:solidFill>
                  <a:srgbClr val="0D0D0D"/>
                </a:solidFill>
                <a:latin typeface="等线" panose="02010600030101010101" charset="-122"/>
              </a:rPr>
              <a:t>保存在</a:t>
            </a:r>
            <a:r>
              <a:rPr lang="en-US" altLang="zh-CN" sz="1400" dirty="0" err="1">
                <a:solidFill>
                  <a:srgbClr val="000000"/>
                </a:solidFill>
                <a:latin typeface="Courier New" panose="02070309020205020404" pitchFamily="49" charset="0"/>
              </a:rPr>
              <a:t>outpath</a:t>
            </a:r>
            <a:r>
              <a:rPr lang="en-US" altLang="zh-CN" sz="1400" dirty="0">
                <a:solidFill>
                  <a:srgbClr val="000000"/>
                </a:solidFill>
                <a:latin typeface="Courier New" panose="02070309020205020404" pitchFamily="49" charset="0"/>
              </a:rPr>
              <a:t>/$</a:t>
            </a:r>
            <a:r>
              <a:rPr lang="en-US" altLang="zh-CN" sz="1400" dirty="0" err="1">
                <a:solidFill>
                  <a:srgbClr val="000000"/>
                </a:solidFill>
                <a:latin typeface="Courier New" panose="02070309020205020404" pitchFamily="49" charset="0"/>
              </a:rPr>
              <a:t>bkID</a:t>
            </a:r>
            <a:r>
              <a:rPr lang="en-US" altLang="zh-CN" sz="1400" dirty="0">
                <a:solidFill>
                  <a:srgbClr val="000000"/>
                </a:solidFill>
                <a:latin typeface="Courier New" panose="02070309020205020404" pitchFamily="49" charset="0"/>
              </a:rPr>
              <a:t>/</a:t>
            </a:r>
            <a:r>
              <a:rPr lang="zh-CN" altLang="en-US" sz="1400" dirty="0">
                <a:solidFill>
                  <a:srgbClr val="0D0D0D"/>
                </a:solidFill>
                <a:latin typeface="等线" panose="02010600030101010101" charset="-122"/>
              </a:rPr>
              <a:t>的文件夹中</a:t>
            </a:r>
            <a:r>
              <a:rPr lang="zh-CN" altLang="en-US" sz="1400" b="1" dirty="0">
                <a:solidFill>
                  <a:srgbClr val="0D0D0D"/>
                </a:solidFill>
                <a:latin typeface="等线" panose="02010600030101010101" charset="-122"/>
              </a:rPr>
              <a:t>。</a:t>
            </a:r>
            <a:endParaRPr lang="en-US" altLang="zh-CN" sz="1400" b="1" dirty="0">
              <a:solidFill>
                <a:srgbClr val="0D0D0D"/>
              </a:solidFill>
              <a:latin typeface="等线" panose="02010600030101010101" charset="-122"/>
            </a:endParaRPr>
          </a:p>
          <a:p>
            <a:r>
              <a:rPr lang="en-US" altLang="zh-CN" sz="1400" b="1" dirty="0">
                <a:solidFill>
                  <a:srgbClr val="7F7F7F"/>
                </a:solidFill>
                <a:latin typeface="等线" panose="02010600030101010101" charset="-122"/>
              </a:rPr>
              <a:t>	</a:t>
            </a:r>
            <a:endParaRPr lang="en-US" altLang="zh-CN" sz="1200" dirty="0"/>
          </a:p>
          <a:p>
            <a:r>
              <a:rPr lang="en-US" altLang="zh-CN" sz="1400" b="1" dirty="0">
                <a:latin typeface="等线" panose="02010600030101010101" charset="-122"/>
              </a:rPr>
              <a:t>③</a:t>
            </a:r>
            <a:r>
              <a:rPr lang="zh-CN" altLang="en-US" sz="1400" b="1" u="sng" dirty="0">
                <a:latin typeface="等线" panose="02010600030101010101" charset="-122"/>
              </a:rPr>
              <a:t>三维反演相关文件</a:t>
            </a:r>
            <a:endParaRPr lang="zh-CN" altLang="en-US" sz="1200" b="1" dirty="0"/>
          </a:p>
          <a:p>
            <a:r>
              <a:rPr lang="zh-CN" altLang="en-US" sz="1400" dirty="0">
                <a:latin typeface="等线" panose="02010600030101010101" charset="-122"/>
              </a:rPr>
              <a:t>频散曲线反演脚本：</a:t>
            </a:r>
            <a:endParaRPr lang="zh-CN" altLang="en-US" sz="1200" dirty="0"/>
          </a:p>
          <a:p>
            <a:r>
              <a:rPr lang="en-US" altLang="zh-CN" sz="1400" dirty="0">
                <a:latin typeface="等线" panose="02010600030101010101" charset="-122"/>
              </a:rPr>
              <a:t>job_submit.sh</a:t>
            </a:r>
            <a:r>
              <a:rPr lang="zh-CN" altLang="en-US" sz="1400" dirty="0">
                <a:latin typeface="等线" panose="02010600030101010101" charset="-122"/>
              </a:rPr>
              <a:t>、</a:t>
            </a:r>
            <a:r>
              <a:rPr lang="en-US" altLang="zh-CN" sz="1400" dirty="0">
                <a:latin typeface="等线" panose="02010600030101010101" charset="-122"/>
              </a:rPr>
              <a:t>mpi_job_submit.sh</a:t>
            </a:r>
            <a:r>
              <a:rPr lang="zh-CN" altLang="en-US" sz="1400" dirty="0">
                <a:latin typeface="等线" panose="02010600030101010101" charset="-122"/>
              </a:rPr>
              <a:t>、</a:t>
            </a:r>
            <a:r>
              <a:rPr lang="en-US" altLang="zh-CN" sz="1400" dirty="0">
                <a:latin typeface="等线" panose="02010600030101010101" charset="-122"/>
              </a:rPr>
              <a:t>DispInv.sh</a:t>
            </a:r>
            <a:r>
              <a:rPr lang="zh-CN" altLang="en-US" sz="1400" dirty="0">
                <a:latin typeface="等线" panose="02010600030101010101" charset="-122"/>
              </a:rPr>
              <a:t>、</a:t>
            </a:r>
            <a:r>
              <a:rPr lang="en-US" altLang="zh-CN" sz="1400" dirty="0">
                <a:latin typeface="等线" panose="02010600030101010101" charset="-122"/>
              </a:rPr>
              <a:t>jointinversion.sh</a:t>
            </a:r>
            <a:r>
              <a:rPr lang="zh-CN" altLang="en-US" sz="1400" dirty="0">
                <a:latin typeface="等线" panose="02010600030101010101" charset="-122"/>
              </a:rPr>
              <a:t>、</a:t>
            </a:r>
            <a:r>
              <a:rPr lang="en-US" altLang="zh-CN" sz="1400" dirty="0">
                <a:latin typeface="等线" panose="02010600030101010101" charset="-122"/>
              </a:rPr>
              <a:t>mod.d2</a:t>
            </a:r>
            <a:r>
              <a:rPr lang="zh-CN" altLang="en-US" sz="1400" dirty="0">
                <a:latin typeface="等线" panose="02010600030101010101" charset="-122"/>
              </a:rPr>
              <a:t>、</a:t>
            </a:r>
            <a:r>
              <a:rPr lang="en-US" altLang="zh-CN" sz="1400" dirty="0">
                <a:latin typeface="等线" panose="02010600030101010101" charset="-122"/>
              </a:rPr>
              <a:t>run_shell_mpi.f90</a:t>
            </a:r>
            <a:r>
              <a:rPr lang="zh-CN" altLang="en-US" sz="1400" dirty="0">
                <a:latin typeface="等线" panose="02010600030101010101" charset="-122"/>
              </a:rPr>
              <a:t>、</a:t>
            </a:r>
            <a:r>
              <a:rPr lang="en-US" altLang="zh-CN" sz="1400" dirty="0">
                <a:latin typeface="等线" panose="02010600030101010101" charset="-122"/>
              </a:rPr>
              <a:t>stacksac2.0AJWA</a:t>
            </a:r>
            <a:r>
              <a:rPr lang="zh-CN" altLang="en-US" sz="1400" dirty="0">
                <a:latin typeface="等线" panose="02010600030101010101" charset="-122"/>
              </a:rPr>
              <a:t>、</a:t>
            </a:r>
            <a:endParaRPr lang="en-US" altLang="zh-CN" sz="1400" dirty="0">
              <a:latin typeface="等线" panose="02010600030101010101" charset="-122"/>
            </a:endParaRPr>
          </a:p>
          <a:p>
            <a:endParaRPr lang="en-US" altLang="zh-CN" sz="1400" dirty="0">
              <a:latin typeface="等线" panose="02010600030101010101" charset="-122"/>
            </a:endParaRPr>
          </a:p>
          <a:p>
            <a:r>
              <a:rPr lang="en-US" altLang="zh-CN" sz="1400" dirty="0">
                <a:latin typeface="等线" panose="02010600030101010101" charset="-122"/>
              </a:rPr>
              <a:t>Extract_3Daniso </a:t>
            </a:r>
            <a:r>
              <a:rPr lang="zh-CN" altLang="en-US" sz="1400" dirty="0">
                <a:latin typeface="等线" panose="02010600030101010101" charset="-122"/>
              </a:rPr>
              <a:t>文件夹，包含了提取三维速度模型和方位各向异性结构的相关脚本</a:t>
            </a:r>
            <a:endParaRPr lang="zh-CN" altLang="en-US" sz="1200" dirty="0"/>
          </a:p>
          <a:p>
            <a:r>
              <a:rPr lang="en-US" altLang="zh-CN" sz="1400" dirty="0">
                <a:latin typeface="等线" panose="02010600030101010101" charset="-122"/>
              </a:rPr>
              <a:t>Fit_3Dmod.m</a:t>
            </a:r>
            <a:r>
              <a:rPr lang="zh-CN" altLang="en-US" sz="1400" dirty="0">
                <a:latin typeface="等线" panose="02010600030101010101" charset="-122"/>
              </a:rPr>
              <a:t>、</a:t>
            </a:r>
            <a:r>
              <a:rPr lang="en-US" altLang="zh-CN" sz="1400" dirty="0" err="1">
                <a:latin typeface="等线" panose="02010600030101010101" charset="-122"/>
              </a:rPr>
              <a:t>plot_aniso.m</a:t>
            </a:r>
            <a:r>
              <a:rPr lang="zh-CN" altLang="en-US" sz="1400" dirty="0">
                <a:latin typeface="等线" panose="02010600030101010101" charset="-122"/>
              </a:rPr>
              <a:t>、</a:t>
            </a:r>
            <a:r>
              <a:rPr lang="en-US" altLang="zh-CN" sz="1400" dirty="0" err="1">
                <a:latin typeface="等线" panose="02010600030101010101" charset="-122"/>
              </a:rPr>
              <a:t>read_dsp.m</a:t>
            </a:r>
            <a:r>
              <a:rPr lang="zh-CN" altLang="en-US" sz="1400" dirty="0">
                <a:latin typeface="等线" panose="02010600030101010101" charset="-122"/>
              </a:rPr>
              <a:t>、</a:t>
            </a:r>
            <a:r>
              <a:rPr lang="en-US" altLang="zh-CN" sz="1400" dirty="0" err="1">
                <a:latin typeface="等线" panose="02010600030101010101" charset="-122"/>
              </a:rPr>
              <a:t>smoothmod.m</a:t>
            </a:r>
            <a:r>
              <a:rPr lang="en-US" altLang="zh-CN" sz="1400" dirty="0">
                <a:latin typeface="等线" panose="02010600030101010101" charset="-122"/>
              </a:rPr>
              <a:t>:</a:t>
            </a:r>
            <a:endParaRPr lang="en-US" altLang="zh-CN" sz="4265" dirty="0"/>
          </a:p>
        </p:txBody>
      </p:sp>
      <p:sp>
        <p:nvSpPr>
          <p:cNvPr id="27654" name="Rectangle 6"/>
          <p:cNvSpPr>
            <a:spLocks noChangeArrowheads="1"/>
          </p:cNvSpPr>
          <p:nvPr/>
        </p:nvSpPr>
        <p:spPr bwMode="auto">
          <a:xfrm>
            <a:off x="2075707" y="2197029"/>
            <a:ext cx="7238173" cy="306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zh-CN" sz="1400" b="1" dirty="0">
                <a:solidFill>
                  <a:srgbClr val="000000"/>
                </a:solidFill>
                <a:latin typeface="等线" panose="02010600030101010101" charset="-122"/>
                <a:cs typeface="Times New Roman" panose="02020603050405020304" pitchFamily="18" charset="0"/>
              </a:rPr>
              <a:t>&gt;&gt; </a:t>
            </a:r>
            <a:r>
              <a:rPr lang="zh-TW" altLang="zh-CN" sz="1400" b="1" dirty="0">
                <a:solidFill>
                  <a:srgbClr val="000000"/>
                </a:solidFill>
                <a:latin typeface="等线" panose="02010600030101010101" charset="-122"/>
                <a:ea typeface="等线" panose="02010600030101010101" charset="-122"/>
                <a:cs typeface="Times New Roman" panose="02020603050405020304" pitchFamily="18" charset="0"/>
              </a:rPr>
              <a:t>运行参数：</a:t>
            </a:r>
            <a:endParaRPr lang="zh-CN" altLang="en-US" sz="4265" dirty="0">
              <a:cs typeface="Times New Roman" panose="02020603050405020304" pitchFamily="18" charset="0"/>
            </a:endParaRPr>
          </a:p>
        </p:txBody>
      </p:sp>
      <p:sp>
        <p:nvSpPr>
          <p:cNvPr id="27655" name="文本框 16"/>
          <p:cNvSpPr txBox="1">
            <a:spLocks noChangeArrowheads="1"/>
          </p:cNvSpPr>
          <p:nvPr/>
        </p:nvSpPr>
        <p:spPr bwMode="auto">
          <a:xfrm>
            <a:off x="1967541" y="3937717"/>
            <a:ext cx="7969968"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b="1">
                <a:solidFill>
                  <a:srgbClr val="000000"/>
                </a:solidFill>
                <a:latin typeface="等线" panose="02010600030101010101" charset="-122"/>
                <a:cs typeface="Times New Roman" panose="02020603050405020304" pitchFamily="18" charset="0"/>
              </a:rPr>
              <a:t>&gt;&gt;</a:t>
            </a:r>
            <a:r>
              <a:rPr lang="zh-CN" altLang="en-US" sz="1400" b="1">
                <a:solidFill>
                  <a:srgbClr val="000000"/>
                </a:solidFill>
                <a:latin typeface="等线" panose="02010600030101010101" charset="-122"/>
                <a:cs typeface="Times New Roman" panose="02020603050405020304" pitchFamily="18" charset="0"/>
              </a:rPr>
              <a:t>输出： </a:t>
            </a:r>
            <a:endParaRPr lang="zh-CN" altLang="en-US" sz="1400" b="1">
              <a:solidFill>
                <a:srgbClr val="000000"/>
              </a:solidFill>
              <a:latin typeface="等线" panose="02010600030101010101" charset="-122"/>
              <a:cs typeface="Times New Roman" panose="02020603050405020304" pitchFamily="18" charset="0"/>
            </a:endParaRPr>
          </a:p>
        </p:txBody>
      </p:sp>
      <p:sp>
        <p:nvSpPr>
          <p:cNvPr id="27656" name="文本框 20"/>
          <p:cNvSpPr txBox="1">
            <a:spLocks noChangeArrowheads="1"/>
          </p:cNvSpPr>
          <p:nvPr/>
        </p:nvSpPr>
        <p:spPr bwMode="auto">
          <a:xfrm>
            <a:off x="2075707" y="1319593"/>
            <a:ext cx="7989225"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zh-CN" sz="1400" b="1">
                <a:solidFill>
                  <a:srgbClr val="000000"/>
                </a:solidFill>
                <a:latin typeface="等线" panose="02010600030101010101" charset="-122"/>
                <a:cs typeface="Times New Roman" panose="02020603050405020304" pitchFamily="18" charset="0"/>
              </a:rPr>
              <a:t>&gt;&gt;</a:t>
            </a:r>
            <a:r>
              <a:rPr lang="zh-TW" altLang="zh-CN" sz="1400" b="1">
                <a:solidFill>
                  <a:srgbClr val="000000"/>
                </a:solidFill>
                <a:latin typeface="等线" panose="02010600030101010101" charset="-122"/>
                <a:ea typeface="等线" panose="02010600030101010101" charset="-122"/>
                <a:cs typeface="Times New Roman" panose="02020603050405020304" pitchFamily="18" charset="0"/>
              </a:rPr>
              <a:t>输入：</a:t>
            </a:r>
            <a:endParaRPr lang="zh-CN" altLang="en-US" sz="1200">
              <a:solidFill>
                <a:srgbClr val="000000"/>
              </a:solidFill>
              <a:cs typeface="Times New Roman" panose="02020603050405020304"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矩形 60"/>
          <p:cNvSpPr/>
          <p:nvPr/>
        </p:nvSpPr>
        <p:spPr>
          <a:xfrm>
            <a:off x="1770424" y="1331475"/>
            <a:ext cx="8351839" cy="1239460"/>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9" name="文本框 8"/>
          <p:cNvSpPr txBox="1"/>
          <p:nvPr/>
        </p:nvSpPr>
        <p:spPr>
          <a:xfrm>
            <a:off x="1501049" y="46599"/>
            <a:ext cx="3693249" cy="460375"/>
          </a:xfrm>
          <a:prstGeom prst="rect">
            <a:avLst/>
          </a:prstGeom>
          <a:noFill/>
        </p:spPr>
        <p:txBody>
          <a:bodyPr wrap="square">
            <a:spAutoFit/>
          </a:bodyPr>
          <a:lstStyle/>
          <a:p>
            <a:pPr>
              <a:spcBef>
                <a:spcPts val="0"/>
              </a:spcBef>
              <a:spcAft>
                <a:spcPts val="900"/>
              </a:spcAft>
              <a:defRPr/>
            </a:pP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2</a:t>
            </a: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 </a:t>
            </a:r>
            <a:r>
              <a:rPr lang="zh-TW" altLang="zh-CN" sz="2400" kern="100" dirty="0">
                <a:solidFill>
                  <a:srgbClr val="FF0000"/>
                </a:solidFill>
                <a:latin typeface="等线" panose="02010600030101010101" charset="-122"/>
                <a:ea typeface="等线" panose="02010600030101010101" charset="-122"/>
                <a:cs typeface="Times New Roman" panose="02020603050405020304" pitchFamily="18" charset="0"/>
              </a:rPr>
              <a:t>频散</a:t>
            </a:r>
            <a:r>
              <a:rPr lang="zh-CN" altLang="zh-CN" sz="2400" kern="100" dirty="0">
                <a:solidFill>
                  <a:srgbClr val="FF0000"/>
                </a:solidFill>
                <a:latin typeface="等线" panose="02010600030101010101" charset="-122"/>
                <a:cs typeface="Times New Roman" panose="02020603050405020304" pitchFamily="18" charset="0"/>
              </a:rPr>
              <a:t>曲线反演</a:t>
            </a:r>
            <a:endParaRPr lang="zh-CN" altLang="en-US" sz="2400" kern="100" dirty="0">
              <a:solidFill>
                <a:srgbClr val="FF0000"/>
              </a:solidFill>
              <a:latin typeface="等线" panose="02010600030101010101" charset="-122"/>
              <a:cs typeface="Times New Roman" panose="02020603050405020304" pitchFamily="18" charset="0"/>
            </a:endParaRPr>
          </a:p>
        </p:txBody>
      </p:sp>
      <p:sp>
        <p:nvSpPr>
          <p:cNvPr id="25" name="文本框 24"/>
          <p:cNvSpPr txBox="1"/>
          <p:nvPr/>
        </p:nvSpPr>
        <p:spPr>
          <a:xfrm>
            <a:off x="4687477" y="689283"/>
            <a:ext cx="3286949" cy="460375"/>
          </a:xfrm>
          <a:prstGeom prst="rect">
            <a:avLst/>
          </a:prstGeom>
          <a:noFill/>
        </p:spPr>
        <p:txBody>
          <a:bodyPr wrap="square">
            <a:spAutoFit/>
          </a:bodyPr>
          <a:lstStyle/>
          <a:p>
            <a:pPr>
              <a:defRPr/>
            </a:pPr>
            <a:r>
              <a:rPr lang="zh-CN" altLang="en-US" sz="2400" b="1" kern="100" dirty="0">
                <a:latin typeface="等线" panose="02010600030101010101" charset="-122"/>
                <a:cs typeface="Times New Roman" panose="02020603050405020304" pitchFamily="18" charset="0"/>
              </a:rPr>
              <a:t>单核反演伪代码</a:t>
            </a:r>
            <a:endParaRPr lang="zh-CN" altLang="en-US" sz="2400" b="1" dirty="0"/>
          </a:p>
        </p:txBody>
      </p:sp>
      <p:grpSp>
        <p:nvGrpSpPr>
          <p:cNvPr id="28678" name="组合 59"/>
          <p:cNvGrpSpPr/>
          <p:nvPr/>
        </p:nvGrpSpPr>
        <p:grpSpPr bwMode="auto">
          <a:xfrm>
            <a:off x="1746615" y="1345477"/>
            <a:ext cx="7805769" cy="1116936"/>
            <a:chOff x="93696" y="940035"/>
            <a:chExt cx="7805947" cy="1116737"/>
          </a:xfrm>
        </p:grpSpPr>
        <p:sp>
          <p:nvSpPr>
            <p:cNvPr id="4" name="文本框 2"/>
            <p:cNvSpPr txBox="1">
              <a:spLocks noChangeArrowheads="1"/>
            </p:cNvSpPr>
            <p:nvPr/>
          </p:nvSpPr>
          <p:spPr bwMode="auto">
            <a:xfrm>
              <a:off x="2462299" y="995876"/>
              <a:ext cx="1751052" cy="937093"/>
            </a:xfrm>
            <a:prstGeom prst="rect">
              <a:avLst/>
            </a:prstGeom>
            <a:solidFill>
              <a:schemeClr val="bg1"/>
            </a:solidFill>
            <a:ln w="12700">
              <a:solidFill>
                <a:schemeClr val="tx1"/>
              </a:solidFill>
              <a:prstDash val="dash"/>
              <a:miter lim="800000"/>
            </a:ln>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a:spcBef>
                  <a:spcPts val="0"/>
                </a:spcBef>
                <a:spcAft>
                  <a:spcPts val="0"/>
                </a:spcAft>
                <a:defRPr/>
              </a:pPr>
              <a:r>
                <a:rPr lang="en-US" altLang="zh-CN" sz="1100" b="1" kern="100" dirty="0">
                  <a:solidFill>
                    <a:srgbClr val="C00000"/>
                  </a:solidFill>
                  <a:latin typeface="等线" panose="02010600030101010101" charset="-122"/>
                  <a:ea typeface="PMingLiU"/>
                  <a:cs typeface="Times New Roman" panose="02020603050405020304" pitchFamily="18" charset="0"/>
                </a:rPr>
                <a:t>for </a:t>
              </a:r>
              <a:r>
                <a:rPr lang="en-US" altLang="zh-CN" sz="1100" b="1" kern="100" dirty="0" err="1">
                  <a:latin typeface="等线" panose="02010600030101010101" charset="-122"/>
                  <a:ea typeface="PMingLiU"/>
                  <a:cs typeface="Times New Roman" panose="02020603050405020304" pitchFamily="18" charset="0"/>
                </a:rPr>
                <a:t>diri</a:t>
              </a:r>
              <a:r>
                <a:rPr lang="en-US" altLang="zh-CN" sz="1100" b="1" kern="100" dirty="0">
                  <a:solidFill>
                    <a:srgbClr val="C00000"/>
                  </a:solidFill>
                  <a:latin typeface="等线" panose="02010600030101010101" charset="-122"/>
                  <a:ea typeface="PMingLiU"/>
                  <a:cs typeface="Times New Roman" panose="02020603050405020304" pitchFamily="18" charset="0"/>
                </a:rPr>
                <a:t> in `cat </a:t>
              </a:r>
              <a:r>
                <a:rPr lang="en-US" altLang="zh-CN" sz="1100" b="1" kern="100" dirty="0">
                  <a:latin typeface="等线" panose="02010600030101010101" charset="-122"/>
                  <a:ea typeface="PMingLiU"/>
                  <a:cs typeface="Times New Roman" panose="02020603050405020304" pitchFamily="18" charset="0"/>
                </a:rPr>
                <a:t>bklist.txt</a:t>
              </a:r>
              <a:r>
                <a:rPr lang="en-US" altLang="zh-CN" sz="1100" b="1" kern="100" dirty="0">
                  <a:solidFill>
                    <a:srgbClr val="C00000"/>
                  </a:solidFill>
                  <a:latin typeface="等线" panose="02010600030101010101" charset="-122"/>
                  <a:ea typeface="PMingLiU"/>
                  <a:cs typeface="Times New Roman" panose="02020603050405020304" pitchFamily="18" charset="0"/>
                </a:rPr>
                <a:t>`</a:t>
              </a:r>
              <a:endParaRPr lang="en-US" altLang="zh-CN" sz="1100" b="1" kern="100" dirty="0">
                <a:solidFill>
                  <a:srgbClr val="C00000"/>
                </a:solidFill>
                <a:latin typeface="等线" panose="02010600030101010101" charset="-122"/>
                <a:ea typeface="PMingLiU"/>
                <a:cs typeface="Times New Roman" panose="02020603050405020304" pitchFamily="18" charset="0"/>
              </a:endParaRPr>
            </a:p>
            <a:p>
              <a:pPr>
                <a:spcBef>
                  <a:spcPts val="0"/>
                </a:spcBef>
                <a:spcAft>
                  <a:spcPts val="0"/>
                </a:spcAft>
                <a:defRPr/>
              </a:pPr>
              <a:r>
                <a:rPr lang="en-US" altLang="zh-CN" sz="1100" b="1" kern="100" dirty="0">
                  <a:solidFill>
                    <a:srgbClr val="C00000"/>
                  </a:solidFill>
                  <a:latin typeface="等线" panose="02010600030101010101" charset="-122"/>
                  <a:ea typeface="PMingLiU"/>
                  <a:cs typeface="Times New Roman" panose="02020603050405020304" pitchFamily="18" charset="0"/>
                </a:rPr>
                <a:t>do</a:t>
              </a:r>
              <a:endParaRPr lang="en-US" altLang="zh-CN" sz="1100" b="1" kern="100" dirty="0">
                <a:solidFill>
                  <a:srgbClr val="C00000"/>
                </a:solidFill>
                <a:latin typeface="等线" panose="02010600030101010101" charset="-122"/>
                <a:ea typeface="PMingLiU"/>
                <a:cs typeface="Times New Roman" panose="02020603050405020304" pitchFamily="18" charset="0"/>
              </a:endParaRPr>
            </a:p>
            <a:p>
              <a:pPr>
                <a:spcBef>
                  <a:spcPts val="0"/>
                </a:spcBef>
                <a:spcAft>
                  <a:spcPts val="0"/>
                </a:spcAft>
                <a:defRPr/>
              </a:pPr>
              <a:r>
                <a:rPr lang="en-US" altLang="zh-CN" sz="1100" b="1" kern="100" dirty="0">
                  <a:solidFill>
                    <a:srgbClr val="C00000"/>
                  </a:solidFill>
                  <a:latin typeface="等线" panose="02010600030101010101" charset="-122"/>
                  <a:ea typeface="PMingLiU"/>
                  <a:cs typeface="Times New Roman" panose="02020603050405020304" pitchFamily="18" charset="0"/>
                </a:rPr>
                <a:t>cd </a:t>
              </a:r>
              <a:r>
                <a:rPr lang="en-US" altLang="zh-CN" sz="1100" b="1" kern="100" dirty="0">
                  <a:solidFill>
                    <a:schemeClr val="accent5">
                      <a:lumMod val="75000"/>
                    </a:schemeClr>
                  </a:solidFill>
                  <a:latin typeface="等线" panose="02010600030101010101" charset="-122"/>
                  <a:ea typeface="PMingLiU"/>
                  <a:cs typeface="Times New Roman" panose="02020603050405020304" pitchFamily="18" charset="0"/>
                </a:rPr>
                <a:t>$</a:t>
              </a:r>
              <a:r>
                <a:rPr lang="en-US" altLang="zh-CN" sz="1100" b="1" kern="100" dirty="0" err="1">
                  <a:solidFill>
                    <a:schemeClr val="accent5">
                      <a:lumMod val="75000"/>
                    </a:schemeClr>
                  </a:solidFill>
                  <a:latin typeface="等线" panose="02010600030101010101" charset="-122"/>
                  <a:ea typeface="PMingLiU"/>
                  <a:cs typeface="Times New Roman" panose="02020603050405020304" pitchFamily="18" charset="0"/>
                </a:rPr>
                <a:t>diri</a:t>
              </a:r>
              <a:endParaRPr lang="en-US" altLang="zh-CN" sz="1100" b="1" kern="100" dirty="0">
                <a:solidFill>
                  <a:schemeClr val="accent5">
                    <a:lumMod val="75000"/>
                  </a:schemeClr>
                </a:solidFill>
                <a:latin typeface="等线" panose="02010600030101010101" charset="-122"/>
                <a:ea typeface="PMingLiU"/>
                <a:cs typeface="Times New Roman" panose="02020603050405020304" pitchFamily="18" charset="0"/>
              </a:endParaRPr>
            </a:p>
            <a:p>
              <a:pPr>
                <a:defRPr/>
              </a:pPr>
              <a:r>
                <a:rPr lang="en-US" altLang="zh-CN" sz="1100" b="1" kern="100" dirty="0">
                  <a:latin typeface="等线" panose="02010600030101010101" charset="-122"/>
                  <a:ea typeface="PMingLiU"/>
                  <a:cs typeface="Times New Roman" panose="02020603050405020304" pitchFamily="18" charset="0"/>
                </a:rPr>
                <a:t>./DispInv.sh</a:t>
              </a:r>
              <a:r>
                <a:rPr lang="zh-CN" altLang="en-US" sz="1100" b="1" kern="100" dirty="0">
                  <a:solidFill>
                    <a:srgbClr val="0000FF"/>
                  </a:solidFill>
                  <a:latin typeface="等线" panose="02010600030101010101" charset="-122"/>
                  <a:cs typeface="Times New Roman" panose="02020603050405020304" pitchFamily="18" charset="0"/>
                </a:rPr>
                <a:t> </a:t>
              </a:r>
              <a:r>
                <a:rPr lang="en-US" altLang="zh-CN" sz="1000" b="1" kern="100" dirty="0">
                  <a:solidFill>
                    <a:srgbClr val="0000FF"/>
                  </a:solidFill>
                  <a:latin typeface="等线" panose="02010600030101010101" charset="-122"/>
                  <a:cs typeface="Times New Roman" panose="02020603050405020304" pitchFamily="18" charset="0"/>
                </a:rPr>
                <a:t>(</a:t>
              </a:r>
              <a:r>
                <a:rPr lang="zh-CN" altLang="en-US" sz="1000" b="1" kern="100" dirty="0">
                  <a:solidFill>
                    <a:srgbClr val="0000FF"/>
                  </a:solidFill>
                  <a:latin typeface="等线" panose="02010600030101010101" charset="-122"/>
                  <a:cs typeface="Times New Roman" panose="02020603050405020304" pitchFamily="18" charset="0"/>
                </a:rPr>
                <a:t>方位角循环</a:t>
              </a:r>
              <a:r>
                <a:rPr lang="en-US" altLang="zh-CN" sz="1000" b="1" kern="100" dirty="0">
                  <a:solidFill>
                    <a:srgbClr val="0000FF"/>
                  </a:solidFill>
                  <a:latin typeface="等线" panose="02010600030101010101" charset="-122"/>
                  <a:cs typeface="Times New Roman" panose="02020603050405020304" pitchFamily="18" charset="0"/>
                </a:rPr>
                <a:t>)</a:t>
              </a:r>
              <a:endParaRPr lang="en-US" altLang="zh-CN" sz="1100" b="1" kern="100" dirty="0">
                <a:latin typeface="等线" panose="02010600030101010101" charset="-122"/>
                <a:ea typeface="PMingLiU"/>
                <a:cs typeface="Times New Roman" panose="02020603050405020304" pitchFamily="18" charset="0"/>
              </a:endParaRPr>
            </a:p>
            <a:p>
              <a:pPr>
                <a:spcBef>
                  <a:spcPts val="0"/>
                </a:spcBef>
                <a:spcAft>
                  <a:spcPts val="0"/>
                </a:spcAft>
                <a:defRPr/>
              </a:pPr>
              <a:r>
                <a:rPr lang="en-US" altLang="zh-CN" sz="1100" b="1" kern="100" dirty="0">
                  <a:solidFill>
                    <a:srgbClr val="C00000"/>
                  </a:solidFill>
                  <a:latin typeface="等线" panose="02010600030101010101" charset="-122"/>
                  <a:ea typeface="PMingLiU"/>
                  <a:cs typeface="Times New Roman" panose="02020603050405020304" pitchFamily="18" charset="0"/>
                </a:rPr>
                <a:t>done</a:t>
              </a:r>
              <a:r>
                <a:rPr lang="zh-CN" altLang="zh-CN" sz="1100" b="1" kern="100" dirty="0">
                  <a:solidFill>
                    <a:srgbClr val="000000"/>
                  </a:solidFill>
                  <a:latin typeface="等线" panose="02010600030101010101" charset="-122"/>
                  <a:ea typeface="PMingLiU"/>
                  <a:cs typeface="Times New Roman" panose="02020603050405020304" pitchFamily="18" charset="0"/>
                </a:rPr>
                <a:t>	</a:t>
              </a:r>
              <a:endParaRPr lang="zh-CN" altLang="zh-CN" sz="1100" kern="100" dirty="0">
                <a:latin typeface="等线" panose="02010600030101010101" charset="-122"/>
                <a:cs typeface="Times New Roman" panose="02020603050405020304" pitchFamily="18" charset="0"/>
              </a:endParaRPr>
            </a:p>
          </p:txBody>
        </p:sp>
        <p:sp>
          <p:nvSpPr>
            <p:cNvPr id="14" name="文本框 13"/>
            <p:cNvSpPr txBox="1"/>
            <p:nvPr/>
          </p:nvSpPr>
          <p:spPr>
            <a:xfrm>
              <a:off x="117505" y="1259354"/>
              <a:ext cx="2117380" cy="420295"/>
            </a:xfrm>
            <a:prstGeom prst="rect">
              <a:avLst/>
            </a:prstGeom>
            <a:solidFill>
              <a:schemeClr val="bg1"/>
            </a:solidFill>
            <a:ln>
              <a:solidFill>
                <a:schemeClr val="tx1"/>
              </a:solidFill>
            </a:ln>
          </p:spPr>
          <p:txBody>
            <a:bodyPr wrap="square">
              <a:spAutoFit/>
            </a:bodyPr>
            <a:lstStyle/>
            <a:p>
              <a:pPr>
                <a:defRPr/>
              </a:pPr>
              <a:r>
                <a:rPr lang="zh-CN" altLang="zh-CN" sz="2135" b="1" kern="100" dirty="0">
                  <a:solidFill>
                    <a:srgbClr val="000000"/>
                  </a:solidFill>
                  <a:latin typeface="等线" panose="02010600030101010101" charset="-122"/>
                  <a:cs typeface="Times New Roman" panose="02020603050405020304" pitchFamily="18" charset="0"/>
                </a:rPr>
                <a:t>job_submit.sh</a:t>
              </a:r>
              <a:r>
                <a:rPr lang="zh-CN" altLang="zh-CN" sz="2135" b="1" kern="100" dirty="0">
                  <a:solidFill>
                    <a:srgbClr val="000000"/>
                  </a:solidFill>
                  <a:latin typeface="等线" panose="02010600030101010101" charset="-122"/>
                  <a:ea typeface="PMingLiU"/>
                  <a:cs typeface="Times New Roman" panose="02020603050405020304" pitchFamily="18" charset="0"/>
                </a:rPr>
                <a:t> </a:t>
              </a:r>
              <a:endParaRPr lang="zh-CN" altLang="en-US" sz="2135" dirty="0"/>
            </a:p>
          </p:txBody>
        </p:sp>
        <p:sp>
          <p:nvSpPr>
            <p:cNvPr id="16" name="文本框 15"/>
            <p:cNvSpPr txBox="1"/>
            <p:nvPr/>
          </p:nvSpPr>
          <p:spPr>
            <a:xfrm>
              <a:off x="4568959" y="1119679"/>
              <a:ext cx="2165399" cy="937093"/>
            </a:xfrm>
            <a:prstGeom prst="rect">
              <a:avLst/>
            </a:prstGeom>
            <a:solidFill>
              <a:schemeClr val="bg1"/>
            </a:solidFill>
            <a:ln w="12700">
              <a:solidFill>
                <a:schemeClr val="tx1"/>
              </a:solidFill>
              <a:prstDash val="dash"/>
            </a:ln>
          </p:spPr>
          <p:txBody>
            <a:bodyPr>
              <a:spAutoFit/>
            </a:bodyPr>
            <a:lstStyle/>
            <a:p>
              <a:pPr>
                <a:defRPr/>
              </a:pPr>
              <a:r>
                <a:rPr lang="en-US" altLang="zh-CN" sz="1100" b="1" kern="100" dirty="0">
                  <a:solidFill>
                    <a:srgbClr val="C00000"/>
                  </a:solidFill>
                  <a:latin typeface="等线" panose="02010600030101010101" charset="-122"/>
                  <a:ea typeface="PMingLiU"/>
                  <a:cs typeface="Times New Roman" panose="02020603050405020304" pitchFamily="18" charset="0"/>
                </a:rPr>
                <a:t>for </a:t>
              </a:r>
              <a:r>
                <a:rPr lang="en-US" altLang="zh-CN" sz="1100" b="1" kern="100" dirty="0" err="1">
                  <a:latin typeface="等线" panose="02010600030101010101" charset="-122"/>
                  <a:ea typeface="PMingLiU"/>
                  <a:cs typeface="Times New Roman" panose="02020603050405020304" pitchFamily="18" charset="0"/>
                </a:rPr>
                <a:t>dsp</a:t>
              </a:r>
              <a:r>
                <a:rPr lang="en-US" altLang="zh-CN" sz="1100" b="1" kern="100" dirty="0">
                  <a:solidFill>
                    <a:srgbClr val="C00000"/>
                  </a:solidFill>
                  <a:latin typeface="等线" panose="02010600030101010101" charset="-122"/>
                  <a:ea typeface="PMingLiU"/>
                  <a:cs typeface="Times New Roman" panose="02020603050405020304" pitchFamily="18" charset="0"/>
                </a:rPr>
                <a:t> in `cat</a:t>
              </a:r>
              <a:r>
                <a:rPr lang="en-US" altLang="zh-CN" sz="1100" b="1" kern="100" dirty="0">
                  <a:solidFill>
                    <a:schemeClr val="accent5">
                      <a:lumMod val="75000"/>
                    </a:schemeClr>
                  </a:solidFill>
                  <a:latin typeface="等线" panose="02010600030101010101" charset="-122"/>
                  <a:ea typeface="PMingLiU"/>
                  <a:cs typeface="Times New Roman" panose="02020603050405020304" pitchFamily="18" charset="0"/>
                </a:rPr>
                <a:t> </a:t>
              </a:r>
              <a:r>
                <a:rPr lang="en-US" altLang="zh-CN" sz="1100" b="1" kern="100" dirty="0" err="1">
                  <a:latin typeface="等线" panose="02010600030101010101" charset="-122"/>
                  <a:ea typeface="PMingLiU"/>
                  <a:cs typeface="Times New Roman" panose="02020603050405020304" pitchFamily="18" charset="0"/>
                </a:rPr>
                <a:t>dsplist</a:t>
              </a:r>
              <a:r>
                <a:rPr lang="en-US" altLang="zh-CN" sz="1100" b="1" kern="100" dirty="0">
                  <a:solidFill>
                    <a:srgbClr val="C00000"/>
                  </a:solidFill>
                  <a:latin typeface="等线" panose="02010600030101010101" charset="-122"/>
                  <a:ea typeface="PMingLiU"/>
                  <a:cs typeface="Times New Roman" panose="02020603050405020304" pitchFamily="18" charset="0"/>
                </a:rPr>
                <a:t>`</a:t>
              </a:r>
              <a:endParaRPr lang="en-US" altLang="zh-CN" sz="1100" b="1" kern="100" dirty="0">
                <a:solidFill>
                  <a:srgbClr val="C00000"/>
                </a:solidFill>
                <a:latin typeface="等线" panose="02010600030101010101" charset="-122"/>
                <a:ea typeface="PMingLiU"/>
                <a:cs typeface="Times New Roman" panose="02020603050405020304" pitchFamily="18" charset="0"/>
              </a:endParaRPr>
            </a:p>
            <a:p>
              <a:pPr>
                <a:defRPr/>
              </a:pPr>
              <a:r>
                <a:rPr lang="en-US" altLang="zh-CN" sz="1100" b="1" kern="100" dirty="0">
                  <a:solidFill>
                    <a:srgbClr val="C00000"/>
                  </a:solidFill>
                  <a:latin typeface="等线" panose="02010600030101010101" charset="-122"/>
                  <a:ea typeface="PMingLiU"/>
                  <a:cs typeface="Times New Roman" panose="02020603050405020304" pitchFamily="18" charset="0"/>
                </a:rPr>
                <a:t>do</a:t>
              </a:r>
              <a:endParaRPr lang="en-US" altLang="zh-CN" sz="1100" b="1" kern="100" dirty="0">
                <a:solidFill>
                  <a:srgbClr val="C00000"/>
                </a:solidFill>
                <a:latin typeface="等线" panose="02010600030101010101" charset="-122"/>
                <a:ea typeface="PMingLiU"/>
                <a:cs typeface="Times New Roman" panose="02020603050405020304" pitchFamily="18" charset="0"/>
              </a:endParaRPr>
            </a:p>
            <a:p>
              <a:pPr>
                <a:defRPr/>
              </a:pPr>
              <a:r>
                <a:rPr lang="en-US" altLang="zh-CN" sz="1100" b="1" kern="100" dirty="0">
                  <a:latin typeface="等线" panose="02010600030101010101" charset="-122"/>
                  <a:ea typeface="PMingLiU"/>
                  <a:cs typeface="Times New Roman" panose="02020603050405020304" pitchFamily="18" charset="0"/>
                </a:rPr>
                <a:t>./jointinversion.sh</a:t>
              </a:r>
              <a:r>
                <a:rPr lang="en-US" altLang="zh-CN" sz="1100" b="1" kern="100" dirty="0">
                  <a:solidFill>
                    <a:srgbClr val="0000FF"/>
                  </a:solidFill>
                  <a:latin typeface="等线" panose="02010600030101010101" charset="-122"/>
                  <a:cs typeface="Times New Roman" panose="02020603050405020304" pitchFamily="18" charset="0"/>
                </a:rPr>
                <a:t>(</a:t>
              </a:r>
              <a:r>
                <a:rPr lang="zh-CN" altLang="en-US" sz="1100" b="1" kern="100" dirty="0">
                  <a:solidFill>
                    <a:srgbClr val="0000FF"/>
                  </a:solidFill>
                  <a:latin typeface="等线" panose="02010600030101010101" charset="-122"/>
                  <a:cs typeface="Times New Roman" panose="02020603050405020304" pitchFamily="18" charset="0"/>
                </a:rPr>
                <a:t>反演频散</a:t>
              </a:r>
              <a:r>
                <a:rPr lang="en-US" altLang="zh-CN" sz="1100" b="1" kern="100" dirty="0">
                  <a:solidFill>
                    <a:srgbClr val="0000FF"/>
                  </a:solidFill>
                  <a:latin typeface="等线" panose="02010600030101010101" charset="-122"/>
                  <a:cs typeface="Times New Roman" panose="02020603050405020304" pitchFamily="18" charset="0"/>
                </a:rPr>
                <a:t>)</a:t>
              </a:r>
              <a:endParaRPr lang="en-US" altLang="zh-CN" sz="1400" b="1" kern="100" dirty="0">
                <a:latin typeface="等线" panose="02010600030101010101" charset="-122"/>
                <a:ea typeface="PMingLiU"/>
                <a:cs typeface="Times New Roman" panose="02020603050405020304" pitchFamily="18" charset="0"/>
              </a:endParaRPr>
            </a:p>
            <a:p>
              <a:pPr>
                <a:defRPr/>
              </a:pPr>
              <a:r>
                <a:rPr lang="en-US" altLang="zh-CN" sz="1100" b="1" kern="100" dirty="0">
                  <a:latin typeface="等线" panose="02010600030101010101" charset="-122"/>
                  <a:ea typeface="PMingLiU"/>
                  <a:cs typeface="Times New Roman" panose="02020603050405020304" pitchFamily="18" charset="0"/>
                </a:rPr>
                <a:t> </a:t>
              </a:r>
              <a:endParaRPr lang="en-US" altLang="zh-CN" sz="1100" b="1" kern="100" dirty="0">
                <a:latin typeface="等线" panose="02010600030101010101" charset="-122"/>
                <a:ea typeface="PMingLiU"/>
                <a:cs typeface="Times New Roman" panose="02020603050405020304" pitchFamily="18" charset="0"/>
              </a:endParaRPr>
            </a:p>
            <a:p>
              <a:pPr>
                <a:defRPr/>
              </a:pPr>
              <a:r>
                <a:rPr lang="en-US" altLang="zh-CN" sz="1100" b="1" kern="100" dirty="0">
                  <a:solidFill>
                    <a:srgbClr val="C00000"/>
                  </a:solidFill>
                  <a:latin typeface="等线" panose="02010600030101010101" charset="-122"/>
                  <a:ea typeface="PMingLiU"/>
                  <a:cs typeface="Times New Roman" panose="02020603050405020304" pitchFamily="18" charset="0"/>
                </a:rPr>
                <a:t>done</a:t>
              </a:r>
              <a:endParaRPr lang="zh-CN" altLang="en-US" sz="1100" b="1" kern="100" dirty="0">
                <a:solidFill>
                  <a:srgbClr val="C00000"/>
                </a:solidFill>
                <a:latin typeface="等线" panose="02010600030101010101" charset="-122"/>
                <a:ea typeface="PMingLiU"/>
                <a:cs typeface="Times New Roman" panose="02020603050405020304" pitchFamily="18" charset="0"/>
              </a:endParaRPr>
            </a:p>
          </p:txBody>
        </p:sp>
        <p:sp>
          <p:nvSpPr>
            <p:cNvPr id="21" name="文本框 2"/>
            <p:cNvSpPr txBox="1">
              <a:spLocks noChangeArrowheads="1"/>
            </p:cNvSpPr>
            <p:nvPr/>
          </p:nvSpPr>
          <p:spPr bwMode="auto">
            <a:xfrm>
              <a:off x="7172518" y="1460930"/>
              <a:ext cx="727125" cy="429818"/>
            </a:xfrm>
            <a:prstGeom prst="rect">
              <a:avLst/>
            </a:prstGeom>
            <a:solidFill>
              <a:schemeClr val="bg1"/>
            </a:solidFill>
            <a:ln w="12700">
              <a:solidFill>
                <a:schemeClr val="tx1"/>
              </a:solidFill>
              <a:prstDash val="dash"/>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a:spcBef>
                  <a:spcPts val="0"/>
                </a:spcBef>
                <a:spcAft>
                  <a:spcPts val="0"/>
                </a:spcAft>
                <a:defRPr/>
              </a:pPr>
              <a:r>
                <a:rPr lang="en-US" altLang="zh-CN" sz="1100" b="1" kern="100" dirty="0">
                  <a:solidFill>
                    <a:srgbClr val="00B050"/>
                  </a:solidFill>
                  <a:latin typeface="等线" panose="02010600030101010101" charset="-122"/>
                  <a:ea typeface="PMingLiU"/>
                  <a:cs typeface="Times New Roman" panose="02020603050405020304" pitchFamily="18" charset="0"/>
                </a:rPr>
                <a:t>CPS330: </a:t>
              </a:r>
              <a:r>
                <a:rPr lang="en-US" altLang="zh-CN" sz="1100" b="1" kern="100" dirty="0">
                  <a:latin typeface="等线" panose="02010600030101010101" charset="-122"/>
                  <a:ea typeface="PMingLiU"/>
                  <a:cs typeface="Times New Roman" panose="02020603050405020304" pitchFamily="18" charset="0"/>
                </a:rPr>
                <a:t>joint96</a:t>
              </a:r>
              <a:endParaRPr lang="zh-CN" altLang="zh-CN" sz="1100" b="1" kern="100" dirty="0">
                <a:latin typeface="等线" panose="02010600030101010101" charset="-122"/>
                <a:cs typeface="Times New Roman" panose="02020603050405020304" pitchFamily="18" charset="0"/>
              </a:endParaRPr>
            </a:p>
          </p:txBody>
        </p:sp>
        <p:sp>
          <p:nvSpPr>
            <p:cNvPr id="44" name="文本框 43"/>
            <p:cNvSpPr txBox="1"/>
            <p:nvPr/>
          </p:nvSpPr>
          <p:spPr>
            <a:xfrm>
              <a:off x="93696" y="940035"/>
              <a:ext cx="2351140" cy="260304"/>
            </a:xfrm>
            <a:prstGeom prst="rect">
              <a:avLst/>
            </a:prstGeom>
            <a:noFill/>
          </p:spPr>
          <p:txBody>
            <a:bodyPr>
              <a:spAutoFit/>
            </a:bodyPr>
            <a:lstStyle/>
            <a:p>
              <a:pPr>
                <a:defRPr/>
              </a:pPr>
              <a:r>
                <a:rPr lang="zh-CN" altLang="en-US" sz="1100" b="1" kern="100" dirty="0">
                  <a:solidFill>
                    <a:srgbClr val="0000FF"/>
                  </a:solidFill>
                  <a:latin typeface="等线" panose="02010600030101010101" charset="-122"/>
                  <a:cs typeface="Times New Roman" panose="02020603050405020304" pitchFamily="18" charset="0"/>
                </a:rPr>
                <a:t>单核运行脚本（网格点循环反演）</a:t>
              </a:r>
              <a:endParaRPr lang="zh-CN" altLang="en-US" sz="1100" b="1" dirty="0">
                <a:solidFill>
                  <a:srgbClr val="0000FF"/>
                </a:solidFill>
              </a:endParaRPr>
            </a:p>
          </p:txBody>
        </p:sp>
        <p:sp>
          <p:nvSpPr>
            <p:cNvPr id="51" name="箭头: 右 50"/>
            <p:cNvSpPr/>
            <p:nvPr/>
          </p:nvSpPr>
          <p:spPr>
            <a:xfrm>
              <a:off x="2146379" y="1351412"/>
              <a:ext cx="280994" cy="215861"/>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u="sng"/>
            </a:p>
          </p:txBody>
        </p:sp>
        <p:sp>
          <p:nvSpPr>
            <p:cNvPr id="54" name="箭头: 右 53"/>
            <p:cNvSpPr/>
            <p:nvPr/>
          </p:nvSpPr>
          <p:spPr>
            <a:xfrm>
              <a:off x="4651511" y="1419662"/>
              <a:ext cx="2521007" cy="360299"/>
            </a:xfrm>
            <a:prstGeom prst="rightArrow">
              <a:avLst/>
            </a:prstGeom>
            <a:no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u="sng"/>
            </a:p>
          </p:txBody>
        </p:sp>
        <p:sp>
          <p:nvSpPr>
            <p:cNvPr id="55" name="箭头: 右 54"/>
            <p:cNvSpPr/>
            <p:nvPr/>
          </p:nvSpPr>
          <p:spPr>
            <a:xfrm>
              <a:off x="2530563" y="1459343"/>
              <a:ext cx="1968545" cy="360298"/>
            </a:xfrm>
            <a:prstGeom prst="rightArrow">
              <a:avLst/>
            </a:prstGeom>
            <a:no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u="sng"/>
            </a:p>
          </p:txBody>
        </p:sp>
      </p:grpSp>
      <p:grpSp>
        <p:nvGrpSpPr>
          <p:cNvPr id="2" name="组合 1"/>
          <p:cNvGrpSpPr/>
          <p:nvPr/>
        </p:nvGrpSpPr>
        <p:grpSpPr>
          <a:xfrm>
            <a:off x="1746615" y="3062781"/>
            <a:ext cx="8678925" cy="3530559"/>
            <a:chOff x="268735" y="1978619"/>
            <a:chExt cx="6509194" cy="2647919"/>
          </a:xfrm>
        </p:grpSpPr>
        <p:sp>
          <p:nvSpPr>
            <p:cNvPr id="62" name="矩形 61"/>
            <p:cNvSpPr/>
            <p:nvPr/>
          </p:nvSpPr>
          <p:spPr>
            <a:xfrm>
              <a:off x="268735" y="2433853"/>
              <a:ext cx="6509194" cy="2192685"/>
            </a:xfrm>
            <a:prstGeom prst="rect">
              <a:avLst/>
            </a:prstGeom>
            <a:solidFill>
              <a:schemeClr val="accent5">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grpSp>
          <p:nvGrpSpPr>
            <p:cNvPr id="28679" name="组合 58"/>
            <p:cNvGrpSpPr/>
            <p:nvPr/>
          </p:nvGrpSpPr>
          <p:grpSpPr bwMode="auto">
            <a:xfrm>
              <a:off x="293188" y="2476377"/>
              <a:ext cx="6016133" cy="1819275"/>
              <a:chOff x="27557" y="2399931"/>
              <a:chExt cx="8020999" cy="2427047"/>
            </a:xfrm>
          </p:grpSpPr>
          <p:sp>
            <p:nvSpPr>
              <p:cNvPr id="31" name="文本框 30"/>
              <p:cNvSpPr txBox="1"/>
              <p:nvPr/>
            </p:nvSpPr>
            <p:spPr>
              <a:xfrm>
                <a:off x="108515" y="2959041"/>
                <a:ext cx="2116002" cy="337372"/>
              </a:xfrm>
              <a:prstGeom prst="rect">
                <a:avLst/>
              </a:prstGeom>
              <a:solidFill>
                <a:schemeClr val="bg1"/>
              </a:solidFill>
              <a:ln>
                <a:solidFill>
                  <a:schemeClr val="tx1"/>
                </a:solidFill>
              </a:ln>
            </p:spPr>
            <p:txBody>
              <a:bodyPr>
                <a:spAutoFit/>
              </a:bodyPr>
              <a:lstStyle/>
              <a:p>
                <a:pPr>
                  <a:spcBef>
                    <a:spcPts val="0"/>
                  </a:spcBef>
                  <a:spcAft>
                    <a:spcPts val="900"/>
                  </a:spcAft>
                  <a:defRPr/>
                </a:pPr>
                <a:r>
                  <a:rPr lang="zh-CN" altLang="zh-CN" sz="1600" b="1" kern="100" dirty="0">
                    <a:solidFill>
                      <a:srgbClr val="000000"/>
                    </a:solidFill>
                    <a:latin typeface="等线" panose="02010600030101010101" charset="-122"/>
                    <a:cs typeface="Times New Roman" panose="02020603050405020304" pitchFamily="18" charset="0"/>
                  </a:rPr>
                  <a:t>mpi_job_submit.sh</a:t>
                </a:r>
                <a:endParaRPr lang="zh-CN" altLang="zh-CN" sz="1600" kern="100" dirty="0">
                  <a:latin typeface="等线" panose="02010600030101010101" charset="-122"/>
                  <a:cs typeface="Times New Roman" panose="02020603050405020304" pitchFamily="18" charset="0"/>
                </a:endParaRPr>
              </a:p>
            </p:txBody>
          </p:sp>
          <p:sp>
            <p:nvSpPr>
              <p:cNvPr id="33" name="箭头: 右 32"/>
              <p:cNvSpPr/>
              <p:nvPr/>
            </p:nvSpPr>
            <p:spPr>
              <a:xfrm>
                <a:off x="2275314" y="3051167"/>
                <a:ext cx="280969" cy="216020"/>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u="sng"/>
              </a:p>
            </p:txBody>
          </p:sp>
          <p:grpSp>
            <p:nvGrpSpPr>
              <p:cNvPr id="28683" name="组合 40"/>
              <p:cNvGrpSpPr/>
              <p:nvPr/>
            </p:nvGrpSpPr>
            <p:grpSpPr bwMode="auto">
              <a:xfrm>
                <a:off x="4516721" y="2731905"/>
                <a:ext cx="2389034" cy="811634"/>
                <a:chOff x="2319129" y="3578154"/>
                <a:chExt cx="2389034" cy="811634"/>
              </a:xfrm>
            </p:grpSpPr>
            <p:sp>
              <p:nvSpPr>
                <p:cNvPr id="29" name="文本框 2"/>
                <p:cNvSpPr txBox="1">
                  <a:spLocks noChangeArrowheads="1"/>
                </p:cNvSpPr>
                <p:nvPr/>
              </p:nvSpPr>
              <p:spPr bwMode="auto">
                <a:xfrm>
                  <a:off x="2319129" y="3578154"/>
                  <a:ext cx="2389034" cy="768777"/>
                </a:xfrm>
                <a:prstGeom prst="rect">
                  <a:avLst/>
                </a:prstGeom>
                <a:solidFill>
                  <a:schemeClr val="bg1"/>
                </a:solidFill>
                <a:ln w="12700">
                  <a:solidFill>
                    <a:schemeClr val="tx1"/>
                  </a:solidFill>
                  <a:prstDash val="dash"/>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a:spcBef>
                      <a:spcPts val="0"/>
                    </a:spcBef>
                    <a:spcAft>
                      <a:spcPts val="0"/>
                    </a:spcAft>
                    <a:defRPr/>
                  </a:pPr>
                  <a:r>
                    <a:rPr lang="en-US" altLang="zh-CN" sz="1100" b="1" kern="100" dirty="0">
                      <a:solidFill>
                        <a:srgbClr val="C00000"/>
                      </a:solidFill>
                      <a:latin typeface="等线" panose="02010600030101010101" charset="-122"/>
                      <a:ea typeface="PMingLiU"/>
                      <a:cs typeface="Times New Roman" panose="02020603050405020304" pitchFamily="18" charset="0"/>
                    </a:rPr>
                    <a:t>cd </a:t>
                  </a:r>
                  <a:r>
                    <a:rPr lang="en-US" altLang="zh-CN" sz="1100" b="1" kern="100" dirty="0">
                      <a:solidFill>
                        <a:schemeClr val="accent5">
                          <a:lumMod val="75000"/>
                        </a:schemeClr>
                      </a:solidFill>
                      <a:latin typeface="等线" panose="02010600030101010101" charset="-122"/>
                      <a:ea typeface="PMingLiU"/>
                      <a:cs typeface="Times New Roman" panose="02020603050405020304" pitchFamily="18" charset="0"/>
                    </a:rPr>
                    <a:t>dir1; </a:t>
                  </a:r>
                  <a:r>
                    <a:rPr lang="en-US" altLang="zh-CN" sz="1100" b="1" kern="100" dirty="0">
                      <a:latin typeface="等线" panose="02010600030101010101" charset="-122"/>
                      <a:ea typeface="PMingLiU"/>
                      <a:cs typeface="Times New Roman" panose="02020603050405020304" pitchFamily="18" charset="0"/>
                    </a:rPr>
                    <a:t>./DispInv.sh</a:t>
                  </a:r>
                  <a:r>
                    <a:rPr lang="en-US" altLang="zh-CN" sz="1000" b="1" kern="100" dirty="0">
                      <a:solidFill>
                        <a:srgbClr val="0000FF"/>
                      </a:solidFill>
                      <a:latin typeface="等线" panose="02010600030101010101" charset="-122"/>
                      <a:cs typeface="Times New Roman" panose="02020603050405020304" pitchFamily="18" charset="0"/>
                    </a:rPr>
                    <a:t> </a:t>
                  </a:r>
                  <a:r>
                    <a:rPr lang="en-US" altLang="zh-CN" sz="1100" b="1" kern="100" dirty="0">
                      <a:solidFill>
                        <a:srgbClr val="0000FF"/>
                      </a:solidFill>
                      <a:latin typeface="等线" panose="02010600030101010101" charset="-122"/>
                      <a:cs typeface="Times New Roman" panose="02020603050405020304" pitchFamily="18" charset="0"/>
                    </a:rPr>
                    <a:t>(</a:t>
                  </a:r>
                  <a:r>
                    <a:rPr lang="zh-CN" altLang="en-US" sz="1100" b="1" kern="100" dirty="0">
                      <a:solidFill>
                        <a:srgbClr val="0000FF"/>
                      </a:solidFill>
                      <a:latin typeface="等线" panose="02010600030101010101" charset="-122"/>
                      <a:cs typeface="Times New Roman" panose="02020603050405020304" pitchFamily="18" charset="0"/>
                    </a:rPr>
                    <a:t>方位角循环</a:t>
                  </a:r>
                  <a:r>
                    <a:rPr lang="en-US" altLang="zh-CN" sz="1100" b="1" kern="100" dirty="0">
                      <a:solidFill>
                        <a:srgbClr val="0000FF"/>
                      </a:solidFill>
                      <a:latin typeface="等线" panose="02010600030101010101" charset="-122"/>
                      <a:cs typeface="Times New Roman" panose="02020603050405020304" pitchFamily="18" charset="0"/>
                    </a:rPr>
                    <a:t>)</a:t>
                  </a:r>
                  <a:endParaRPr lang="en-US" altLang="zh-CN" sz="1100" b="1" kern="100" dirty="0">
                    <a:solidFill>
                      <a:srgbClr val="0000FF"/>
                    </a:solidFill>
                    <a:latin typeface="等线" panose="02010600030101010101" charset="-122"/>
                    <a:cs typeface="Times New Roman" panose="02020603050405020304" pitchFamily="18" charset="0"/>
                  </a:endParaRPr>
                </a:p>
                <a:p>
                  <a:pPr>
                    <a:spcBef>
                      <a:spcPts val="0"/>
                    </a:spcBef>
                    <a:spcAft>
                      <a:spcPts val="0"/>
                    </a:spcAft>
                    <a:defRPr/>
                  </a:pPr>
                  <a:r>
                    <a:rPr lang="en-US" altLang="zh-CN" sz="1100" b="1" kern="100" dirty="0">
                      <a:solidFill>
                        <a:srgbClr val="C00000"/>
                      </a:solidFill>
                      <a:latin typeface="等线" panose="02010600030101010101" charset="-122"/>
                      <a:ea typeface="PMingLiU"/>
                      <a:cs typeface="Times New Roman" panose="02020603050405020304" pitchFamily="18" charset="0"/>
                    </a:rPr>
                    <a:t>cd </a:t>
                  </a:r>
                  <a:r>
                    <a:rPr lang="en-US" altLang="zh-CN" sz="1100" b="1" kern="100" dirty="0">
                      <a:solidFill>
                        <a:schemeClr val="accent5">
                          <a:lumMod val="75000"/>
                        </a:schemeClr>
                      </a:solidFill>
                      <a:latin typeface="等线" panose="02010600030101010101" charset="-122"/>
                      <a:ea typeface="PMingLiU"/>
                      <a:cs typeface="Times New Roman" panose="02020603050405020304" pitchFamily="18" charset="0"/>
                    </a:rPr>
                    <a:t>dir2; </a:t>
                  </a:r>
                  <a:r>
                    <a:rPr lang="en-US" altLang="zh-CN" sz="1100" b="1" kern="100" dirty="0">
                      <a:latin typeface="等线" panose="02010600030101010101" charset="-122"/>
                      <a:ea typeface="PMingLiU"/>
                      <a:cs typeface="Times New Roman" panose="02020603050405020304" pitchFamily="18" charset="0"/>
                    </a:rPr>
                    <a:t>./DispInv.sh </a:t>
                  </a:r>
                  <a:r>
                    <a:rPr lang="en-US" altLang="zh-CN" sz="1100" b="1" kern="100" dirty="0">
                      <a:solidFill>
                        <a:srgbClr val="0000FF"/>
                      </a:solidFill>
                      <a:latin typeface="等线" panose="02010600030101010101" charset="-122"/>
                      <a:cs typeface="Times New Roman" panose="02020603050405020304" pitchFamily="18" charset="0"/>
                    </a:rPr>
                    <a:t>(</a:t>
                  </a:r>
                  <a:r>
                    <a:rPr lang="zh-CN" altLang="en-US" sz="1100" b="1" kern="100" dirty="0">
                      <a:solidFill>
                        <a:srgbClr val="0000FF"/>
                      </a:solidFill>
                      <a:latin typeface="等线" panose="02010600030101010101" charset="-122"/>
                      <a:cs typeface="Times New Roman" panose="02020603050405020304" pitchFamily="18" charset="0"/>
                    </a:rPr>
                    <a:t>方位角循环</a:t>
                  </a:r>
                  <a:r>
                    <a:rPr lang="en-US" altLang="zh-CN" sz="1100" b="1" kern="100" dirty="0">
                      <a:solidFill>
                        <a:srgbClr val="0000FF"/>
                      </a:solidFill>
                      <a:latin typeface="等线" panose="02010600030101010101" charset="-122"/>
                      <a:cs typeface="Times New Roman" panose="02020603050405020304" pitchFamily="18" charset="0"/>
                    </a:rPr>
                    <a:t>)</a:t>
                  </a:r>
                  <a:endParaRPr lang="en-US" altLang="zh-CN" sz="1100" b="1" kern="100" dirty="0">
                    <a:latin typeface="等线" panose="02010600030101010101" charset="-122"/>
                    <a:ea typeface="PMingLiU"/>
                    <a:cs typeface="Times New Roman" panose="02020603050405020304" pitchFamily="18" charset="0"/>
                  </a:endParaRPr>
                </a:p>
                <a:p>
                  <a:pPr>
                    <a:spcBef>
                      <a:spcPts val="0"/>
                    </a:spcBef>
                    <a:spcAft>
                      <a:spcPts val="0"/>
                    </a:spcAft>
                    <a:defRPr/>
                  </a:pPr>
                  <a:r>
                    <a:rPr lang="en-US" altLang="zh-CN" sz="1100" b="1" kern="100" dirty="0">
                      <a:latin typeface="等线" panose="02010600030101010101" charset="-122"/>
                      <a:ea typeface="PMingLiU"/>
                      <a:cs typeface="Times New Roman" panose="02020603050405020304" pitchFamily="18" charset="0"/>
                    </a:rPr>
                    <a:t>…</a:t>
                  </a:r>
                  <a:endParaRPr lang="en-US" altLang="zh-CN" sz="1100" b="1" kern="100" dirty="0">
                    <a:latin typeface="等线" panose="02010600030101010101" charset="-122"/>
                    <a:ea typeface="PMingLiU"/>
                    <a:cs typeface="Times New Roman" panose="02020603050405020304" pitchFamily="18" charset="0"/>
                  </a:endParaRPr>
                </a:p>
                <a:p>
                  <a:pPr>
                    <a:spcBef>
                      <a:spcPts val="0"/>
                    </a:spcBef>
                    <a:spcAft>
                      <a:spcPts val="0"/>
                    </a:spcAft>
                    <a:defRPr/>
                  </a:pPr>
                  <a:r>
                    <a:rPr lang="en-US" altLang="zh-CN" sz="1100" b="1" kern="100" dirty="0">
                      <a:solidFill>
                        <a:srgbClr val="C00000"/>
                      </a:solidFill>
                      <a:latin typeface="等线" panose="02010600030101010101" charset="-122"/>
                      <a:ea typeface="PMingLiU"/>
                      <a:cs typeface="Times New Roman" panose="02020603050405020304" pitchFamily="18" charset="0"/>
                    </a:rPr>
                    <a:t>cd </a:t>
                  </a:r>
                  <a:r>
                    <a:rPr lang="en-US" altLang="zh-CN" sz="1100" b="1" kern="100" dirty="0" err="1">
                      <a:solidFill>
                        <a:schemeClr val="accent5">
                          <a:lumMod val="75000"/>
                        </a:schemeClr>
                      </a:solidFill>
                      <a:latin typeface="等线" panose="02010600030101010101" charset="-122"/>
                      <a:ea typeface="PMingLiU"/>
                      <a:cs typeface="Times New Roman" panose="02020603050405020304" pitchFamily="18" charset="0"/>
                    </a:rPr>
                    <a:t>dirn</a:t>
                  </a:r>
                  <a:r>
                    <a:rPr lang="en-US" altLang="zh-CN" sz="1100" b="1" kern="100" dirty="0">
                      <a:solidFill>
                        <a:schemeClr val="accent5">
                          <a:lumMod val="75000"/>
                        </a:schemeClr>
                      </a:solidFill>
                      <a:latin typeface="等线" panose="02010600030101010101" charset="-122"/>
                      <a:ea typeface="PMingLiU"/>
                      <a:cs typeface="Times New Roman" panose="02020603050405020304" pitchFamily="18" charset="0"/>
                    </a:rPr>
                    <a:t>; </a:t>
                  </a:r>
                  <a:r>
                    <a:rPr lang="en-US" altLang="zh-CN" sz="1100" b="1" kern="100" dirty="0">
                      <a:latin typeface="等线" panose="02010600030101010101" charset="-122"/>
                      <a:ea typeface="PMingLiU"/>
                      <a:cs typeface="Times New Roman" panose="02020603050405020304" pitchFamily="18" charset="0"/>
                    </a:rPr>
                    <a:t>./DispInv.sh </a:t>
                  </a:r>
                  <a:r>
                    <a:rPr lang="en-US" altLang="zh-CN" sz="1100" b="1" kern="100" dirty="0">
                      <a:solidFill>
                        <a:srgbClr val="0000FF"/>
                      </a:solidFill>
                      <a:latin typeface="等线" panose="02010600030101010101" charset="-122"/>
                      <a:cs typeface="Times New Roman" panose="02020603050405020304" pitchFamily="18" charset="0"/>
                    </a:rPr>
                    <a:t>(</a:t>
                  </a:r>
                  <a:r>
                    <a:rPr lang="zh-CN" altLang="en-US" sz="1100" b="1" kern="100" dirty="0">
                      <a:solidFill>
                        <a:srgbClr val="0000FF"/>
                      </a:solidFill>
                      <a:latin typeface="等线" panose="02010600030101010101" charset="-122"/>
                      <a:cs typeface="Times New Roman" panose="02020603050405020304" pitchFamily="18" charset="0"/>
                    </a:rPr>
                    <a:t>方位角循环</a:t>
                  </a:r>
                  <a:r>
                    <a:rPr lang="en-US" altLang="zh-CN" sz="1100" b="1" kern="100" dirty="0">
                      <a:solidFill>
                        <a:srgbClr val="0000FF"/>
                      </a:solidFill>
                      <a:latin typeface="等线" panose="02010600030101010101" charset="-122"/>
                      <a:cs typeface="Times New Roman" panose="02020603050405020304" pitchFamily="18" charset="0"/>
                    </a:rPr>
                    <a:t>)</a:t>
                  </a:r>
                  <a:endParaRPr lang="en-US" altLang="zh-CN" sz="1100" b="1" kern="100" dirty="0">
                    <a:latin typeface="等线" panose="02010600030101010101" charset="-122"/>
                    <a:ea typeface="PMingLiU"/>
                    <a:cs typeface="Times New Roman" panose="02020603050405020304" pitchFamily="18" charset="0"/>
                  </a:endParaRPr>
                </a:p>
              </p:txBody>
            </p:sp>
            <p:sp>
              <p:nvSpPr>
                <p:cNvPr id="35" name="矩形 34"/>
                <p:cNvSpPr/>
                <p:nvPr/>
              </p:nvSpPr>
              <p:spPr>
                <a:xfrm>
                  <a:off x="2966452" y="3614685"/>
                  <a:ext cx="1582971" cy="775103"/>
                </a:xfrm>
                <a:prstGeom prst="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u="sng" dirty="0"/>
                </a:p>
              </p:txBody>
            </p:sp>
          </p:grpSp>
          <p:sp>
            <p:nvSpPr>
              <p:cNvPr id="28684" name="文本框 38"/>
              <p:cNvSpPr txBox="1">
                <a:spLocks noChangeArrowheads="1"/>
              </p:cNvSpPr>
              <p:nvPr/>
            </p:nvSpPr>
            <p:spPr bwMode="auto">
              <a:xfrm>
                <a:off x="2649895" y="2773670"/>
                <a:ext cx="1285389" cy="737644"/>
              </a:xfrm>
              <a:prstGeom prst="rect">
                <a:avLst/>
              </a:prstGeom>
              <a:solidFill>
                <a:schemeClr val="bg1"/>
              </a:solidFill>
              <a:ln w="9525">
                <a:solidFill>
                  <a:schemeClr val="tx1"/>
                </a:solidFill>
                <a:miter lim="800000"/>
              </a:ln>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400">
                    <a:latin typeface="Times New Roman" panose="02020603050405020304" pitchFamily="18" charset="0"/>
                    <a:ea typeface="宋体" panose="02010600030101010101" pitchFamily="2" charset="-122"/>
                    <a:cs typeface="Times New Roman" panose="02020603050405020304" pitchFamily="18" charset="0"/>
                  </a:rPr>
                  <a:t>bklist.txt</a:t>
                </a:r>
                <a:endParaRPr lang="en-US" altLang="zh-CN" sz="140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1400">
                    <a:latin typeface="Times New Roman" panose="02020603050405020304" pitchFamily="18" charset="0"/>
                    <a:ea typeface="宋体" panose="02010600030101010101" pitchFamily="2" charset="-122"/>
                    <a:cs typeface="Times New Roman" panose="02020603050405020304" pitchFamily="18" charset="0"/>
                  </a:rPr>
                  <a:t>input.lst</a:t>
                </a:r>
                <a:endParaRPr lang="en-US" altLang="zh-CN" sz="1400">
                  <a:latin typeface="Times New Roman" panose="02020603050405020304" pitchFamily="18" charset="0"/>
                  <a:ea typeface="宋体" panose="02010600030101010101" pitchFamily="2" charset="-122"/>
                  <a:cs typeface="Times New Roman" panose="02020603050405020304" pitchFamily="18" charset="0"/>
                </a:endParaRPr>
              </a:p>
              <a:p>
                <a:r>
                  <a:rPr lang="en-US" altLang="zh-CN" sz="1400">
                    <a:latin typeface="Times New Roman" panose="02020603050405020304" pitchFamily="18" charset="0"/>
                    <a:ea typeface="宋体" panose="02010600030101010101" pitchFamily="2" charset="-122"/>
                    <a:cs typeface="Times New Roman" panose="02020603050405020304" pitchFamily="18" charset="0"/>
                  </a:rPr>
                  <a:t>run_shell_mpi  </a:t>
                </a:r>
                <a:endParaRPr lang="zh-CN" altLang="en-US" sz="1400">
                  <a:latin typeface="Times New Roman" panose="02020603050405020304" pitchFamily="18" charset="0"/>
                  <a:ea typeface="宋体" panose="02010600030101010101" pitchFamily="2" charset="-122"/>
                  <a:cs typeface="Times New Roman" panose="02020603050405020304" pitchFamily="18" charset="0"/>
                </a:endParaRPr>
              </a:p>
            </p:txBody>
          </p:sp>
          <p:grpSp>
            <p:nvGrpSpPr>
              <p:cNvPr id="28685" name="组合 39"/>
              <p:cNvGrpSpPr/>
              <p:nvPr/>
            </p:nvGrpSpPr>
            <p:grpSpPr bwMode="auto">
              <a:xfrm>
                <a:off x="4916745" y="4058201"/>
                <a:ext cx="3131811" cy="768777"/>
                <a:chOff x="4581794" y="3654704"/>
                <a:chExt cx="3131811" cy="768777"/>
              </a:xfrm>
            </p:grpSpPr>
            <p:sp>
              <p:nvSpPr>
                <p:cNvPr id="32" name="文本框 31"/>
                <p:cNvSpPr txBox="1"/>
                <p:nvPr/>
              </p:nvSpPr>
              <p:spPr>
                <a:xfrm>
                  <a:off x="4581794" y="3654704"/>
                  <a:ext cx="1989011" cy="768777"/>
                </a:xfrm>
                <a:prstGeom prst="rect">
                  <a:avLst/>
                </a:prstGeom>
                <a:solidFill>
                  <a:schemeClr val="bg1"/>
                </a:solidFill>
                <a:ln w="12700">
                  <a:solidFill>
                    <a:schemeClr val="tx1"/>
                  </a:solidFill>
                  <a:prstDash val="dash"/>
                </a:ln>
              </p:spPr>
              <p:txBody>
                <a:bodyPr>
                  <a:spAutoFit/>
                </a:bodyPr>
                <a:lstStyle/>
                <a:p>
                  <a:pPr>
                    <a:defRPr/>
                  </a:pPr>
                  <a:r>
                    <a:rPr lang="en-US" altLang="zh-CN" sz="1100" b="1" kern="100" dirty="0">
                      <a:solidFill>
                        <a:srgbClr val="C00000"/>
                      </a:solidFill>
                      <a:latin typeface="等线" panose="02010600030101010101" charset="-122"/>
                      <a:ea typeface="PMingLiU"/>
                      <a:cs typeface="Times New Roman" panose="02020603050405020304" pitchFamily="18" charset="0"/>
                    </a:rPr>
                    <a:t>for </a:t>
                  </a:r>
                  <a:r>
                    <a:rPr lang="en-US" altLang="zh-CN" sz="1100" b="1" kern="100" dirty="0" err="1">
                      <a:latin typeface="等线" panose="02010600030101010101" charset="-122"/>
                      <a:ea typeface="PMingLiU"/>
                      <a:cs typeface="Times New Roman" panose="02020603050405020304" pitchFamily="18" charset="0"/>
                    </a:rPr>
                    <a:t>dsp</a:t>
                  </a:r>
                  <a:r>
                    <a:rPr lang="en-US" altLang="zh-CN" sz="1100" b="1" kern="100" dirty="0">
                      <a:solidFill>
                        <a:srgbClr val="C00000"/>
                      </a:solidFill>
                      <a:latin typeface="等线" panose="02010600030101010101" charset="-122"/>
                      <a:ea typeface="PMingLiU"/>
                      <a:cs typeface="Times New Roman" panose="02020603050405020304" pitchFamily="18" charset="0"/>
                    </a:rPr>
                    <a:t> in `cat</a:t>
                  </a:r>
                  <a:r>
                    <a:rPr lang="en-US" altLang="zh-CN" sz="1100" b="1" kern="100" dirty="0">
                      <a:solidFill>
                        <a:schemeClr val="accent5">
                          <a:lumMod val="75000"/>
                        </a:schemeClr>
                      </a:solidFill>
                      <a:latin typeface="等线" panose="02010600030101010101" charset="-122"/>
                      <a:ea typeface="PMingLiU"/>
                      <a:cs typeface="Times New Roman" panose="02020603050405020304" pitchFamily="18" charset="0"/>
                    </a:rPr>
                    <a:t> </a:t>
                  </a:r>
                  <a:r>
                    <a:rPr lang="en-US" altLang="zh-CN" sz="1100" b="1" kern="100" dirty="0" err="1">
                      <a:latin typeface="等线" panose="02010600030101010101" charset="-122"/>
                      <a:ea typeface="PMingLiU"/>
                      <a:cs typeface="Times New Roman" panose="02020603050405020304" pitchFamily="18" charset="0"/>
                    </a:rPr>
                    <a:t>dsplist</a:t>
                  </a:r>
                  <a:r>
                    <a:rPr lang="en-US" altLang="zh-CN" sz="1100" b="1" kern="100" dirty="0">
                      <a:solidFill>
                        <a:srgbClr val="C00000"/>
                      </a:solidFill>
                      <a:latin typeface="等线" panose="02010600030101010101" charset="-122"/>
                      <a:ea typeface="PMingLiU"/>
                      <a:cs typeface="Times New Roman" panose="02020603050405020304" pitchFamily="18" charset="0"/>
                    </a:rPr>
                    <a:t>`</a:t>
                  </a:r>
                  <a:endParaRPr lang="en-US" altLang="zh-CN" sz="1100" b="1" kern="100" dirty="0">
                    <a:solidFill>
                      <a:srgbClr val="C00000"/>
                    </a:solidFill>
                    <a:latin typeface="等线" panose="02010600030101010101" charset="-122"/>
                    <a:ea typeface="PMingLiU"/>
                    <a:cs typeface="Times New Roman" panose="02020603050405020304" pitchFamily="18" charset="0"/>
                  </a:endParaRPr>
                </a:p>
                <a:p>
                  <a:pPr>
                    <a:defRPr/>
                  </a:pPr>
                  <a:r>
                    <a:rPr lang="en-US" altLang="zh-CN" sz="1100" b="1" kern="100" dirty="0">
                      <a:solidFill>
                        <a:srgbClr val="C00000"/>
                      </a:solidFill>
                      <a:latin typeface="等线" panose="02010600030101010101" charset="-122"/>
                      <a:ea typeface="PMingLiU"/>
                      <a:cs typeface="Times New Roman" panose="02020603050405020304" pitchFamily="18" charset="0"/>
                    </a:rPr>
                    <a:t>do</a:t>
                  </a:r>
                  <a:endParaRPr lang="en-US" altLang="zh-CN" sz="1100" b="1" kern="100" dirty="0">
                    <a:solidFill>
                      <a:srgbClr val="C00000"/>
                    </a:solidFill>
                    <a:latin typeface="等线" panose="02010600030101010101" charset="-122"/>
                    <a:ea typeface="PMingLiU"/>
                    <a:cs typeface="Times New Roman" panose="02020603050405020304" pitchFamily="18" charset="0"/>
                  </a:endParaRPr>
                </a:p>
                <a:p>
                  <a:pPr>
                    <a:defRPr/>
                  </a:pPr>
                  <a:r>
                    <a:rPr lang="en-US" altLang="zh-CN" sz="1100" b="1" kern="100" dirty="0">
                      <a:latin typeface="等线" panose="02010600030101010101" charset="-122"/>
                      <a:ea typeface="PMingLiU"/>
                      <a:cs typeface="Times New Roman" panose="02020603050405020304" pitchFamily="18" charset="0"/>
                    </a:rPr>
                    <a:t>./jointinversion.sh</a:t>
                  </a:r>
                  <a:r>
                    <a:rPr lang="en-US" altLang="zh-CN" sz="1100" b="1" kern="100" dirty="0">
                      <a:solidFill>
                        <a:srgbClr val="0000FF"/>
                      </a:solidFill>
                      <a:latin typeface="等线" panose="02010600030101010101" charset="-122"/>
                      <a:cs typeface="Times New Roman" panose="02020603050405020304" pitchFamily="18" charset="0"/>
                    </a:rPr>
                    <a:t>(</a:t>
                  </a:r>
                  <a:r>
                    <a:rPr lang="zh-CN" altLang="en-US" sz="1100" b="1" kern="100" dirty="0">
                      <a:solidFill>
                        <a:srgbClr val="0000FF"/>
                      </a:solidFill>
                      <a:latin typeface="等线" panose="02010600030101010101" charset="-122"/>
                      <a:cs typeface="Times New Roman" panose="02020603050405020304" pitchFamily="18" charset="0"/>
                    </a:rPr>
                    <a:t>反演频散</a:t>
                  </a:r>
                  <a:r>
                    <a:rPr lang="en-US" altLang="zh-CN" sz="1100" b="1" kern="100" dirty="0">
                      <a:solidFill>
                        <a:srgbClr val="0000FF"/>
                      </a:solidFill>
                      <a:latin typeface="等线" panose="02010600030101010101" charset="-122"/>
                      <a:cs typeface="Times New Roman" panose="02020603050405020304" pitchFamily="18" charset="0"/>
                    </a:rPr>
                    <a:t>)</a:t>
                  </a:r>
                  <a:endParaRPr lang="en-US" altLang="zh-CN" sz="1400" b="1" kern="100" dirty="0">
                    <a:latin typeface="等线" panose="02010600030101010101" charset="-122"/>
                    <a:ea typeface="PMingLiU"/>
                    <a:cs typeface="Times New Roman" panose="02020603050405020304" pitchFamily="18" charset="0"/>
                  </a:endParaRPr>
                </a:p>
                <a:p>
                  <a:pPr>
                    <a:defRPr/>
                  </a:pPr>
                  <a:r>
                    <a:rPr lang="en-US" altLang="zh-CN" sz="1100" b="1" kern="100" dirty="0">
                      <a:latin typeface="等线" panose="02010600030101010101" charset="-122"/>
                      <a:ea typeface="PMingLiU"/>
                      <a:cs typeface="Times New Roman" panose="02020603050405020304" pitchFamily="18" charset="0"/>
                    </a:rPr>
                    <a:t> </a:t>
                  </a:r>
                  <a:r>
                    <a:rPr lang="en-US" altLang="zh-CN" sz="1100" b="1" kern="100" dirty="0">
                      <a:solidFill>
                        <a:srgbClr val="C00000"/>
                      </a:solidFill>
                      <a:latin typeface="等线" panose="02010600030101010101" charset="-122"/>
                      <a:ea typeface="PMingLiU"/>
                      <a:cs typeface="Times New Roman" panose="02020603050405020304" pitchFamily="18" charset="0"/>
                    </a:rPr>
                    <a:t>done</a:t>
                  </a:r>
                  <a:endParaRPr lang="zh-CN" altLang="en-US" sz="1100" b="1" kern="100" dirty="0">
                    <a:solidFill>
                      <a:srgbClr val="C00000"/>
                    </a:solidFill>
                    <a:latin typeface="等线" panose="02010600030101010101" charset="-122"/>
                    <a:ea typeface="PMingLiU"/>
                    <a:cs typeface="Times New Roman" panose="02020603050405020304" pitchFamily="18" charset="0"/>
                  </a:endParaRPr>
                </a:p>
              </p:txBody>
            </p:sp>
            <p:sp>
              <p:nvSpPr>
                <p:cNvPr id="36" name="文本框 2"/>
                <p:cNvSpPr txBox="1">
                  <a:spLocks noChangeArrowheads="1"/>
                </p:cNvSpPr>
                <p:nvPr/>
              </p:nvSpPr>
              <p:spPr bwMode="auto">
                <a:xfrm>
                  <a:off x="6915272" y="3996207"/>
                  <a:ext cx="798333" cy="356256"/>
                </a:xfrm>
                <a:prstGeom prst="rect">
                  <a:avLst/>
                </a:prstGeom>
                <a:solidFill>
                  <a:schemeClr val="bg1"/>
                </a:solidFill>
                <a:ln w="12700">
                  <a:solidFill>
                    <a:schemeClr val="tx1"/>
                  </a:solidFill>
                  <a:prstDash val="dash"/>
                  <a:miter lim="800000"/>
                </a:ln>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a:spcBef>
                      <a:spcPts val="0"/>
                    </a:spcBef>
                    <a:spcAft>
                      <a:spcPts val="0"/>
                    </a:spcAft>
                    <a:defRPr/>
                  </a:pPr>
                  <a:r>
                    <a:rPr lang="en-US" altLang="zh-CN" sz="1100" b="1" kern="100" dirty="0">
                      <a:solidFill>
                        <a:srgbClr val="00B050"/>
                      </a:solidFill>
                      <a:latin typeface="等线" panose="02010600030101010101" charset="-122"/>
                      <a:ea typeface="PMingLiU"/>
                      <a:cs typeface="Times New Roman" panose="02020603050405020304" pitchFamily="18" charset="0"/>
                    </a:rPr>
                    <a:t>CPS330: </a:t>
                  </a:r>
                  <a:r>
                    <a:rPr lang="en-US" altLang="zh-CN" sz="1100" b="1" kern="100" dirty="0">
                      <a:latin typeface="等线" panose="02010600030101010101" charset="-122"/>
                      <a:ea typeface="PMingLiU"/>
                      <a:cs typeface="Times New Roman" panose="02020603050405020304" pitchFamily="18" charset="0"/>
                    </a:rPr>
                    <a:t>joint96</a:t>
                  </a:r>
                  <a:endParaRPr lang="zh-CN" altLang="zh-CN" sz="1100" kern="100" dirty="0">
                    <a:latin typeface="等线" panose="02010600030101010101" charset="-122"/>
                    <a:cs typeface="Times New Roman" panose="02020603050405020304" pitchFamily="18" charset="0"/>
                  </a:endParaRPr>
                </a:p>
              </p:txBody>
            </p:sp>
          </p:grpSp>
          <p:sp>
            <p:nvSpPr>
              <p:cNvPr id="45" name="文本框 44"/>
              <p:cNvSpPr txBox="1"/>
              <p:nvPr/>
            </p:nvSpPr>
            <p:spPr>
              <a:xfrm>
                <a:off x="27557" y="2720784"/>
                <a:ext cx="2490628" cy="240548"/>
              </a:xfrm>
              <a:prstGeom prst="rect">
                <a:avLst/>
              </a:prstGeom>
              <a:noFill/>
            </p:spPr>
            <p:txBody>
              <a:bodyPr>
                <a:spAutoFit/>
              </a:bodyPr>
              <a:lstStyle/>
              <a:p>
                <a:pPr>
                  <a:defRPr/>
                </a:pPr>
                <a:r>
                  <a:rPr lang="zh-CN" altLang="en-US" sz="1100" b="1" kern="100" dirty="0">
                    <a:solidFill>
                      <a:srgbClr val="0000FF"/>
                    </a:solidFill>
                    <a:latin typeface="等线" panose="02010600030101010101" charset="-122"/>
                    <a:cs typeface="Times New Roman" panose="02020603050405020304" pitchFamily="18" charset="0"/>
                  </a:rPr>
                  <a:t>多核运行脚本 （网格点并行反演）</a:t>
                </a:r>
                <a:endParaRPr lang="zh-CN" altLang="en-US" sz="1100" b="1" dirty="0">
                  <a:solidFill>
                    <a:srgbClr val="0000FF"/>
                  </a:solidFill>
                </a:endParaRPr>
              </a:p>
            </p:txBody>
          </p:sp>
          <p:sp>
            <p:nvSpPr>
              <p:cNvPr id="28687" name="文本框 49"/>
              <p:cNvSpPr txBox="1">
                <a:spLocks noChangeArrowheads="1"/>
              </p:cNvSpPr>
              <p:nvPr/>
            </p:nvSpPr>
            <p:spPr bwMode="auto">
              <a:xfrm>
                <a:off x="4078959" y="2399931"/>
                <a:ext cx="3456384" cy="283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en-US" sz="1100" b="1">
                    <a:solidFill>
                      <a:srgbClr val="0000FF"/>
                    </a:solidFill>
                    <a:latin typeface="黑体" panose="02010609060101010101" pitchFamily="49" charset="-122"/>
                    <a:ea typeface="黑体" panose="02010609060101010101" pitchFamily="49" charset="-122"/>
                    <a:cs typeface="Times New Roman" panose="02020603050405020304" pitchFamily="18" charset="0"/>
                  </a:rPr>
                  <a:t>终端执行</a:t>
                </a:r>
                <a:r>
                  <a:rPr lang="zh-CN" altLang="en-US" sz="1100" b="1">
                    <a:latin typeface="黑体" panose="02010609060101010101" pitchFamily="49" charset="-122"/>
                    <a:ea typeface="黑体" panose="02010609060101010101" pitchFamily="49" charset="-122"/>
                    <a:cs typeface="Times New Roman" panose="02020603050405020304" pitchFamily="18" charset="0"/>
                  </a:rPr>
                  <a:t>：</a:t>
                </a:r>
                <a:r>
                  <a:rPr lang="en-US" altLang="zh-CN" sz="1400" b="1">
                    <a:latin typeface="Times New Roman" panose="02020603050405020304" pitchFamily="18" charset="0"/>
                    <a:ea typeface="宋体" panose="02010600030101010101" pitchFamily="2" charset="-122"/>
                    <a:cs typeface="Times New Roman" panose="02020603050405020304" pitchFamily="18" charset="0"/>
                  </a:rPr>
                  <a:t>mpirun -np 24 run_shell_mpi</a:t>
                </a:r>
                <a:endParaRPr lang="zh-CN" altLang="en-US" sz="1400" b="1">
                  <a:latin typeface="Times New Roman" panose="02020603050405020304" pitchFamily="18" charset="0"/>
                  <a:cs typeface="Times New Roman" panose="02020603050405020304" pitchFamily="18" charset="0"/>
                </a:endParaRPr>
              </a:p>
            </p:txBody>
          </p:sp>
          <p:sp>
            <p:nvSpPr>
              <p:cNvPr id="56" name="箭头: 右 55"/>
              <p:cNvSpPr/>
              <p:nvPr/>
            </p:nvSpPr>
            <p:spPr>
              <a:xfrm>
                <a:off x="2670575" y="2988862"/>
                <a:ext cx="1855670" cy="360561"/>
              </a:xfrm>
              <a:prstGeom prst="rightArrow">
                <a:avLst/>
              </a:prstGeom>
              <a:no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u="sng" dirty="0"/>
              </a:p>
            </p:txBody>
          </p:sp>
          <p:sp>
            <p:nvSpPr>
              <p:cNvPr id="57" name="箭头: 右 56"/>
              <p:cNvSpPr/>
              <p:nvPr/>
            </p:nvSpPr>
            <p:spPr>
              <a:xfrm rot="5400000">
                <a:off x="5675411" y="3615154"/>
                <a:ext cx="357386" cy="360340"/>
              </a:xfrm>
              <a:prstGeom prst="rightArrow">
                <a:avLst/>
              </a:prstGeom>
              <a:no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u="sng"/>
              </a:p>
            </p:txBody>
          </p:sp>
          <p:sp>
            <p:nvSpPr>
              <p:cNvPr id="58" name="箭头: 右 57"/>
              <p:cNvSpPr/>
              <p:nvPr/>
            </p:nvSpPr>
            <p:spPr>
              <a:xfrm>
                <a:off x="5013576" y="4350464"/>
                <a:ext cx="2222358" cy="358974"/>
              </a:xfrm>
              <a:prstGeom prst="rightArrow">
                <a:avLst/>
              </a:prstGeom>
              <a:noFill/>
              <a:ln w="127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u="sng"/>
              </a:p>
            </p:txBody>
          </p:sp>
        </p:grpSp>
        <p:sp>
          <p:nvSpPr>
            <p:cNvPr id="63" name="文本框 62"/>
            <p:cNvSpPr txBox="1"/>
            <p:nvPr/>
          </p:nvSpPr>
          <p:spPr>
            <a:xfrm>
              <a:off x="2391646" y="1978619"/>
              <a:ext cx="2313112" cy="345281"/>
            </a:xfrm>
            <a:prstGeom prst="rect">
              <a:avLst/>
            </a:prstGeom>
            <a:noFill/>
          </p:spPr>
          <p:txBody>
            <a:bodyPr wrap="square">
              <a:spAutoFit/>
            </a:bodyPr>
            <a:lstStyle/>
            <a:p>
              <a:pPr>
                <a:defRPr/>
              </a:pPr>
              <a:r>
                <a:rPr lang="zh-CN" altLang="en-US" sz="2400" b="1" kern="100" dirty="0">
                  <a:latin typeface="等线" panose="02010600030101010101" charset="-122"/>
                  <a:cs typeface="Times New Roman" panose="02020603050405020304" pitchFamily="18" charset="0"/>
                </a:rPr>
                <a:t>并行反演伪代码</a:t>
              </a:r>
              <a:endParaRPr lang="zh-CN" altLang="en-US" sz="2400" b="1" dirty="0"/>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2639619" y="1901660"/>
            <a:ext cx="2987675" cy="275590"/>
          </a:xfrm>
          <a:prstGeom prst="rect">
            <a:avLst/>
          </a:prstGeom>
          <a:noFill/>
        </p:spPr>
        <p:txBody>
          <a:bodyPr>
            <a:spAutoFit/>
          </a:bodyPr>
          <a:lstStyle/>
          <a:p>
            <a:pPr>
              <a:defRPr/>
            </a:pPr>
            <a:r>
              <a:rPr lang="zh-CN" altLang="zh-CN" sz="1200" b="1" kern="0" dirty="0">
                <a:solidFill>
                  <a:srgbClr val="0000FF"/>
                </a:solidFill>
                <a:latin typeface="等线" panose="02010600030101010101" charset="-122"/>
                <a:cs typeface="宋体" panose="02010600030101010101" pitchFamily="2" charset="-122"/>
              </a:rPr>
              <a:t>修改</a:t>
            </a:r>
            <a:r>
              <a:rPr lang="en-US" altLang="zh-CN" sz="1200" b="1" kern="0" dirty="0">
                <a:solidFill>
                  <a:srgbClr val="0000FF"/>
                </a:solidFill>
                <a:latin typeface="等线" panose="02010600030101010101" charset="-122"/>
                <a:cs typeface="宋体" panose="02010600030101010101" pitchFamily="2" charset="-122"/>
              </a:rPr>
              <a:t>mod.d2</a:t>
            </a:r>
            <a:r>
              <a:rPr lang="zh-CN" altLang="en-US" sz="1200" b="1" kern="0" dirty="0">
                <a:solidFill>
                  <a:srgbClr val="0000FF"/>
                </a:solidFill>
                <a:latin typeface="等线" panose="02010600030101010101" charset="-122"/>
                <a:cs typeface="宋体" panose="02010600030101010101" pitchFamily="2" charset="-122"/>
              </a:rPr>
              <a:t>文件</a:t>
            </a:r>
            <a:endParaRPr lang="zh-CN" altLang="zh-CN" sz="1400" b="1" kern="100" dirty="0">
              <a:solidFill>
                <a:srgbClr val="0000FF"/>
              </a:solidFill>
              <a:latin typeface="等线" panose="02010600030101010101" charset="-122"/>
              <a:cs typeface="Times New Roman" panose="02020603050405020304" pitchFamily="18" charset="0"/>
            </a:endParaRPr>
          </a:p>
        </p:txBody>
      </p:sp>
      <p:pic>
        <p:nvPicPr>
          <p:cNvPr id="29699" name="图片 7"/>
          <p:cNvPicPr>
            <a:picLocks noChangeAspect="1" noChangeArrowheads="1"/>
          </p:cNvPicPr>
          <p:nvPr/>
        </p:nvPicPr>
        <p:blipFill>
          <a:blip r:embed="rId1">
            <a:extLst>
              <a:ext uri="{28A0092B-C50C-407E-A947-70E740481C1C}">
                <a14:useLocalDpi xmlns:a14="http://schemas.microsoft.com/office/drawing/2010/main" val="0"/>
              </a:ext>
            </a:extLst>
          </a:blip>
          <a:srcRect r="49731" b="66725"/>
          <a:stretch>
            <a:fillRect/>
          </a:stretch>
        </p:blipFill>
        <p:spPr bwMode="auto">
          <a:xfrm>
            <a:off x="6336907" y="2525545"/>
            <a:ext cx="3643313" cy="204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文本框 3"/>
          <p:cNvSpPr txBox="1"/>
          <p:nvPr/>
        </p:nvSpPr>
        <p:spPr>
          <a:xfrm>
            <a:off x="2711056" y="2179472"/>
            <a:ext cx="3170239" cy="3138170"/>
          </a:xfrm>
          <a:prstGeom prst="rect">
            <a:avLst/>
          </a:prstGeom>
          <a:noFill/>
          <a:ln>
            <a:solidFill>
              <a:schemeClr val="tx1">
                <a:lumMod val="85000"/>
                <a:lumOff val="15000"/>
              </a:schemeClr>
            </a:solidFill>
          </a:ln>
        </p:spPr>
        <p:txBody>
          <a:bodyPr>
            <a:spAutoFit/>
          </a:bodyPr>
          <a:lstStyle/>
          <a:p>
            <a:pPr>
              <a:defRPr/>
            </a:pPr>
            <a:r>
              <a:rPr lang="en-US" altLang="zh-CN" sz="1100" dirty="0">
                <a:latin typeface="宋体" panose="02010600030101010101" pitchFamily="2" charset="-122"/>
                <a:ea typeface="宋体" panose="02010600030101010101" pitchFamily="2" charset="-122"/>
              </a:rPr>
              <a:t>MODEL</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TEST MODEL</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ISOTROPIC</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KGS</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FLAT EARTH</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1-D</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CONSTANT VELOCITY</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LINE08</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LINE09</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LINE10</a:t>
            </a:r>
            <a:endParaRPr lang="en-US" altLang="zh-CN" sz="1100" dirty="0">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LINE11</a:t>
            </a:r>
            <a:endParaRPr lang="en-US" altLang="zh-CN" sz="1100" dirty="0">
              <a:latin typeface="宋体" panose="02010600030101010101" pitchFamily="2" charset="-122"/>
              <a:ea typeface="宋体" panose="02010600030101010101" pitchFamily="2" charset="-122"/>
            </a:endParaRPr>
          </a:p>
          <a:p>
            <a:pPr>
              <a:defRPr/>
            </a:pPr>
            <a:r>
              <a:rPr lang="en-US" altLang="zh-CN" sz="1100" dirty="0">
                <a:solidFill>
                  <a:srgbClr val="FF0000"/>
                </a:solidFill>
                <a:latin typeface="宋体" panose="02010600030101010101" pitchFamily="2" charset="-122"/>
                <a:ea typeface="宋体" panose="02010600030101010101" pitchFamily="2" charset="-122"/>
              </a:rPr>
              <a:t>HR VP VS RHO QP QS ETAP ETAS FREFP FREFS</a:t>
            </a:r>
            <a:endParaRPr lang="en-US" altLang="zh-CN" sz="1100" dirty="0">
              <a:solidFill>
                <a:srgbClr val="FF0000"/>
              </a:solidFill>
              <a:latin typeface="宋体" panose="02010600030101010101" pitchFamily="2" charset="-122"/>
              <a:ea typeface="宋体" panose="02010600030101010101" pitchFamily="2" charset="-122"/>
            </a:endParaRPr>
          </a:p>
          <a:p>
            <a:pPr>
              <a:defRPr/>
            </a:pPr>
            <a:r>
              <a:rPr lang="en-US" altLang="zh-CN" sz="1100" dirty="0">
                <a:solidFill>
                  <a:srgbClr val="0000FF"/>
                </a:solidFill>
                <a:latin typeface="宋体" panose="02010600030101010101" pitchFamily="2" charset="-122"/>
                <a:ea typeface="宋体" panose="02010600030101010101" pitchFamily="2" charset="-122"/>
              </a:rPr>
              <a:t>2.00 6.00 3.5 3.3 0.0 0.0 0.0 0.0 1.0 1.0</a:t>
            </a:r>
            <a:endParaRPr lang="en-US" altLang="zh-CN" sz="1100" dirty="0">
              <a:solidFill>
                <a:srgbClr val="0000FF"/>
              </a:solidFill>
              <a:latin typeface="宋体" panose="02010600030101010101" pitchFamily="2" charset="-122"/>
              <a:ea typeface="宋体" panose="02010600030101010101" pitchFamily="2" charset="-122"/>
            </a:endParaRPr>
          </a:p>
          <a:p>
            <a:pPr>
              <a:defRPr/>
            </a:pPr>
            <a:r>
              <a:rPr lang="en-US" altLang="zh-CN" sz="1100" dirty="0">
                <a:solidFill>
                  <a:srgbClr val="0000FF"/>
                </a:solidFill>
                <a:latin typeface="宋体" panose="02010600030101010101" pitchFamily="2" charset="-122"/>
                <a:ea typeface="宋体" panose="02010600030101010101" pitchFamily="2" charset="-122"/>
              </a:rPr>
              <a:t>2.00 6.00 3.5 3.3 0.0 0.0 0.0 0.0 1.0 1.0</a:t>
            </a:r>
            <a:endParaRPr lang="en-US" altLang="zh-CN" sz="1100" dirty="0">
              <a:solidFill>
                <a:srgbClr val="0000FF"/>
              </a:solidFill>
              <a:latin typeface="宋体" panose="02010600030101010101" pitchFamily="2" charset="-122"/>
              <a:ea typeface="宋体" panose="02010600030101010101" pitchFamily="2" charset="-122"/>
            </a:endParaRPr>
          </a:p>
          <a:p>
            <a:pPr>
              <a:defRPr/>
            </a:pPr>
            <a:r>
              <a:rPr lang="en-US" altLang="zh-CN" sz="1100" dirty="0">
                <a:solidFill>
                  <a:srgbClr val="0000FF"/>
                </a:solidFill>
                <a:latin typeface="宋体" panose="02010600030101010101" pitchFamily="2" charset="-122"/>
                <a:ea typeface="宋体" panose="02010600030101010101" pitchFamily="2" charset="-122"/>
              </a:rPr>
              <a:t>2.00 6.00 3.5 3.3 0.0 0.0 0.0 0.0 1.0 1.0</a:t>
            </a:r>
            <a:endParaRPr lang="en-US" altLang="zh-CN" sz="1100" dirty="0">
              <a:solidFill>
                <a:srgbClr val="0000FF"/>
              </a:solidFill>
              <a:latin typeface="宋体" panose="02010600030101010101" pitchFamily="2" charset="-122"/>
              <a:ea typeface="宋体" panose="02010600030101010101" pitchFamily="2" charset="-122"/>
            </a:endParaRPr>
          </a:p>
          <a:p>
            <a:pPr>
              <a:defRPr/>
            </a:pPr>
            <a:r>
              <a:rPr lang="en-US" altLang="zh-CN" sz="1100" dirty="0">
                <a:solidFill>
                  <a:srgbClr val="0000FF"/>
                </a:solidFill>
                <a:latin typeface="宋体" panose="02010600030101010101" pitchFamily="2" charset="-122"/>
                <a:ea typeface="宋体" panose="02010600030101010101" pitchFamily="2" charset="-122"/>
              </a:rPr>
              <a:t>2.00 6.00 3.5 3.3 0.0 0.0 0.0 0.0 1.0 1.0</a:t>
            </a:r>
            <a:endParaRPr lang="en-US" altLang="zh-CN" sz="1100" dirty="0">
              <a:solidFill>
                <a:srgbClr val="0000FF"/>
              </a:solidFill>
              <a:latin typeface="宋体" panose="02010600030101010101" pitchFamily="2" charset="-122"/>
              <a:ea typeface="宋体" panose="02010600030101010101" pitchFamily="2" charset="-122"/>
            </a:endParaRPr>
          </a:p>
          <a:p>
            <a:pPr>
              <a:defRPr/>
            </a:pPr>
            <a:r>
              <a:rPr lang="en-US" altLang="zh-CN" sz="1100" dirty="0">
                <a:solidFill>
                  <a:srgbClr val="0000FF"/>
                </a:solidFill>
                <a:latin typeface="宋体" panose="02010600030101010101" pitchFamily="2" charset="-122"/>
                <a:ea typeface="宋体" panose="02010600030101010101" pitchFamily="2" charset="-122"/>
              </a:rPr>
              <a:t>2.00 6.00 3.5 3.3 0.0 0.0 0.0 0.0 1.0 1.0</a:t>
            </a:r>
            <a:endParaRPr lang="en-US" altLang="zh-CN" sz="1100" dirty="0">
              <a:solidFill>
                <a:srgbClr val="0000FF"/>
              </a:solidFill>
              <a:latin typeface="宋体" panose="02010600030101010101" pitchFamily="2" charset="-122"/>
              <a:ea typeface="宋体" panose="02010600030101010101" pitchFamily="2" charset="-122"/>
            </a:endParaRPr>
          </a:p>
          <a:p>
            <a:pPr>
              <a:defRPr/>
            </a:pPr>
            <a:r>
              <a:rPr lang="en-US" altLang="zh-CN" sz="1100" dirty="0">
                <a:latin typeface="宋体" panose="02010600030101010101" pitchFamily="2" charset="-122"/>
                <a:ea typeface="宋体" panose="02010600030101010101" pitchFamily="2" charset="-122"/>
              </a:rPr>
              <a:t>…</a:t>
            </a:r>
            <a:endParaRPr lang="en-US" altLang="zh-CN" sz="1100" dirty="0">
              <a:latin typeface="宋体" panose="02010600030101010101" pitchFamily="2" charset="-122"/>
              <a:ea typeface="宋体" panose="02010600030101010101" pitchFamily="2" charset="-122"/>
            </a:endParaRPr>
          </a:p>
        </p:txBody>
      </p:sp>
      <p:sp>
        <p:nvSpPr>
          <p:cNvPr id="6" name="文本框 5"/>
          <p:cNvSpPr txBox="1"/>
          <p:nvPr/>
        </p:nvSpPr>
        <p:spPr>
          <a:xfrm>
            <a:off x="2639616" y="1604797"/>
            <a:ext cx="4572000" cy="306705"/>
          </a:xfrm>
          <a:prstGeom prst="rect">
            <a:avLst/>
          </a:prstGeom>
          <a:noFill/>
        </p:spPr>
        <p:txBody>
          <a:bodyPr>
            <a:spAutoFit/>
          </a:bodyPr>
          <a:lstStyle/>
          <a:p>
            <a:pPr>
              <a:spcBef>
                <a:spcPts val="0"/>
              </a:spcBef>
              <a:spcAft>
                <a:spcPts val="900"/>
              </a:spcAft>
              <a:defRPr/>
            </a:pPr>
            <a:r>
              <a:rPr lang="en-US" altLang="zh-CN" sz="1400" b="1" kern="100" dirty="0">
                <a:solidFill>
                  <a:srgbClr val="C00000"/>
                </a:solidFill>
                <a:latin typeface="等线" panose="02010600030101010101" charset="-122"/>
                <a:cs typeface="Times New Roman" panose="02020603050405020304" pitchFamily="18" charset="0"/>
              </a:rPr>
              <a:t>cd </a:t>
            </a:r>
            <a:r>
              <a:rPr lang="zh-CN" altLang="en-US" sz="1400" b="1" kern="100" dirty="0">
                <a:solidFill>
                  <a:srgbClr val="C00000"/>
                </a:solidFill>
                <a:latin typeface="等线" panose="02010600030101010101" charset="-122"/>
                <a:cs typeface="Times New Roman" panose="02020603050405020304" pitchFamily="18" charset="0"/>
              </a:rPr>
              <a:t>进入反演路径 </a:t>
            </a:r>
            <a:r>
              <a:rPr lang="en-US" altLang="zh-CN" sz="1400" b="1" kern="100" dirty="0">
                <a:solidFill>
                  <a:srgbClr val="C00000"/>
                </a:solidFill>
                <a:latin typeface="等线" panose="02010600030101010101" charset="-122"/>
                <a:cs typeface="Times New Roman" panose="02020603050405020304" pitchFamily="18" charset="0"/>
              </a:rPr>
              <a:t>./inv2depth/ </a:t>
            </a:r>
            <a:endParaRPr lang="zh-CN" altLang="en-US" sz="1400" b="1" dirty="0">
              <a:solidFill>
                <a:srgbClr val="C00000"/>
              </a:solidFill>
            </a:endParaRPr>
          </a:p>
        </p:txBody>
      </p:sp>
      <p:sp>
        <p:nvSpPr>
          <p:cNvPr id="10" name="文本框 9"/>
          <p:cNvSpPr txBox="1"/>
          <p:nvPr/>
        </p:nvSpPr>
        <p:spPr>
          <a:xfrm>
            <a:off x="2432669" y="816641"/>
            <a:ext cx="6184997" cy="460375"/>
          </a:xfrm>
          <a:prstGeom prst="rect">
            <a:avLst/>
          </a:prstGeom>
          <a:noFill/>
        </p:spPr>
        <p:txBody>
          <a:bodyPr wrap="square">
            <a:spAutoFit/>
          </a:bodyPr>
          <a:lstStyle/>
          <a:p>
            <a:pPr algn="just">
              <a:defRPr/>
            </a:pPr>
            <a:r>
              <a:rPr lang="zh-CN" altLang="en-US" sz="2400" kern="100" dirty="0">
                <a:latin typeface="等线" panose="02010600030101010101" charset="-122"/>
                <a:cs typeface="Times New Roman" panose="02020603050405020304" pitchFamily="18" charset="0"/>
              </a:rPr>
              <a:t>初始模型设置：</a:t>
            </a:r>
            <a:r>
              <a:rPr lang="zh-CN" altLang="en-US" sz="2400" kern="0" dirty="0">
                <a:solidFill>
                  <a:srgbClr val="0000FF"/>
                </a:solidFill>
                <a:latin typeface="等线" panose="02010600030101010101" charset="-122"/>
                <a:cs typeface="宋体" panose="02010600030101010101" pitchFamily="2" charset="-122"/>
              </a:rPr>
              <a:t>固定的初始模型（默认）</a:t>
            </a:r>
            <a:endParaRPr lang="zh-CN" altLang="zh-CN" sz="2400" kern="100" dirty="0">
              <a:latin typeface="等线" panose="02010600030101010101" charset="-122"/>
              <a:cs typeface="Times New Roman" panose="02020603050405020304" pitchFamily="18" charset="0"/>
            </a:endParaRPr>
          </a:p>
        </p:txBody>
      </p:sp>
      <p:sp>
        <p:nvSpPr>
          <p:cNvPr id="11" name="文本框 10"/>
          <p:cNvSpPr txBox="1"/>
          <p:nvPr/>
        </p:nvSpPr>
        <p:spPr>
          <a:xfrm>
            <a:off x="1550991" y="233204"/>
            <a:ext cx="4572000" cy="460375"/>
          </a:xfrm>
          <a:prstGeom prst="rect">
            <a:avLst/>
          </a:prstGeom>
          <a:noFill/>
        </p:spPr>
        <p:txBody>
          <a:bodyPr>
            <a:spAutoFit/>
          </a:bodyPr>
          <a:lstStyle/>
          <a:p>
            <a:pPr>
              <a:spcBef>
                <a:spcPts val="0"/>
              </a:spcBef>
              <a:spcAft>
                <a:spcPts val="900"/>
              </a:spcAft>
              <a:defRPr/>
            </a:pP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2</a:t>
            </a: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 </a:t>
            </a:r>
            <a:r>
              <a:rPr lang="zh-TW" altLang="zh-CN" sz="2400" kern="100" dirty="0">
                <a:solidFill>
                  <a:srgbClr val="FF0000"/>
                </a:solidFill>
                <a:latin typeface="等线" panose="02010600030101010101" charset="-122"/>
                <a:ea typeface="等线" panose="02010600030101010101" charset="-122"/>
                <a:cs typeface="Times New Roman" panose="02020603050405020304" pitchFamily="18" charset="0"/>
              </a:rPr>
              <a:t>频散</a:t>
            </a:r>
            <a:r>
              <a:rPr lang="zh-CN" altLang="zh-CN" sz="2400" kern="100" dirty="0">
                <a:solidFill>
                  <a:srgbClr val="FF0000"/>
                </a:solidFill>
                <a:latin typeface="等线" panose="02010600030101010101" charset="-122"/>
                <a:cs typeface="Times New Roman" panose="02020603050405020304" pitchFamily="18" charset="0"/>
              </a:rPr>
              <a:t>曲线反演</a:t>
            </a:r>
            <a:endParaRPr lang="zh-CN" altLang="en-US" sz="2400" kern="100" dirty="0">
              <a:solidFill>
                <a:srgbClr val="FF0000"/>
              </a:solidFill>
              <a:latin typeface="等线" panose="02010600030101010101" charset="-122"/>
              <a:cs typeface="Times New Roman" panose="02020603050405020304" pitchFamily="18" charset="0"/>
            </a:endParaRPr>
          </a:p>
        </p:txBody>
      </p:sp>
      <p:sp>
        <p:nvSpPr>
          <p:cNvPr id="12" name="任意多边形: 形状 11"/>
          <p:cNvSpPr/>
          <p:nvPr/>
        </p:nvSpPr>
        <p:spPr>
          <a:xfrm>
            <a:off x="3785795" y="4481349"/>
            <a:ext cx="3324225" cy="1049337"/>
          </a:xfrm>
          <a:custGeom>
            <a:avLst/>
            <a:gdLst>
              <a:gd name="connsiteX0" fmla="*/ 3314700 w 3444798"/>
              <a:gd name="connsiteY0" fmla="*/ 0 h 1049365"/>
              <a:gd name="connsiteX1" fmla="*/ 3444240 w 3444798"/>
              <a:gd name="connsiteY1" fmla="*/ 220980 h 1049365"/>
              <a:gd name="connsiteX2" fmla="*/ 3329940 w 3444798"/>
              <a:gd name="connsiteY2" fmla="*/ 601980 h 1049365"/>
              <a:gd name="connsiteX3" fmla="*/ 2750820 w 3444798"/>
              <a:gd name="connsiteY3" fmla="*/ 982980 h 1049365"/>
              <a:gd name="connsiteX4" fmla="*/ 1760220 w 3444798"/>
              <a:gd name="connsiteY4" fmla="*/ 1013460 h 1049365"/>
              <a:gd name="connsiteX5" fmla="*/ 0 w 3444798"/>
              <a:gd name="connsiteY5" fmla="*/ 609600 h 104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44798" h="1049365">
                <a:moveTo>
                  <a:pt x="3314700" y="0"/>
                </a:moveTo>
                <a:cubicBezTo>
                  <a:pt x="3378200" y="60325"/>
                  <a:pt x="3441700" y="120650"/>
                  <a:pt x="3444240" y="220980"/>
                </a:cubicBezTo>
                <a:cubicBezTo>
                  <a:pt x="3446780" y="321310"/>
                  <a:pt x="3445510" y="474980"/>
                  <a:pt x="3329940" y="601980"/>
                </a:cubicBezTo>
                <a:cubicBezTo>
                  <a:pt x="3214370" y="728980"/>
                  <a:pt x="3012440" y="914400"/>
                  <a:pt x="2750820" y="982980"/>
                </a:cubicBezTo>
                <a:cubicBezTo>
                  <a:pt x="2489200" y="1051560"/>
                  <a:pt x="2218690" y="1075690"/>
                  <a:pt x="1760220" y="1013460"/>
                </a:cubicBezTo>
                <a:cubicBezTo>
                  <a:pt x="1301750" y="951230"/>
                  <a:pt x="650875" y="780415"/>
                  <a:pt x="0" y="609600"/>
                </a:cubicBezTo>
              </a:path>
            </a:pathLst>
          </a:custGeom>
          <a:noFill/>
          <a:ln>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13" name="矩形 12"/>
          <p:cNvSpPr/>
          <p:nvPr/>
        </p:nvSpPr>
        <p:spPr>
          <a:xfrm>
            <a:off x="3466703" y="4214649"/>
            <a:ext cx="319088" cy="94773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323375" y="1027316"/>
            <a:ext cx="5113339" cy="460375"/>
          </a:xfrm>
          <a:prstGeom prst="rect">
            <a:avLst/>
          </a:prstGeom>
          <a:noFill/>
        </p:spPr>
        <p:txBody>
          <a:bodyPr wrap="square">
            <a:spAutoFit/>
          </a:bodyPr>
          <a:lstStyle/>
          <a:p>
            <a:pPr algn="just">
              <a:defRPr/>
            </a:pPr>
            <a:r>
              <a:rPr lang="zh-CN" altLang="en-US" sz="2400" kern="100" dirty="0">
                <a:latin typeface="等线" panose="02010600030101010101" charset="-122"/>
                <a:cs typeface="Times New Roman" panose="02020603050405020304" pitchFamily="18" charset="0"/>
              </a:rPr>
              <a:t>初始模型设置：</a:t>
            </a:r>
            <a:r>
              <a:rPr lang="zh-CN" altLang="en-US" sz="2400" kern="0" dirty="0">
                <a:solidFill>
                  <a:srgbClr val="0000FF"/>
                </a:solidFill>
                <a:latin typeface="等线" panose="02010600030101010101" charset="-122"/>
                <a:cs typeface="宋体" panose="02010600030101010101" pitchFamily="2" charset="-122"/>
              </a:rPr>
              <a:t>使用前人的模型</a:t>
            </a:r>
            <a:endParaRPr lang="zh-CN" altLang="zh-CN" sz="2400" kern="100" dirty="0">
              <a:latin typeface="等线" panose="02010600030101010101" charset="-122"/>
              <a:cs typeface="Times New Roman" panose="02020603050405020304" pitchFamily="18" charset="0"/>
            </a:endParaRPr>
          </a:p>
        </p:txBody>
      </p:sp>
      <p:sp>
        <p:nvSpPr>
          <p:cNvPr id="7" name="文本框 6"/>
          <p:cNvSpPr txBox="1"/>
          <p:nvPr/>
        </p:nvSpPr>
        <p:spPr>
          <a:xfrm>
            <a:off x="2422525" y="2343151"/>
            <a:ext cx="5593688" cy="521970"/>
          </a:xfrm>
          <a:prstGeom prst="rect">
            <a:avLst/>
          </a:prstGeom>
          <a:noFill/>
          <a:ln>
            <a:solidFill>
              <a:schemeClr val="tx1"/>
            </a:solidFill>
          </a:ln>
        </p:spPr>
        <p:txBody>
          <a:bodyPr wrap="square">
            <a:spAutoFit/>
          </a:bodyPr>
          <a:lstStyle/>
          <a:p>
            <a:pPr>
              <a:defRPr/>
            </a:pPr>
            <a:r>
              <a:rPr lang="en-US" altLang="zh-CN" sz="1400" b="1" dirty="0">
                <a:hlinkClick r:id="rId1"/>
              </a:rPr>
              <a:t>Bao et al. 2015</a:t>
            </a:r>
            <a:r>
              <a:rPr lang="zh-CN" altLang="en-US" sz="1400" b="1" dirty="0"/>
              <a:t>； </a:t>
            </a:r>
            <a:r>
              <a:rPr lang="en-US" altLang="zh-CN" sz="1400" b="1" dirty="0">
                <a:hlinkClick r:id="rId2"/>
              </a:rPr>
              <a:t>Shen et al. 2016</a:t>
            </a:r>
            <a:r>
              <a:rPr lang="zh-CN" altLang="en-US" sz="1400" b="1" dirty="0"/>
              <a:t>；</a:t>
            </a:r>
            <a:r>
              <a:rPr lang="en-US" altLang="zh-CN" sz="1400" b="1" dirty="0">
                <a:hlinkClick r:id="rId3"/>
              </a:rPr>
              <a:t>Xin et al. 2019</a:t>
            </a:r>
            <a:r>
              <a:rPr lang="en-US" altLang="zh-CN" sz="1400" b="1" dirty="0"/>
              <a:t>;  </a:t>
            </a:r>
            <a:r>
              <a:rPr lang="en-US" altLang="zh-CN" sz="1400" b="1" dirty="0">
                <a:hlinkClick r:id="rId4"/>
              </a:rPr>
              <a:t>Luo et al, 2022</a:t>
            </a:r>
            <a:endParaRPr lang="en-US" altLang="zh-CN" sz="1055" b="1" dirty="0"/>
          </a:p>
        </p:txBody>
      </p:sp>
      <p:sp>
        <p:nvSpPr>
          <p:cNvPr id="12" name="箭头: 下 11"/>
          <p:cNvSpPr/>
          <p:nvPr/>
        </p:nvSpPr>
        <p:spPr>
          <a:xfrm>
            <a:off x="4895519" y="1787785"/>
            <a:ext cx="647700" cy="287337"/>
          </a:xfrm>
          <a:prstGeom prst="downArrow">
            <a:avLst/>
          </a:prstGeom>
          <a:solidFill>
            <a:schemeClr val="accent4">
              <a:lumMod val="20000"/>
              <a:lumOff val="80000"/>
            </a:schemeClr>
          </a:solidFill>
          <a:ln w="3175"/>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30725" name="文本框 13"/>
          <p:cNvSpPr txBox="1">
            <a:spLocks noChangeArrowheads="1"/>
          </p:cNvSpPr>
          <p:nvPr/>
        </p:nvSpPr>
        <p:spPr bwMode="auto">
          <a:xfrm>
            <a:off x="2471740" y="3535363"/>
            <a:ext cx="7031037" cy="1198880"/>
          </a:xfrm>
          <a:prstGeom prst="rect">
            <a:avLst/>
          </a:prstGeom>
          <a:noFill/>
          <a:ln w="9525">
            <a:solidFill>
              <a:schemeClr val="tx1"/>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200">
                <a:solidFill>
                  <a:schemeClr val="accent1"/>
                </a:solidFill>
              </a:rPr>
              <a:t>rfpath</a:t>
            </a:r>
            <a:r>
              <a:rPr lang="en-US" altLang="zh-CN" sz="1200"/>
              <a:t>=</a:t>
            </a:r>
            <a:r>
              <a:rPr lang="en-US" altLang="zh-CN" sz="1200">
                <a:solidFill>
                  <a:srgbClr val="FF00FF"/>
                </a:solidFill>
              </a:rPr>
              <a:t>'../' </a:t>
            </a:r>
            <a:r>
              <a:rPr lang="en-US" altLang="zh-CN" sz="1200"/>
              <a:t>                    			 </a:t>
            </a:r>
            <a:r>
              <a:rPr lang="en-US" altLang="zh-CN" sz="1200">
                <a:solidFill>
                  <a:srgbClr val="0000FF"/>
                </a:solidFill>
              </a:rPr>
              <a:t># path of RF</a:t>
            </a:r>
            <a:endParaRPr lang="en-US" altLang="zh-CN" sz="1200">
              <a:solidFill>
                <a:srgbClr val="0000FF"/>
              </a:solidFill>
            </a:endParaRPr>
          </a:p>
          <a:p>
            <a:r>
              <a:rPr lang="en-US" altLang="zh-CN" sz="1200">
                <a:solidFill>
                  <a:schemeClr val="accent1"/>
                </a:solidFill>
              </a:rPr>
              <a:t>rfile</a:t>
            </a:r>
            <a:r>
              <a:rPr lang="en-US" altLang="zh-CN" sz="1200"/>
              <a:t>=stacksac2.0AJWA			</a:t>
            </a:r>
            <a:r>
              <a:rPr lang="en-US" altLang="zh-CN" sz="1200">
                <a:solidFill>
                  <a:srgbClr val="0000FF"/>
                </a:solidFill>
              </a:rPr>
              <a:t> # RF file</a:t>
            </a:r>
            <a:endParaRPr lang="en-US" altLang="zh-CN" sz="1200">
              <a:solidFill>
                <a:srgbClr val="0000FF"/>
              </a:solidFill>
            </a:endParaRPr>
          </a:p>
          <a:p>
            <a:r>
              <a:rPr lang="en-US" altLang="zh-CN" sz="1200">
                <a:solidFill>
                  <a:schemeClr val="accent1"/>
                </a:solidFill>
              </a:rPr>
              <a:t>intMod</a:t>
            </a:r>
            <a:r>
              <a:rPr lang="en-US" altLang="zh-CN" sz="1200"/>
              <a:t>=../mod.d2</a:t>
            </a:r>
            <a:r>
              <a:rPr lang="en-US" altLang="zh-CN" sz="1200">
                <a:solidFill>
                  <a:srgbClr val="0000FF"/>
                </a:solidFill>
              </a:rPr>
              <a:t>				 # initial model</a:t>
            </a:r>
            <a:endParaRPr lang="en-US" altLang="zh-CN" sz="1200">
              <a:solidFill>
                <a:srgbClr val="0000FF"/>
              </a:solidFill>
            </a:endParaRPr>
          </a:p>
          <a:p>
            <a:r>
              <a:rPr lang="en-US" altLang="zh-CN" sz="1200">
                <a:solidFill>
                  <a:schemeClr val="accent1"/>
                </a:solidFill>
              </a:rPr>
              <a:t>invScriptF</a:t>
            </a:r>
            <a:r>
              <a:rPr lang="en-US" altLang="zh-CN" sz="1200"/>
              <a:t>=../jointinversion.sh	</a:t>
            </a:r>
            <a:r>
              <a:rPr lang="en-US" altLang="zh-CN" sz="1200">
                <a:solidFill>
                  <a:srgbClr val="0000FF"/>
                </a:solidFill>
              </a:rPr>
              <a:t> 	 # file1 for setting inversion parameters</a:t>
            </a:r>
            <a:endParaRPr lang="en-US" altLang="zh-CN" sz="1200">
              <a:solidFill>
                <a:srgbClr val="0000FF"/>
              </a:solidFill>
            </a:endParaRPr>
          </a:p>
          <a:p>
            <a:r>
              <a:rPr lang="en-US" altLang="zh-CN" sz="1200">
                <a:solidFill>
                  <a:schemeClr val="accent1"/>
                </a:solidFill>
              </a:rPr>
              <a:t>jobi</a:t>
            </a:r>
            <a:r>
              <a:rPr lang="en-US" altLang="zh-CN" sz="1200"/>
              <a:t>=$dsp.job 					</a:t>
            </a:r>
            <a:r>
              <a:rPr lang="en-US" altLang="zh-CN" sz="1200">
                <a:solidFill>
                  <a:srgbClr val="0000FF"/>
                </a:solidFill>
              </a:rPr>
              <a:t> # file2 for setting inversion parameters</a:t>
            </a:r>
            <a:endParaRPr lang="zh-CN" altLang="en-US" sz="1200">
              <a:solidFill>
                <a:srgbClr val="0000FF"/>
              </a:solidFill>
            </a:endParaRPr>
          </a:p>
        </p:txBody>
      </p:sp>
      <p:sp>
        <p:nvSpPr>
          <p:cNvPr id="17" name="矩形 16"/>
          <p:cNvSpPr/>
          <p:nvPr/>
        </p:nvSpPr>
        <p:spPr>
          <a:xfrm>
            <a:off x="2279652" y="3976688"/>
            <a:ext cx="5400675" cy="17303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1200"/>
          </a:p>
        </p:txBody>
      </p:sp>
      <p:sp>
        <p:nvSpPr>
          <p:cNvPr id="19" name="文本框 18"/>
          <p:cNvSpPr txBox="1"/>
          <p:nvPr/>
        </p:nvSpPr>
        <p:spPr>
          <a:xfrm>
            <a:off x="2471740" y="3017840"/>
            <a:ext cx="6715125" cy="275590"/>
          </a:xfrm>
          <a:prstGeom prst="rect">
            <a:avLst/>
          </a:prstGeom>
          <a:noFill/>
        </p:spPr>
        <p:txBody>
          <a:bodyPr>
            <a:spAutoFit/>
          </a:bodyPr>
          <a:lstStyle/>
          <a:p>
            <a:pPr>
              <a:defRPr/>
            </a:pPr>
            <a:r>
              <a:rPr lang="zh-CN" altLang="en-US" sz="1200" b="1" kern="0" dirty="0">
                <a:solidFill>
                  <a:srgbClr val="0000FF"/>
                </a:solidFill>
                <a:latin typeface="等线" panose="02010600030101010101" charset="-122"/>
              </a:rPr>
              <a:t>修改</a:t>
            </a:r>
            <a:r>
              <a:rPr lang="en-US" altLang="zh-CN" sz="1200" b="1" kern="0" dirty="0">
                <a:solidFill>
                  <a:srgbClr val="0000FF"/>
                </a:solidFill>
                <a:latin typeface="等线" panose="02010600030101010101" charset="-122"/>
              </a:rPr>
              <a:t>DispInv.sh</a:t>
            </a:r>
            <a:r>
              <a:rPr lang="zh-CN" altLang="en-US" sz="1200" b="1" kern="0" dirty="0">
                <a:solidFill>
                  <a:srgbClr val="0000FF"/>
                </a:solidFill>
                <a:latin typeface="等线" panose="02010600030101010101" charset="-122"/>
              </a:rPr>
              <a:t>里边的“</a:t>
            </a:r>
            <a:r>
              <a:rPr lang="en-US" altLang="zh-CN" sz="1200" b="1" kern="0" dirty="0" err="1">
                <a:solidFill>
                  <a:srgbClr val="0000FF"/>
                </a:solidFill>
                <a:latin typeface="等线" panose="02010600030101010101" charset="-122"/>
              </a:rPr>
              <a:t>intMod</a:t>
            </a:r>
            <a:r>
              <a:rPr lang="en-US" altLang="zh-CN" sz="1200" b="1" kern="0" dirty="0">
                <a:solidFill>
                  <a:srgbClr val="0000FF"/>
                </a:solidFill>
                <a:latin typeface="等线" panose="02010600030101010101" charset="-122"/>
              </a:rPr>
              <a:t>”</a:t>
            </a:r>
            <a:r>
              <a:rPr lang="zh-CN" altLang="en-US" sz="1200" b="1" kern="0" dirty="0">
                <a:solidFill>
                  <a:srgbClr val="0000FF"/>
                </a:solidFill>
                <a:latin typeface="等线" panose="02010600030101010101" charset="-122"/>
              </a:rPr>
              <a:t>参数可以为不同的网格点调用不同的初始模型 </a:t>
            </a:r>
            <a:endParaRPr lang="zh-CN" altLang="zh-CN" sz="1200" b="1" kern="0" dirty="0">
              <a:solidFill>
                <a:srgbClr val="0000FF"/>
              </a:solidFill>
              <a:latin typeface="等线" panose="02010600030101010101" charset="-122"/>
            </a:endParaRPr>
          </a:p>
        </p:txBody>
      </p:sp>
      <p:sp>
        <p:nvSpPr>
          <p:cNvPr id="20" name="文本框 19"/>
          <p:cNvSpPr txBox="1"/>
          <p:nvPr/>
        </p:nvSpPr>
        <p:spPr>
          <a:xfrm>
            <a:off x="1524000" y="366360"/>
            <a:ext cx="4572000" cy="460375"/>
          </a:xfrm>
          <a:prstGeom prst="rect">
            <a:avLst/>
          </a:prstGeom>
          <a:noFill/>
        </p:spPr>
        <p:txBody>
          <a:bodyPr>
            <a:spAutoFit/>
          </a:bodyPr>
          <a:lstStyle/>
          <a:p>
            <a:pPr>
              <a:spcBef>
                <a:spcPts val="0"/>
              </a:spcBef>
              <a:spcAft>
                <a:spcPts val="900"/>
              </a:spcAft>
              <a:defRPr/>
            </a:pP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2</a:t>
            </a: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 </a:t>
            </a:r>
            <a:r>
              <a:rPr lang="zh-TW" altLang="zh-CN" sz="2400" kern="100" dirty="0">
                <a:solidFill>
                  <a:srgbClr val="FF0000"/>
                </a:solidFill>
                <a:latin typeface="等线" panose="02010600030101010101" charset="-122"/>
                <a:ea typeface="等线" panose="02010600030101010101" charset="-122"/>
                <a:cs typeface="Times New Roman" panose="02020603050405020304" pitchFamily="18" charset="0"/>
              </a:rPr>
              <a:t>频散</a:t>
            </a:r>
            <a:r>
              <a:rPr lang="zh-CN" altLang="zh-CN" sz="2400" kern="100" dirty="0">
                <a:solidFill>
                  <a:srgbClr val="FF0000"/>
                </a:solidFill>
                <a:latin typeface="等线" panose="02010600030101010101" charset="-122"/>
                <a:cs typeface="Times New Roman" panose="02020603050405020304" pitchFamily="18" charset="0"/>
              </a:rPr>
              <a:t>曲线反演</a:t>
            </a:r>
            <a:endParaRPr lang="zh-CN" altLang="en-US" sz="2400" kern="100" dirty="0">
              <a:solidFill>
                <a:srgbClr val="FF0000"/>
              </a:solidFill>
              <a:latin typeface="等线" panose="02010600030101010101" charset="-122"/>
              <a:cs typeface="Times New Roman" panose="02020603050405020304"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47360" y="177408"/>
            <a:ext cx="2173284" cy="460375"/>
          </a:xfrm>
          <a:prstGeom prst="rect">
            <a:avLst/>
          </a:prstGeom>
          <a:noFill/>
        </p:spPr>
        <p:txBody>
          <a:bodyPr wrap="square">
            <a:spAutoFit/>
          </a:bodyPr>
          <a:lstStyle/>
          <a:p>
            <a:pPr algn="just">
              <a:defRPr/>
            </a:pPr>
            <a:r>
              <a:rPr lang="zh-CN" altLang="en-US" sz="2400" kern="100" dirty="0">
                <a:latin typeface="等线" panose="02010600030101010101" charset="-122"/>
                <a:cs typeface="Times New Roman" panose="02020603050405020304" pitchFamily="18" charset="0"/>
              </a:rPr>
              <a:t>反演参数设置</a:t>
            </a:r>
            <a:endParaRPr lang="zh-CN" altLang="zh-CN" sz="2400" kern="100" dirty="0">
              <a:latin typeface="等线" panose="02010600030101010101" charset="-122"/>
              <a:cs typeface="Times New Roman" panose="02020603050405020304" pitchFamily="18" charset="0"/>
            </a:endParaRPr>
          </a:p>
        </p:txBody>
      </p:sp>
      <p:sp>
        <p:nvSpPr>
          <p:cNvPr id="11" name="文本框 10"/>
          <p:cNvSpPr txBox="1"/>
          <p:nvPr/>
        </p:nvSpPr>
        <p:spPr>
          <a:xfrm>
            <a:off x="5039883" y="680643"/>
            <a:ext cx="1970092" cy="460375"/>
          </a:xfrm>
          <a:prstGeom prst="rect">
            <a:avLst/>
          </a:prstGeom>
          <a:noFill/>
        </p:spPr>
        <p:txBody>
          <a:bodyPr wrap="square">
            <a:spAutoFit/>
          </a:bodyPr>
          <a:lstStyle/>
          <a:p>
            <a:pPr>
              <a:defRPr/>
            </a:pPr>
            <a:r>
              <a:rPr lang="en-US" altLang="zh-CN" sz="2400" b="1" kern="0" dirty="0">
                <a:latin typeface="等线" panose="02010600030101010101" charset="-122"/>
              </a:rPr>
              <a:t>DispInv.sh</a:t>
            </a:r>
            <a:endParaRPr lang="zh-CN" altLang="en-US" sz="2400" dirty="0"/>
          </a:p>
        </p:txBody>
      </p:sp>
      <p:grpSp>
        <p:nvGrpSpPr>
          <p:cNvPr id="8" name="组合 7"/>
          <p:cNvGrpSpPr/>
          <p:nvPr/>
        </p:nvGrpSpPr>
        <p:grpSpPr>
          <a:xfrm>
            <a:off x="2936899" y="977759"/>
            <a:ext cx="7504521" cy="5736092"/>
            <a:chOff x="1708046" y="1032274"/>
            <a:chExt cx="4796341" cy="3391551"/>
          </a:xfrm>
        </p:grpSpPr>
        <p:sp>
          <p:nvSpPr>
            <p:cNvPr id="20" name="矩形 19"/>
            <p:cNvSpPr/>
            <p:nvPr/>
          </p:nvSpPr>
          <p:spPr bwMode="auto">
            <a:xfrm>
              <a:off x="1708046" y="1062534"/>
              <a:ext cx="3509963" cy="3361291"/>
            </a:xfrm>
            <a:prstGeom prst="rect">
              <a:avLst/>
            </a:prstGeom>
            <a:solidFill>
              <a:schemeClr val="bg1"/>
            </a:solidFill>
            <a:ln w="3175"/>
          </p:spPr>
          <p:style>
            <a:lnRef idx="2">
              <a:schemeClr val="accent1">
                <a:shade val="15000"/>
              </a:schemeClr>
            </a:lnRef>
            <a:fillRef idx="1">
              <a:schemeClr val="accent1"/>
            </a:fillRef>
            <a:effectRef idx="0">
              <a:schemeClr val="accent1"/>
            </a:effectRef>
            <a:fontRef idx="minor">
              <a:schemeClr val="lt1"/>
            </a:fontRef>
          </p:style>
          <p:txBody>
            <a:bodyPr anchor="ctr"/>
            <a:lstStyle/>
            <a:p>
              <a:pPr>
                <a:defRPr/>
              </a:pPr>
              <a:r>
                <a:rPr lang="en-US" altLang="zh-CN" sz="1465" b="1" dirty="0">
                  <a:solidFill>
                    <a:srgbClr val="0000FF"/>
                  </a:solidFill>
                </a:rPr>
                <a:t>#!/bin/bash</a:t>
              </a:r>
              <a:endParaRPr lang="en-US" altLang="zh-CN" sz="1465" b="1" dirty="0">
                <a:solidFill>
                  <a:srgbClr val="0000FF"/>
                </a:solidFill>
              </a:endParaRPr>
            </a:p>
            <a:p>
              <a:pPr>
                <a:defRPr/>
              </a:pPr>
              <a:r>
                <a:rPr lang="en-US" altLang="zh-CN" sz="1465" b="1" dirty="0">
                  <a:solidFill>
                    <a:srgbClr val="B3350D"/>
                  </a:solidFill>
                </a:rPr>
                <a:t>ls</a:t>
              </a:r>
              <a:r>
                <a:rPr lang="en-US" altLang="zh-CN" sz="1465" dirty="0">
                  <a:solidFill>
                    <a:prstClr val="black"/>
                  </a:solidFill>
                </a:rPr>
                <a:t> bk.*.deg.*.dsp &gt; </a:t>
              </a:r>
              <a:r>
                <a:rPr lang="en-US" altLang="zh-CN" sz="1465" dirty="0" err="1">
                  <a:solidFill>
                    <a:prstClr val="black"/>
                  </a:solidFill>
                </a:rPr>
                <a:t>dsplist</a:t>
              </a:r>
              <a:endParaRPr lang="en-US" altLang="zh-CN" sz="1465" dirty="0">
                <a:solidFill>
                  <a:prstClr val="black"/>
                </a:solidFill>
              </a:endParaRPr>
            </a:p>
            <a:p>
              <a:pPr>
                <a:defRPr/>
              </a:pPr>
              <a:r>
                <a:rPr lang="en-US" altLang="zh-CN" sz="1465" b="1" dirty="0">
                  <a:solidFill>
                    <a:srgbClr val="B3350D"/>
                  </a:solidFill>
                </a:rPr>
                <a:t>for </a:t>
              </a:r>
              <a:r>
                <a:rPr lang="en-US" altLang="zh-CN" sz="1465" dirty="0" err="1">
                  <a:solidFill>
                    <a:srgbClr val="2E5BB6"/>
                  </a:solidFill>
                </a:rPr>
                <a:t>dsp</a:t>
              </a:r>
              <a:r>
                <a:rPr lang="en-US" altLang="zh-CN" sz="1465" dirty="0">
                  <a:solidFill>
                    <a:prstClr val="black"/>
                  </a:solidFill>
                </a:rPr>
                <a:t> </a:t>
              </a:r>
              <a:r>
                <a:rPr lang="en-US" altLang="zh-CN" sz="1465" b="1" dirty="0">
                  <a:solidFill>
                    <a:srgbClr val="B3350D"/>
                  </a:solidFill>
                </a:rPr>
                <a:t>in</a:t>
              </a:r>
              <a:r>
                <a:rPr lang="en-US" altLang="zh-CN" sz="1465" dirty="0">
                  <a:solidFill>
                    <a:prstClr val="black"/>
                  </a:solidFill>
                </a:rPr>
                <a:t> `</a:t>
              </a:r>
              <a:r>
                <a:rPr lang="en-US" altLang="zh-CN" sz="1465" b="1" dirty="0">
                  <a:solidFill>
                    <a:srgbClr val="B3350D"/>
                  </a:solidFill>
                </a:rPr>
                <a:t>cat</a:t>
              </a:r>
              <a:r>
                <a:rPr lang="en-US" altLang="zh-CN" sz="1465" dirty="0">
                  <a:solidFill>
                    <a:prstClr val="black"/>
                  </a:solidFill>
                </a:rPr>
                <a:t> </a:t>
              </a:r>
              <a:r>
                <a:rPr lang="en-US" altLang="zh-CN" sz="1465" dirty="0" err="1">
                  <a:solidFill>
                    <a:srgbClr val="7030A0"/>
                  </a:solidFill>
                </a:rPr>
                <a:t>dsplist</a:t>
              </a:r>
              <a:r>
                <a:rPr lang="en-US" altLang="zh-CN" sz="1465" dirty="0">
                  <a:solidFill>
                    <a:prstClr val="black"/>
                  </a:solidFill>
                </a:rPr>
                <a:t>`</a:t>
              </a:r>
              <a:endParaRPr lang="en-US" altLang="zh-CN" sz="1465" dirty="0">
                <a:solidFill>
                  <a:prstClr val="black"/>
                </a:solidFill>
              </a:endParaRPr>
            </a:p>
            <a:p>
              <a:pPr>
                <a:defRPr/>
              </a:pPr>
              <a:r>
                <a:rPr lang="en-US" altLang="zh-CN" sz="1465" b="1" dirty="0">
                  <a:solidFill>
                    <a:srgbClr val="B3350D"/>
                  </a:solidFill>
                </a:rPr>
                <a:t>do</a:t>
              </a:r>
              <a:endParaRPr lang="en-US" altLang="zh-CN" sz="1465" b="1" dirty="0">
                <a:solidFill>
                  <a:srgbClr val="B3350D"/>
                </a:solidFill>
              </a:endParaRPr>
            </a:p>
            <a:p>
              <a:pPr>
                <a:defRPr/>
              </a:pPr>
              <a:r>
                <a:rPr lang="en-US" altLang="zh-CN" sz="1465" dirty="0" err="1">
                  <a:solidFill>
                    <a:srgbClr val="2E5BB6"/>
                  </a:solidFill>
                </a:rPr>
                <a:t>rfpath</a:t>
              </a:r>
              <a:r>
                <a:rPr lang="en-US" altLang="zh-CN" sz="1465" dirty="0">
                  <a:solidFill>
                    <a:prstClr val="black"/>
                  </a:solidFill>
                </a:rPr>
                <a:t>=..</a:t>
              </a:r>
              <a:r>
                <a:rPr lang="en-US" altLang="zh-CN" sz="1465" b="1" dirty="0">
                  <a:solidFill>
                    <a:srgbClr val="B3350D"/>
                  </a:solidFill>
                </a:rPr>
                <a:t>/</a:t>
              </a:r>
              <a:r>
                <a:rPr lang="en-US" altLang="zh-CN" sz="1465" dirty="0">
                  <a:solidFill>
                    <a:prstClr val="black"/>
                  </a:solidFill>
                </a:rPr>
                <a:t>                  			</a:t>
              </a:r>
              <a:endParaRPr lang="en-US" altLang="zh-CN" sz="1465" dirty="0">
                <a:solidFill>
                  <a:srgbClr val="0000FF"/>
                </a:solidFill>
              </a:endParaRPr>
            </a:p>
            <a:p>
              <a:pPr>
                <a:defRPr/>
              </a:pPr>
              <a:r>
                <a:rPr lang="en-US" altLang="zh-CN" sz="1465" dirty="0" err="1">
                  <a:solidFill>
                    <a:srgbClr val="2E5BB6"/>
                  </a:solidFill>
                </a:rPr>
                <a:t>rfile</a:t>
              </a:r>
              <a:r>
                <a:rPr lang="en-US" altLang="zh-CN" sz="1465" dirty="0">
                  <a:solidFill>
                    <a:prstClr val="black"/>
                  </a:solidFill>
                </a:rPr>
                <a:t>=stacksac2.0AJWA		</a:t>
              </a:r>
              <a:endParaRPr lang="en-US" altLang="zh-CN" sz="1465" dirty="0">
                <a:solidFill>
                  <a:srgbClr val="0000FF"/>
                </a:solidFill>
              </a:endParaRPr>
            </a:p>
            <a:p>
              <a:pPr>
                <a:defRPr/>
              </a:pPr>
              <a:r>
                <a:rPr lang="en-US" altLang="zh-CN" sz="1465" dirty="0" err="1">
                  <a:solidFill>
                    <a:srgbClr val="5B9BD5">
                      <a:lumMod val="75000"/>
                    </a:srgbClr>
                  </a:solidFill>
                </a:rPr>
                <a:t>intMod</a:t>
              </a:r>
              <a:r>
                <a:rPr lang="en-US" altLang="zh-CN" sz="1465" dirty="0">
                  <a:solidFill>
                    <a:prstClr val="black"/>
                  </a:solidFill>
                </a:rPr>
                <a:t>=..</a:t>
              </a:r>
              <a:r>
                <a:rPr lang="en-US" altLang="zh-CN" sz="1465" b="1" dirty="0">
                  <a:solidFill>
                    <a:srgbClr val="C00000"/>
                  </a:solidFill>
                </a:rPr>
                <a:t>/</a:t>
              </a:r>
              <a:r>
                <a:rPr lang="en-US" altLang="zh-CN" sz="1465" dirty="0">
                  <a:solidFill>
                    <a:prstClr val="black"/>
                  </a:solidFill>
                </a:rPr>
                <a:t>mod.d2			</a:t>
              </a:r>
              <a:endParaRPr lang="en-US" altLang="zh-CN" sz="1465" dirty="0">
                <a:solidFill>
                  <a:srgbClr val="0000FF"/>
                </a:solidFill>
              </a:endParaRPr>
            </a:p>
            <a:p>
              <a:pPr>
                <a:defRPr/>
              </a:pPr>
              <a:r>
                <a:rPr lang="en-US" altLang="zh-CN" sz="1465" dirty="0" err="1">
                  <a:solidFill>
                    <a:srgbClr val="5B9BD5">
                      <a:lumMod val="75000"/>
                    </a:srgbClr>
                  </a:solidFill>
                </a:rPr>
                <a:t>invScriptF</a:t>
              </a:r>
              <a:r>
                <a:rPr lang="en-US" altLang="zh-CN" sz="1465" dirty="0">
                  <a:solidFill>
                    <a:prstClr val="black"/>
                  </a:solidFill>
                </a:rPr>
                <a:t>=..</a:t>
              </a:r>
              <a:r>
                <a:rPr lang="en-US" altLang="zh-CN" sz="1465" b="1" dirty="0">
                  <a:solidFill>
                    <a:srgbClr val="C00000"/>
                  </a:solidFill>
                </a:rPr>
                <a:t>/</a:t>
              </a:r>
              <a:r>
                <a:rPr lang="en-US" altLang="zh-CN" sz="1465" dirty="0">
                  <a:solidFill>
                    <a:prstClr val="black"/>
                  </a:solidFill>
                </a:rPr>
                <a:t>jointinversion.sh		</a:t>
              </a:r>
              <a:endParaRPr lang="en-US" altLang="zh-CN" sz="1465" dirty="0">
                <a:solidFill>
                  <a:srgbClr val="0000FF"/>
                </a:solidFill>
              </a:endParaRPr>
            </a:p>
            <a:p>
              <a:pPr>
                <a:defRPr/>
              </a:pPr>
              <a:r>
                <a:rPr lang="en-US" altLang="zh-CN" sz="1465" dirty="0" err="1">
                  <a:solidFill>
                    <a:srgbClr val="5B9BD5">
                      <a:lumMod val="75000"/>
                    </a:srgbClr>
                  </a:solidFill>
                </a:rPr>
                <a:t>jobi</a:t>
              </a:r>
              <a:r>
                <a:rPr lang="en-US" altLang="zh-CN" sz="1465" dirty="0">
                  <a:solidFill>
                    <a:prstClr val="black"/>
                  </a:solidFill>
                </a:rPr>
                <a:t>=</a:t>
              </a:r>
              <a:r>
                <a:rPr lang="en-US" altLang="zh-CN" sz="1465" dirty="0">
                  <a:solidFill>
                    <a:srgbClr val="5050FA"/>
                  </a:solidFill>
                </a:rPr>
                <a:t>$</a:t>
              </a:r>
              <a:r>
                <a:rPr lang="en-US" altLang="zh-CN" sz="1465" dirty="0" err="1">
                  <a:solidFill>
                    <a:srgbClr val="5050FA"/>
                  </a:solidFill>
                </a:rPr>
                <a:t>dsp</a:t>
              </a:r>
              <a:r>
                <a:rPr lang="en-US" altLang="zh-CN" sz="1465" dirty="0" err="1">
                  <a:solidFill>
                    <a:prstClr val="black"/>
                  </a:solidFill>
                </a:rPr>
                <a:t>.job</a:t>
              </a:r>
              <a:r>
                <a:rPr lang="en-US" altLang="zh-CN" sz="1465" dirty="0">
                  <a:solidFill>
                    <a:prstClr val="black"/>
                  </a:solidFill>
                </a:rPr>
                <a:t> 	</a:t>
              </a:r>
              <a:endParaRPr lang="en-US" altLang="zh-CN" sz="1465" dirty="0">
                <a:solidFill>
                  <a:prstClr val="black"/>
                </a:solidFill>
              </a:endParaRPr>
            </a:p>
            <a:p>
              <a:pPr>
                <a:defRPr/>
              </a:pPr>
              <a:r>
                <a:rPr lang="en-US" altLang="zh-CN" sz="1465" dirty="0">
                  <a:solidFill>
                    <a:prstClr val="black"/>
                  </a:solidFill>
                </a:rPr>
                <a:t>		 	</a:t>
              </a:r>
              <a:endParaRPr lang="en-US" altLang="zh-CN" sz="1465" dirty="0">
                <a:solidFill>
                  <a:srgbClr val="0000FF"/>
                </a:solidFill>
              </a:endParaRPr>
            </a:p>
            <a:p>
              <a:pPr>
                <a:defRPr/>
              </a:pPr>
              <a:r>
                <a:rPr lang="en-US" altLang="zh-CN" sz="1335" dirty="0">
                  <a:solidFill>
                    <a:srgbClr val="0000FF"/>
                  </a:solidFill>
                </a:rPr>
                <a:t># </a:t>
              </a:r>
              <a:r>
                <a:rPr lang="zh-CN" altLang="en-US" sz="1335" dirty="0">
                  <a:solidFill>
                    <a:srgbClr val="0000FF"/>
                  </a:solidFill>
                  <a:latin typeface="黑体" panose="02010609060101010101" pitchFamily="49" charset="-122"/>
                  <a:ea typeface="黑体" panose="02010609060101010101" pitchFamily="49" charset="-122"/>
                </a:rPr>
                <a:t>生成反演参数文件</a:t>
              </a:r>
              <a:r>
                <a:rPr lang="en-US" altLang="zh-CN" sz="1335" dirty="0">
                  <a:solidFill>
                    <a:srgbClr val="0000FF"/>
                  </a:solidFill>
                  <a:latin typeface="黑体" panose="02010609060101010101" pitchFamily="49" charset="-122"/>
                  <a:ea typeface="黑体" panose="02010609060101010101" pitchFamily="49" charset="-122"/>
                </a:rPr>
                <a:t> </a:t>
              </a:r>
              <a:r>
                <a:rPr lang="en-US" altLang="zh-CN" sz="1335" dirty="0" err="1">
                  <a:solidFill>
                    <a:srgbClr val="0000FF"/>
                  </a:solidFill>
                </a:rPr>
                <a:t>jobs.d</a:t>
              </a:r>
              <a:endParaRPr lang="en-US" altLang="zh-CN" sz="1335" dirty="0">
                <a:solidFill>
                  <a:srgbClr val="0000FF"/>
                </a:solidFill>
              </a:endParaRPr>
            </a:p>
            <a:p>
              <a:pPr>
                <a:defRPr/>
              </a:pPr>
              <a:r>
                <a:rPr lang="en-US" altLang="zh-CN" sz="1465" b="1" dirty="0">
                  <a:solidFill>
                    <a:srgbClr val="B3350D"/>
                  </a:solidFill>
                </a:rPr>
                <a:t>echo</a:t>
              </a:r>
              <a:r>
                <a:rPr lang="en-US" altLang="zh-CN" sz="1465" dirty="0">
                  <a:solidFill>
                    <a:prstClr val="black"/>
                  </a:solidFill>
                </a:rPr>
                <a:t> </a:t>
              </a:r>
              <a:r>
                <a:rPr lang="en-US" altLang="zh-CN" sz="1465" dirty="0">
                  <a:solidFill>
                    <a:srgbClr val="FF00FF"/>
                  </a:solidFill>
                </a:rPr>
                <a:t>"0.00499999989 0.00499999989 0. 0.00499999989 0." </a:t>
              </a:r>
              <a:r>
                <a:rPr lang="en-US" altLang="zh-CN" sz="1465" dirty="0">
                  <a:solidFill>
                    <a:prstClr val="black"/>
                  </a:solidFill>
                </a:rPr>
                <a:t>&gt; </a:t>
              </a:r>
              <a:r>
                <a:rPr lang="en-US" altLang="zh-CN" sz="1465" dirty="0">
                  <a:solidFill>
                    <a:srgbClr val="5B9BD5">
                      <a:lumMod val="75000"/>
                    </a:srgbClr>
                  </a:solidFill>
                </a:rPr>
                <a:t>$</a:t>
              </a:r>
              <a:r>
                <a:rPr lang="en-US" altLang="zh-CN" sz="1465" dirty="0" err="1">
                  <a:solidFill>
                    <a:srgbClr val="5B9BD5">
                      <a:lumMod val="75000"/>
                    </a:srgbClr>
                  </a:solidFill>
                </a:rPr>
                <a:t>jobi</a:t>
              </a:r>
              <a:endParaRPr lang="en-US" altLang="zh-CN" sz="1465" dirty="0">
                <a:solidFill>
                  <a:srgbClr val="5B9BD5">
                    <a:lumMod val="75000"/>
                  </a:srgbClr>
                </a:solidFill>
              </a:endParaRPr>
            </a:p>
            <a:p>
              <a:pPr>
                <a:defRPr/>
              </a:pPr>
              <a:r>
                <a:rPr lang="en-US" altLang="zh-CN" sz="1465" b="1" dirty="0">
                  <a:solidFill>
                    <a:srgbClr val="B3350D"/>
                  </a:solidFill>
                </a:rPr>
                <a:t>echo</a:t>
              </a:r>
              <a:r>
                <a:rPr lang="en-US" altLang="zh-CN" sz="1465" dirty="0">
                  <a:solidFill>
                    <a:prstClr val="black"/>
                  </a:solidFill>
                </a:rPr>
                <a:t> </a:t>
              </a:r>
              <a:r>
                <a:rPr lang="en-US" altLang="zh-CN" sz="1465" dirty="0">
                  <a:solidFill>
                    <a:srgbClr val="FF00FF"/>
                  </a:solidFill>
                </a:rPr>
                <a:t>"1 2 2 2 2 2 2 0 1 0" </a:t>
              </a:r>
              <a:r>
                <a:rPr lang="en-US" altLang="zh-CN" sz="1465" dirty="0">
                  <a:solidFill>
                    <a:prstClr val="black"/>
                  </a:solidFill>
                </a:rPr>
                <a:t>&gt;&gt; </a:t>
              </a:r>
              <a:r>
                <a:rPr lang="en-US" altLang="zh-CN" sz="1465" dirty="0">
                  <a:solidFill>
                    <a:srgbClr val="5B9BD5">
                      <a:lumMod val="75000"/>
                    </a:srgbClr>
                  </a:solidFill>
                </a:rPr>
                <a:t>$</a:t>
              </a:r>
              <a:r>
                <a:rPr lang="en-US" altLang="zh-CN" sz="1465" dirty="0" err="1">
                  <a:solidFill>
                    <a:srgbClr val="5B9BD5">
                      <a:lumMod val="75000"/>
                    </a:srgbClr>
                  </a:solidFill>
                </a:rPr>
                <a:t>jobi</a:t>
              </a:r>
              <a:endParaRPr lang="en-US" altLang="zh-CN" sz="1465" dirty="0">
                <a:solidFill>
                  <a:srgbClr val="5B9BD5">
                    <a:lumMod val="75000"/>
                  </a:srgbClr>
                </a:solidFill>
              </a:endParaRPr>
            </a:p>
            <a:p>
              <a:pPr>
                <a:defRPr/>
              </a:pPr>
              <a:r>
                <a:rPr lang="en-US" altLang="zh-CN" sz="1465" b="1" dirty="0">
                  <a:solidFill>
                    <a:srgbClr val="B3350D"/>
                  </a:solidFill>
                </a:rPr>
                <a:t>echo</a:t>
              </a:r>
              <a:r>
                <a:rPr lang="en-US" altLang="zh-CN" sz="1465" dirty="0">
                  <a:solidFill>
                    <a:prstClr val="black"/>
                  </a:solidFill>
                </a:rPr>
                <a:t> </a:t>
              </a:r>
              <a:r>
                <a:rPr lang="en-US" altLang="zh-CN" sz="1465" dirty="0">
                  <a:solidFill>
                    <a:srgbClr val="FF00FF"/>
                  </a:solidFill>
                </a:rPr>
                <a:t>"</a:t>
              </a:r>
              <a:r>
                <a:rPr lang="en-US" altLang="zh-CN" sz="1465" dirty="0" err="1">
                  <a:solidFill>
                    <a:srgbClr val="FF00FF"/>
                  </a:solidFill>
                </a:rPr>
                <a:t>mod.d</a:t>
              </a:r>
              <a:r>
                <a:rPr lang="en-US" altLang="zh-CN" sz="1465" dirty="0">
                  <a:solidFill>
                    <a:srgbClr val="FF00FF"/>
                  </a:solidFill>
                </a:rPr>
                <a:t>" </a:t>
              </a:r>
              <a:r>
                <a:rPr lang="en-US" altLang="zh-CN" sz="1465" dirty="0">
                  <a:solidFill>
                    <a:prstClr val="black"/>
                  </a:solidFill>
                </a:rPr>
                <a:t>&gt;&gt; </a:t>
              </a:r>
              <a:r>
                <a:rPr lang="en-US" altLang="zh-CN" sz="1465" dirty="0">
                  <a:solidFill>
                    <a:srgbClr val="5B9BD5">
                      <a:lumMod val="75000"/>
                    </a:srgbClr>
                  </a:solidFill>
                </a:rPr>
                <a:t>$</a:t>
              </a:r>
              <a:r>
                <a:rPr lang="en-US" altLang="zh-CN" sz="1465" dirty="0" err="1">
                  <a:solidFill>
                    <a:srgbClr val="5B9BD5">
                      <a:lumMod val="75000"/>
                    </a:srgbClr>
                  </a:solidFill>
                </a:rPr>
                <a:t>jobi</a:t>
              </a:r>
              <a:endParaRPr lang="en-US" altLang="zh-CN" sz="1465" dirty="0">
                <a:solidFill>
                  <a:srgbClr val="5B9BD5">
                    <a:lumMod val="75000"/>
                  </a:srgbClr>
                </a:solidFill>
              </a:endParaRPr>
            </a:p>
            <a:p>
              <a:pPr>
                <a:defRPr/>
              </a:pPr>
              <a:r>
                <a:rPr lang="en-US" altLang="zh-CN" sz="1465" b="1" dirty="0">
                  <a:solidFill>
                    <a:srgbClr val="B3350D"/>
                  </a:solidFill>
                </a:rPr>
                <a:t>echo</a:t>
              </a:r>
              <a:r>
                <a:rPr lang="en-US" altLang="zh-CN" sz="1465" dirty="0">
                  <a:solidFill>
                    <a:prstClr val="black"/>
                  </a:solidFill>
                </a:rPr>
                <a:t> </a:t>
              </a:r>
              <a:r>
                <a:rPr lang="en-US" altLang="zh-CN" sz="1465" dirty="0">
                  <a:solidFill>
                    <a:srgbClr val="FF00FF"/>
                  </a:solidFill>
                </a:rPr>
                <a:t>$</a:t>
              </a:r>
              <a:r>
                <a:rPr lang="en-US" altLang="zh-CN" sz="1465" dirty="0" err="1">
                  <a:solidFill>
                    <a:srgbClr val="FF00FF"/>
                  </a:solidFill>
                </a:rPr>
                <a:t>dsp</a:t>
              </a:r>
              <a:r>
                <a:rPr lang="en-US" altLang="zh-CN" sz="1465" dirty="0">
                  <a:solidFill>
                    <a:srgbClr val="FF00FF"/>
                  </a:solidFill>
                </a:rPr>
                <a:t> </a:t>
              </a:r>
              <a:r>
                <a:rPr lang="en-US" altLang="zh-CN" sz="1465" dirty="0">
                  <a:solidFill>
                    <a:prstClr val="black"/>
                  </a:solidFill>
                </a:rPr>
                <a:t>&gt;&gt; </a:t>
              </a:r>
              <a:r>
                <a:rPr lang="en-US" altLang="zh-CN" sz="1465" dirty="0">
                  <a:solidFill>
                    <a:srgbClr val="5B9BD5">
                      <a:lumMod val="75000"/>
                    </a:srgbClr>
                  </a:solidFill>
                </a:rPr>
                <a:t>$</a:t>
              </a:r>
              <a:r>
                <a:rPr lang="en-US" altLang="zh-CN" sz="1465" dirty="0" err="1">
                  <a:solidFill>
                    <a:srgbClr val="5B9BD5">
                      <a:lumMod val="75000"/>
                    </a:srgbClr>
                  </a:solidFill>
                </a:rPr>
                <a:t>jobi</a:t>
              </a:r>
              <a:endParaRPr lang="en-US" altLang="zh-CN" sz="1465" dirty="0">
                <a:solidFill>
                  <a:srgbClr val="5B9BD5">
                    <a:lumMod val="75000"/>
                  </a:srgbClr>
                </a:solidFill>
              </a:endParaRPr>
            </a:p>
            <a:p>
              <a:pPr>
                <a:defRPr/>
              </a:pPr>
              <a:r>
                <a:rPr lang="en-US" altLang="zh-CN" sz="1465" b="1" dirty="0">
                  <a:solidFill>
                    <a:srgbClr val="B3350D"/>
                  </a:solidFill>
                </a:rPr>
                <a:t>echo</a:t>
              </a:r>
              <a:r>
                <a:rPr lang="en-US" altLang="zh-CN" sz="1465" dirty="0">
                  <a:solidFill>
                    <a:prstClr val="black"/>
                  </a:solidFill>
                </a:rPr>
                <a:t> </a:t>
              </a:r>
              <a:r>
                <a:rPr lang="en-US" altLang="zh-CN" sz="1465" dirty="0">
                  <a:solidFill>
                    <a:srgbClr val="FF00FF"/>
                  </a:solidFill>
                </a:rPr>
                <a:t>"</a:t>
              </a:r>
              <a:r>
                <a:rPr lang="en-US" altLang="zh-CN" sz="1465" dirty="0" err="1">
                  <a:solidFill>
                    <a:srgbClr val="FF00FF"/>
                  </a:solidFill>
                </a:rPr>
                <a:t>rfnt</a:t>
              </a:r>
              <a:r>
                <a:rPr lang="en-US" altLang="zh-CN" sz="1465" dirty="0">
                  <a:solidFill>
                    <a:srgbClr val="FF00FF"/>
                  </a:solidFill>
                </a:rPr>
                <a:t>" </a:t>
              </a:r>
              <a:r>
                <a:rPr lang="en-US" altLang="zh-CN" sz="1465" dirty="0">
                  <a:solidFill>
                    <a:prstClr val="black"/>
                  </a:solidFill>
                </a:rPr>
                <a:t>&gt;&gt;</a:t>
              </a:r>
              <a:r>
                <a:rPr lang="en-US" altLang="zh-CN" sz="1465" dirty="0">
                  <a:solidFill>
                    <a:srgbClr val="5B9BD5">
                      <a:lumMod val="75000"/>
                    </a:srgbClr>
                  </a:solidFill>
                </a:rPr>
                <a:t> $</a:t>
              </a:r>
              <a:r>
                <a:rPr lang="en-US" altLang="zh-CN" sz="1465" dirty="0" err="1">
                  <a:solidFill>
                    <a:srgbClr val="5B9BD5">
                      <a:lumMod val="75000"/>
                    </a:srgbClr>
                  </a:solidFill>
                </a:rPr>
                <a:t>jobi</a:t>
              </a:r>
              <a:endParaRPr lang="en-US" altLang="zh-CN" sz="1465" dirty="0">
                <a:solidFill>
                  <a:srgbClr val="5B9BD5">
                    <a:lumMod val="75000"/>
                  </a:srgbClr>
                </a:solidFill>
              </a:endParaRPr>
            </a:p>
            <a:p>
              <a:pPr>
                <a:defRPr/>
              </a:pPr>
              <a:r>
                <a:rPr lang="en-US" altLang="zh-CN" sz="1465" b="1" dirty="0">
                  <a:solidFill>
                    <a:srgbClr val="B3350D"/>
                  </a:solidFill>
                </a:rPr>
                <a:t>mv </a:t>
              </a:r>
              <a:r>
                <a:rPr lang="en-US" altLang="zh-CN" sz="1465" dirty="0">
                  <a:solidFill>
                    <a:srgbClr val="5B9BD5">
                      <a:lumMod val="75000"/>
                    </a:srgbClr>
                  </a:solidFill>
                </a:rPr>
                <a:t>$</a:t>
              </a:r>
              <a:r>
                <a:rPr lang="en-US" altLang="zh-CN" sz="1465" dirty="0" err="1">
                  <a:solidFill>
                    <a:srgbClr val="5B9BD5">
                      <a:lumMod val="75000"/>
                    </a:srgbClr>
                  </a:solidFill>
                </a:rPr>
                <a:t>jobi</a:t>
              </a:r>
              <a:r>
                <a:rPr lang="en-US" altLang="zh-CN" sz="1465" dirty="0">
                  <a:solidFill>
                    <a:prstClr val="black"/>
                  </a:solidFill>
                </a:rPr>
                <a:t> </a:t>
              </a:r>
              <a:r>
                <a:rPr lang="en-US" altLang="zh-CN" sz="1465" dirty="0" err="1">
                  <a:solidFill>
                    <a:prstClr val="black"/>
                  </a:solidFill>
                </a:rPr>
                <a:t>jobs.d</a:t>
              </a:r>
              <a:endParaRPr lang="en-US" altLang="zh-CN" sz="1465" dirty="0">
                <a:solidFill>
                  <a:prstClr val="black"/>
                </a:solidFill>
              </a:endParaRPr>
            </a:p>
            <a:p>
              <a:pPr>
                <a:defRPr/>
              </a:pPr>
              <a:endParaRPr lang="en-US" altLang="zh-CN" sz="1335" dirty="0">
                <a:solidFill>
                  <a:srgbClr val="0000FF"/>
                </a:solidFill>
                <a:latin typeface="黑体" panose="02010609060101010101" pitchFamily="49" charset="-122"/>
                <a:ea typeface="黑体" panose="02010609060101010101" pitchFamily="49" charset="-122"/>
              </a:endParaRPr>
            </a:p>
            <a:p>
              <a:pPr>
                <a:defRPr/>
              </a:pPr>
              <a:r>
                <a:rPr lang="en-US" altLang="zh-CN" sz="1335" dirty="0">
                  <a:solidFill>
                    <a:srgbClr val="0000FF"/>
                  </a:solidFill>
                  <a:latin typeface="黑体" panose="02010609060101010101" pitchFamily="49" charset="-122"/>
                  <a:ea typeface="黑体" panose="02010609060101010101" pitchFamily="49" charset="-122"/>
                </a:rPr>
                <a:t>#</a:t>
              </a:r>
              <a:r>
                <a:rPr lang="zh-CN" altLang="en-US" sz="1335" dirty="0">
                  <a:solidFill>
                    <a:srgbClr val="0000FF"/>
                  </a:solidFill>
                  <a:latin typeface="黑体" panose="02010609060101010101" pitchFamily="49" charset="-122"/>
                  <a:ea typeface="黑体" panose="02010609060101010101" pitchFamily="49" charset="-122"/>
                </a:rPr>
                <a:t>生成接收函数文件列表</a:t>
              </a:r>
              <a:r>
                <a:rPr lang="en-US" altLang="zh-CN" sz="1335" dirty="0">
                  <a:solidFill>
                    <a:srgbClr val="0000FF"/>
                  </a:solidFill>
                </a:rPr>
                <a:t>: </a:t>
              </a:r>
              <a:r>
                <a:rPr lang="en-US" altLang="zh-CN" sz="1335" dirty="0" err="1">
                  <a:solidFill>
                    <a:srgbClr val="0000FF"/>
                  </a:solidFill>
                </a:rPr>
                <a:t>rfnt</a:t>
              </a:r>
              <a:endParaRPr lang="en-US" altLang="zh-CN" sz="1335" dirty="0">
                <a:solidFill>
                  <a:srgbClr val="0000FF"/>
                </a:solidFill>
              </a:endParaRPr>
            </a:p>
            <a:p>
              <a:pPr>
                <a:defRPr/>
              </a:pPr>
              <a:r>
                <a:rPr lang="en-US" altLang="zh-CN" sz="1465" b="1" dirty="0">
                  <a:solidFill>
                    <a:srgbClr val="B3350D"/>
                  </a:solidFill>
                </a:rPr>
                <a:t>echo</a:t>
              </a:r>
              <a:r>
                <a:rPr lang="en-US" altLang="zh-CN" sz="1465" dirty="0">
                  <a:solidFill>
                    <a:prstClr val="black"/>
                  </a:solidFill>
                </a:rPr>
                <a:t> </a:t>
              </a:r>
              <a:r>
                <a:rPr lang="en-US" altLang="zh-CN" sz="1465" dirty="0">
                  <a:solidFill>
                    <a:srgbClr val="5B9BD5">
                      <a:lumMod val="75000"/>
                    </a:srgbClr>
                  </a:solidFill>
                </a:rPr>
                <a:t>$</a:t>
              </a:r>
              <a:r>
                <a:rPr lang="en-US" altLang="zh-CN" sz="1465" dirty="0" err="1">
                  <a:solidFill>
                    <a:srgbClr val="5B9BD5">
                      <a:lumMod val="75000"/>
                    </a:srgbClr>
                  </a:solidFill>
                </a:rPr>
                <a:t>rfile</a:t>
              </a:r>
              <a:r>
                <a:rPr lang="en-US" altLang="zh-CN" sz="1465" dirty="0">
                  <a:solidFill>
                    <a:prstClr val="black"/>
                  </a:solidFill>
                </a:rPr>
                <a:t>&gt;</a:t>
              </a:r>
              <a:r>
                <a:rPr lang="en-US" altLang="zh-CN" sz="1465" dirty="0" err="1">
                  <a:solidFill>
                    <a:prstClr val="black"/>
                  </a:solidFill>
                </a:rPr>
                <a:t>rfnt</a:t>
              </a:r>
              <a:endParaRPr lang="en-US" altLang="zh-CN" sz="1465" dirty="0">
                <a:solidFill>
                  <a:prstClr val="black"/>
                </a:solidFill>
              </a:endParaRPr>
            </a:p>
            <a:p>
              <a:pPr>
                <a:defRPr/>
              </a:pPr>
              <a:r>
                <a:rPr lang="en-US" altLang="zh-CN" sz="1335" dirty="0">
                  <a:solidFill>
                    <a:srgbClr val="0000FF"/>
                  </a:solidFill>
                  <a:latin typeface="黑体" panose="02010609060101010101" pitchFamily="49" charset="-122"/>
                  <a:ea typeface="黑体" panose="02010609060101010101" pitchFamily="49" charset="-122"/>
                </a:rPr>
                <a:t>#</a:t>
              </a:r>
              <a:r>
                <a:rPr lang="zh-CN" altLang="en-US" sz="1335" dirty="0">
                  <a:solidFill>
                    <a:srgbClr val="0000FF"/>
                  </a:solidFill>
                  <a:latin typeface="黑体" panose="02010609060101010101" pitchFamily="49" charset="-122"/>
                  <a:ea typeface="黑体" panose="02010609060101010101" pitchFamily="49" charset="-122"/>
                </a:rPr>
                <a:t>复制初始模型、接收函数和反演脚本到当前目录</a:t>
              </a:r>
              <a:endParaRPr lang="en-US" altLang="zh-CN" sz="1335" dirty="0">
                <a:solidFill>
                  <a:srgbClr val="0000FF"/>
                </a:solidFill>
                <a:latin typeface="黑体" panose="02010609060101010101" pitchFamily="49" charset="-122"/>
                <a:ea typeface="黑体" panose="02010609060101010101" pitchFamily="49" charset="-122"/>
              </a:endParaRPr>
            </a:p>
            <a:p>
              <a:pPr>
                <a:defRPr/>
              </a:pPr>
              <a:r>
                <a:rPr lang="en-US" altLang="zh-CN" sz="1465" b="1" dirty="0">
                  <a:solidFill>
                    <a:srgbClr val="B3350D"/>
                  </a:solidFill>
                </a:rPr>
                <a:t>cp</a:t>
              </a:r>
              <a:r>
                <a:rPr lang="en-US" altLang="zh-CN" sz="1465" dirty="0">
                  <a:solidFill>
                    <a:prstClr val="black"/>
                  </a:solidFill>
                </a:rPr>
                <a:t>   </a:t>
              </a:r>
              <a:r>
                <a:rPr lang="en-US" altLang="zh-CN" sz="1465" dirty="0">
                  <a:solidFill>
                    <a:srgbClr val="5B9BD5">
                      <a:lumMod val="75000"/>
                    </a:srgbClr>
                  </a:solidFill>
                </a:rPr>
                <a:t>$</a:t>
              </a:r>
              <a:r>
                <a:rPr lang="en-US" altLang="zh-CN" sz="1465" dirty="0" err="1">
                  <a:solidFill>
                    <a:srgbClr val="5B9BD5">
                      <a:lumMod val="75000"/>
                    </a:srgbClr>
                  </a:solidFill>
                </a:rPr>
                <a:t>intMod</a:t>
              </a:r>
              <a:r>
                <a:rPr lang="en-US" altLang="zh-CN" sz="1465" dirty="0">
                  <a:solidFill>
                    <a:srgbClr val="5B9BD5">
                      <a:lumMod val="75000"/>
                    </a:srgbClr>
                  </a:solidFill>
                </a:rPr>
                <a:t>  </a:t>
              </a:r>
              <a:r>
                <a:rPr lang="en-US" altLang="zh-CN" sz="1465" dirty="0">
                  <a:solidFill>
                    <a:prstClr val="black"/>
                  </a:solidFill>
                </a:rPr>
                <a:t>.</a:t>
              </a:r>
              <a:r>
                <a:rPr lang="en-US" altLang="zh-CN" sz="1465" b="1" dirty="0">
                  <a:solidFill>
                    <a:srgbClr val="C00000"/>
                  </a:solidFill>
                </a:rPr>
                <a:t>/</a:t>
              </a:r>
              <a:r>
                <a:rPr lang="en-US" altLang="zh-CN" sz="1465" dirty="0" err="1">
                  <a:solidFill>
                    <a:prstClr val="black"/>
                  </a:solidFill>
                </a:rPr>
                <a:t>mod.d</a:t>
              </a:r>
              <a:r>
                <a:rPr lang="en-US" altLang="zh-CN" sz="1465" dirty="0">
                  <a:solidFill>
                    <a:prstClr val="black"/>
                  </a:solidFill>
                </a:rPr>
                <a:t>;   </a:t>
              </a:r>
              <a:r>
                <a:rPr lang="en-US" altLang="zh-CN" sz="1465" b="1" dirty="0">
                  <a:solidFill>
                    <a:srgbClr val="B3350D"/>
                  </a:solidFill>
                </a:rPr>
                <a:t>cp</a:t>
              </a:r>
              <a:r>
                <a:rPr lang="en-US" altLang="zh-CN" sz="1465" dirty="0">
                  <a:solidFill>
                    <a:prstClr val="black"/>
                  </a:solidFill>
                </a:rPr>
                <a:t>   </a:t>
              </a:r>
              <a:r>
                <a:rPr lang="en-US" altLang="zh-CN" sz="1465" dirty="0">
                  <a:solidFill>
                    <a:srgbClr val="5B9BD5">
                      <a:lumMod val="75000"/>
                    </a:srgbClr>
                  </a:solidFill>
                </a:rPr>
                <a:t>$</a:t>
              </a:r>
              <a:r>
                <a:rPr lang="en-US" altLang="zh-CN" sz="1465" dirty="0" err="1">
                  <a:solidFill>
                    <a:srgbClr val="5B9BD5">
                      <a:lumMod val="75000"/>
                    </a:srgbClr>
                  </a:solidFill>
                </a:rPr>
                <a:t>rfpath</a:t>
              </a:r>
              <a:r>
                <a:rPr lang="en-US" altLang="zh-CN" sz="1465" b="1" dirty="0">
                  <a:solidFill>
                    <a:srgbClr val="C00000"/>
                  </a:solidFill>
                </a:rPr>
                <a:t>/</a:t>
              </a:r>
              <a:r>
                <a:rPr lang="en-US" altLang="zh-CN" sz="1465" dirty="0">
                  <a:solidFill>
                    <a:srgbClr val="5B9BD5">
                      <a:lumMod val="75000"/>
                    </a:srgbClr>
                  </a:solidFill>
                </a:rPr>
                <a:t>$</a:t>
              </a:r>
              <a:r>
                <a:rPr lang="en-US" altLang="zh-CN" sz="1465" dirty="0" err="1">
                  <a:solidFill>
                    <a:srgbClr val="5B9BD5">
                      <a:lumMod val="75000"/>
                    </a:srgbClr>
                  </a:solidFill>
                </a:rPr>
                <a:t>rfile</a:t>
              </a:r>
              <a:r>
                <a:rPr lang="en-US" altLang="zh-CN" sz="1465" dirty="0">
                  <a:solidFill>
                    <a:srgbClr val="5B9BD5">
                      <a:lumMod val="75000"/>
                    </a:srgbClr>
                  </a:solidFill>
                </a:rPr>
                <a:t>  </a:t>
              </a:r>
              <a:r>
                <a:rPr lang="en-US" altLang="zh-CN" sz="1465" dirty="0">
                  <a:solidFill>
                    <a:prstClr val="black"/>
                  </a:solidFill>
                </a:rPr>
                <a:t>.</a:t>
              </a:r>
              <a:r>
                <a:rPr lang="en-US" altLang="zh-CN" sz="1465" b="1" dirty="0">
                  <a:solidFill>
                    <a:srgbClr val="C00000"/>
                  </a:solidFill>
                </a:rPr>
                <a:t>/</a:t>
              </a:r>
              <a:r>
                <a:rPr lang="en-US" altLang="zh-CN" sz="1465" dirty="0">
                  <a:solidFill>
                    <a:prstClr val="black"/>
                  </a:solidFill>
                </a:rPr>
                <a:t> ;     </a:t>
              </a:r>
              <a:r>
                <a:rPr lang="en-US" altLang="zh-CN" sz="1465" b="1" dirty="0">
                  <a:solidFill>
                    <a:srgbClr val="B3350D"/>
                  </a:solidFill>
                </a:rPr>
                <a:t>cp</a:t>
              </a:r>
              <a:r>
                <a:rPr lang="en-US" altLang="zh-CN" sz="1465" dirty="0">
                  <a:solidFill>
                    <a:prstClr val="black"/>
                  </a:solidFill>
                </a:rPr>
                <a:t>   </a:t>
              </a:r>
              <a:r>
                <a:rPr lang="en-US" altLang="zh-CN" sz="1465" dirty="0">
                  <a:solidFill>
                    <a:srgbClr val="5B9BD5">
                      <a:lumMod val="75000"/>
                    </a:srgbClr>
                  </a:solidFill>
                </a:rPr>
                <a:t>$</a:t>
              </a:r>
              <a:r>
                <a:rPr lang="en-US" altLang="zh-CN" sz="1465" dirty="0" err="1">
                  <a:solidFill>
                    <a:srgbClr val="5B9BD5">
                      <a:lumMod val="75000"/>
                    </a:srgbClr>
                  </a:solidFill>
                </a:rPr>
                <a:t>invScriptF</a:t>
              </a:r>
              <a:r>
                <a:rPr lang="en-US" altLang="zh-CN" sz="1465" dirty="0">
                  <a:solidFill>
                    <a:srgbClr val="5B9BD5">
                      <a:lumMod val="75000"/>
                    </a:srgbClr>
                  </a:solidFill>
                </a:rPr>
                <a:t> </a:t>
              </a:r>
              <a:r>
                <a:rPr lang="en-US" altLang="zh-CN" sz="1465" b="1" dirty="0">
                  <a:solidFill>
                    <a:prstClr val="black"/>
                  </a:solidFill>
                </a:rPr>
                <a:t>.</a:t>
              </a:r>
              <a:r>
                <a:rPr lang="en-US" altLang="zh-CN" sz="1465" b="1" dirty="0">
                  <a:solidFill>
                    <a:srgbClr val="C00000"/>
                  </a:solidFill>
                </a:rPr>
                <a:t>/</a:t>
              </a:r>
              <a:r>
                <a:rPr lang="en-US" altLang="zh-CN" sz="1465" dirty="0">
                  <a:solidFill>
                    <a:prstClr val="black"/>
                  </a:solidFill>
                </a:rPr>
                <a:t>; </a:t>
              </a:r>
              <a:endParaRPr lang="en-US" altLang="zh-CN" sz="1465" dirty="0">
                <a:solidFill>
                  <a:prstClr val="black"/>
                </a:solidFill>
              </a:endParaRPr>
            </a:p>
            <a:p>
              <a:pPr>
                <a:defRPr/>
              </a:pPr>
              <a:r>
                <a:rPr lang="en-US" altLang="zh-CN" sz="1335" dirty="0">
                  <a:solidFill>
                    <a:srgbClr val="0000FF"/>
                  </a:solidFill>
                </a:rPr>
                <a:t># </a:t>
              </a:r>
              <a:r>
                <a:rPr lang="zh-CN" altLang="en-US" sz="1335" dirty="0">
                  <a:solidFill>
                    <a:srgbClr val="0000FF"/>
                  </a:solidFill>
                  <a:latin typeface="黑体" panose="02010609060101010101" pitchFamily="49" charset="-122"/>
                  <a:ea typeface="黑体" panose="02010609060101010101" pitchFamily="49" charset="-122"/>
                </a:rPr>
                <a:t>执行反演脚本</a:t>
              </a:r>
              <a:endParaRPr lang="en-US" altLang="zh-CN" sz="1335" dirty="0">
                <a:solidFill>
                  <a:srgbClr val="0000FF"/>
                </a:solidFill>
                <a:latin typeface="黑体" panose="02010609060101010101" pitchFamily="49" charset="-122"/>
                <a:ea typeface="黑体" panose="02010609060101010101" pitchFamily="49" charset="-122"/>
              </a:endParaRPr>
            </a:p>
            <a:p>
              <a:pPr>
                <a:defRPr/>
              </a:pPr>
              <a:r>
                <a:rPr lang="en-US" altLang="zh-CN" sz="1465" dirty="0">
                  <a:solidFill>
                    <a:prstClr val="black"/>
                  </a:solidFill>
                </a:rPr>
                <a:t>.</a:t>
              </a:r>
              <a:r>
                <a:rPr lang="en-US" altLang="zh-CN" sz="1465" b="1" dirty="0">
                  <a:solidFill>
                    <a:srgbClr val="B3350D"/>
                  </a:solidFill>
                </a:rPr>
                <a:t>/</a:t>
              </a:r>
              <a:r>
                <a:rPr lang="en-US" altLang="zh-CN" sz="1465" dirty="0">
                  <a:solidFill>
                    <a:prstClr val="black"/>
                  </a:solidFill>
                </a:rPr>
                <a:t>jointinversion.sh</a:t>
              </a:r>
              <a:endParaRPr lang="en-US" altLang="zh-CN" sz="1465" dirty="0">
                <a:solidFill>
                  <a:srgbClr val="0000FF"/>
                </a:solidFill>
              </a:endParaRPr>
            </a:p>
            <a:p>
              <a:pPr>
                <a:defRPr/>
              </a:pPr>
              <a:r>
                <a:rPr lang="en-US" altLang="zh-CN" sz="1465" b="1" dirty="0">
                  <a:solidFill>
                    <a:srgbClr val="B3350D"/>
                  </a:solidFill>
                </a:rPr>
                <a:t>cp</a:t>
              </a:r>
              <a:r>
                <a:rPr lang="en-US" altLang="zh-CN" sz="1465" dirty="0">
                  <a:solidFill>
                    <a:prstClr val="black"/>
                  </a:solidFill>
                </a:rPr>
                <a:t> </a:t>
              </a:r>
              <a:r>
                <a:rPr lang="en-US" altLang="zh-CN" sz="1465" dirty="0" err="1">
                  <a:solidFill>
                    <a:prstClr val="black"/>
                  </a:solidFill>
                </a:rPr>
                <a:t>modl.out</a:t>
              </a:r>
              <a:r>
                <a:rPr lang="en-US" altLang="zh-CN" sz="1465" dirty="0">
                  <a:solidFill>
                    <a:prstClr val="black"/>
                  </a:solidFill>
                </a:rPr>
                <a:t> </a:t>
              </a:r>
              <a:r>
                <a:rPr lang="en-US" altLang="zh-CN" sz="1465" dirty="0">
                  <a:solidFill>
                    <a:srgbClr val="5B9BD5">
                      <a:lumMod val="75000"/>
                    </a:srgbClr>
                  </a:solidFill>
                </a:rPr>
                <a:t>$dsp</a:t>
              </a:r>
              <a:r>
                <a:rPr lang="en-US" altLang="zh-CN" sz="1465" dirty="0">
                  <a:solidFill>
                    <a:prstClr val="black"/>
                  </a:solidFill>
                </a:rPr>
                <a:t>.modo3</a:t>
              </a:r>
              <a:endParaRPr lang="en-US" altLang="zh-CN" sz="1465" dirty="0">
                <a:solidFill>
                  <a:prstClr val="black"/>
                </a:solidFill>
              </a:endParaRPr>
            </a:p>
            <a:p>
              <a:pPr>
                <a:defRPr/>
              </a:pPr>
              <a:r>
                <a:rPr lang="en-US" altLang="zh-CN" sz="1465" b="1" dirty="0">
                  <a:solidFill>
                    <a:srgbClr val="B3350D"/>
                  </a:solidFill>
                </a:rPr>
                <a:t>done</a:t>
              </a:r>
              <a:endParaRPr lang="en-US" altLang="zh-CN" sz="1465" b="1" dirty="0">
                <a:solidFill>
                  <a:srgbClr val="B3350D"/>
                </a:solidFill>
              </a:endParaRPr>
            </a:p>
          </p:txBody>
        </p:sp>
        <p:cxnSp>
          <p:nvCxnSpPr>
            <p:cNvPr id="22" name="直接箭头连接符 21"/>
            <p:cNvCxnSpPr>
              <a:stCxn id="27" idx="3"/>
              <a:endCxn id="56" idx="1"/>
            </p:cNvCxnSpPr>
            <p:nvPr/>
          </p:nvCxnSpPr>
          <p:spPr bwMode="auto">
            <a:xfrm flipV="1">
              <a:off x="2315764" y="1090019"/>
              <a:ext cx="3033715" cy="581166"/>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p:cNvCxnSpPr>
              <a:stCxn id="29" idx="3"/>
              <a:endCxn id="57" idx="1"/>
            </p:cNvCxnSpPr>
            <p:nvPr/>
          </p:nvCxnSpPr>
          <p:spPr bwMode="auto">
            <a:xfrm flipV="1">
              <a:off x="2868031" y="1311476"/>
              <a:ext cx="2481448" cy="489189"/>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4" name="直接箭头连接符 23"/>
            <p:cNvCxnSpPr>
              <a:stCxn id="31" idx="3"/>
              <a:endCxn id="58" idx="1"/>
            </p:cNvCxnSpPr>
            <p:nvPr/>
          </p:nvCxnSpPr>
          <p:spPr bwMode="auto">
            <a:xfrm flipV="1">
              <a:off x="2683942" y="1568652"/>
              <a:ext cx="2665537" cy="367717"/>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a:stCxn id="33" idx="3"/>
              <a:endCxn id="59" idx="1"/>
            </p:cNvCxnSpPr>
            <p:nvPr/>
          </p:nvCxnSpPr>
          <p:spPr bwMode="auto">
            <a:xfrm flipV="1">
              <a:off x="3236208" y="1809156"/>
              <a:ext cx="2113270" cy="258511"/>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35" idx="3"/>
              <a:endCxn id="61" idx="1"/>
            </p:cNvCxnSpPr>
            <p:nvPr/>
          </p:nvCxnSpPr>
          <p:spPr bwMode="auto">
            <a:xfrm flipV="1">
              <a:off x="2438490" y="2028232"/>
              <a:ext cx="2910989" cy="169543"/>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7" name="矩形 26"/>
            <p:cNvSpPr/>
            <p:nvPr/>
          </p:nvSpPr>
          <p:spPr bwMode="auto">
            <a:xfrm>
              <a:off x="1763497" y="1614423"/>
              <a:ext cx="552267" cy="113523"/>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29" name="矩形 28"/>
            <p:cNvSpPr/>
            <p:nvPr/>
          </p:nvSpPr>
          <p:spPr bwMode="auto">
            <a:xfrm>
              <a:off x="1763496" y="1743903"/>
              <a:ext cx="1104535" cy="113523"/>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31" name="矩形 30"/>
            <p:cNvSpPr/>
            <p:nvPr/>
          </p:nvSpPr>
          <p:spPr bwMode="auto">
            <a:xfrm>
              <a:off x="1763496" y="1879607"/>
              <a:ext cx="920446" cy="113523"/>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a:p>
          </p:txBody>
        </p:sp>
        <p:sp>
          <p:nvSpPr>
            <p:cNvPr id="33" name="矩形 32"/>
            <p:cNvSpPr/>
            <p:nvPr/>
          </p:nvSpPr>
          <p:spPr bwMode="auto">
            <a:xfrm>
              <a:off x="1763496" y="2010906"/>
              <a:ext cx="1472713" cy="113523"/>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defPPr>
                <a:defRPr lang="en-U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zh-CN" altLang="en-US" sz="2400"/>
            </a:p>
          </p:txBody>
        </p:sp>
        <p:sp>
          <p:nvSpPr>
            <p:cNvPr id="35" name="矩形 34"/>
            <p:cNvSpPr/>
            <p:nvPr/>
          </p:nvSpPr>
          <p:spPr bwMode="auto">
            <a:xfrm>
              <a:off x="1763496" y="2141014"/>
              <a:ext cx="674994" cy="113523"/>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defPPr>
                <a:defRPr lang="en-U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zh-CN" altLang="en-US" sz="2400"/>
            </a:p>
          </p:txBody>
        </p:sp>
        <p:sp>
          <p:nvSpPr>
            <p:cNvPr id="37" name="矩形 36"/>
            <p:cNvSpPr/>
            <p:nvPr/>
          </p:nvSpPr>
          <p:spPr bwMode="auto">
            <a:xfrm>
              <a:off x="1770527" y="2346525"/>
              <a:ext cx="3382750" cy="958906"/>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defPPr>
                <a:defRPr lang="en-US"/>
              </a:defPPr>
              <a:lvl1pPr algn="l" defTabSz="457200" rtl="0" eaLnBrk="0" fontAlgn="base" hangingPunct="0">
                <a:spcBef>
                  <a:spcPct val="0"/>
                </a:spcBef>
                <a:spcAft>
                  <a:spcPct val="0"/>
                </a:spcAft>
                <a:defRPr kern="1200">
                  <a:solidFill>
                    <a:schemeClr val="lt1"/>
                  </a:solidFill>
                  <a:latin typeface="+mn-lt"/>
                  <a:ea typeface="+mn-ea"/>
                  <a:cs typeface="+mn-cs"/>
                </a:defRPr>
              </a:lvl1pPr>
              <a:lvl2pPr marL="457200" algn="l" defTabSz="457200" rtl="0" eaLnBrk="0" fontAlgn="base" hangingPunct="0">
                <a:spcBef>
                  <a:spcPct val="0"/>
                </a:spcBef>
                <a:spcAft>
                  <a:spcPct val="0"/>
                </a:spcAft>
                <a:defRPr kern="1200">
                  <a:solidFill>
                    <a:schemeClr val="lt1"/>
                  </a:solidFill>
                  <a:latin typeface="+mn-lt"/>
                  <a:ea typeface="+mn-ea"/>
                  <a:cs typeface="+mn-cs"/>
                </a:defRPr>
              </a:lvl2pPr>
              <a:lvl3pPr marL="914400" algn="l" defTabSz="457200" rtl="0" eaLnBrk="0" fontAlgn="base" hangingPunct="0">
                <a:spcBef>
                  <a:spcPct val="0"/>
                </a:spcBef>
                <a:spcAft>
                  <a:spcPct val="0"/>
                </a:spcAft>
                <a:defRPr kern="1200">
                  <a:solidFill>
                    <a:schemeClr val="lt1"/>
                  </a:solidFill>
                  <a:latin typeface="+mn-lt"/>
                  <a:ea typeface="+mn-ea"/>
                  <a:cs typeface="+mn-cs"/>
                </a:defRPr>
              </a:lvl3pPr>
              <a:lvl4pPr marL="1371600" algn="l" defTabSz="457200" rtl="0" eaLnBrk="0" fontAlgn="base" hangingPunct="0">
                <a:spcBef>
                  <a:spcPct val="0"/>
                </a:spcBef>
                <a:spcAft>
                  <a:spcPct val="0"/>
                </a:spcAft>
                <a:defRPr kern="1200">
                  <a:solidFill>
                    <a:schemeClr val="lt1"/>
                  </a:solidFill>
                  <a:latin typeface="+mn-lt"/>
                  <a:ea typeface="+mn-ea"/>
                  <a:cs typeface="+mn-cs"/>
                </a:defRPr>
              </a:lvl4pPr>
              <a:lvl5pPr marL="1828800" algn="l" defTabSz="457200"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defRPr/>
              </a:pPr>
              <a:endParaRPr lang="zh-CN" altLang="en-US" sz="2400"/>
            </a:p>
          </p:txBody>
        </p:sp>
        <p:cxnSp>
          <p:nvCxnSpPr>
            <p:cNvPr id="53" name="直接箭头连接符 52"/>
            <p:cNvCxnSpPr>
              <a:stCxn id="37" idx="3"/>
            </p:cNvCxnSpPr>
            <p:nvPr/>
          </p:nvCxnSpPr>
          <p:spPr bwMode="auto">
            <a:xfrm flipV="1">
              <a:off x="5153277" y="2587950"/>
              <a:ext cx="234368" cy="238028"/>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6" name="矩形 55"/>
            <p:cNvSpPr/>
            <p:nvPr/>
          </p:nvSpPr>
          <p:spPr bwMode="auto">
            <a:xfrm>
              <a:off x="5349479" y="1032274"/>
              <a:ext cx="1154907" cy="115490"/>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defRPr/>
              </a:pPr>
              <a:r>
                <a:rPr lang="zh-CN" altLang="en-US" sz="1200" dirty="0">
                  <a:solidFill>
                    <a:schemeClr val="tx1"/>
                  </a:solidFill>
                  <a:latin typeface="黑体" panose="02010609060101010101" pitchFamily="49" charset="-122"/>
                  <a:ea typeface="黑体" panose="02010609060101010101" pitchFamily="49" charset="-122"/>
                </a:rPr>
                <a:t>接收函数路径</a:t>
              </a:r>
              <a:endParaRPr lang="zh-CN" altLang="en-US" sz="1200" dirty="0">
                <a:solidFill>
                  <a:schemeClr val="tx1"/>
                </a:solidFill>
                <a:latin typeface="黑体" panose="02010609060101010101" pitchFamily="49" charset="-122"/>
                <a:ea typeface="黑体" panose="02010609060101010101" pitchFamily="49" charset="-122"/>
              </a:endParaRPr>
            </a:p>
          </p:txBody>
        </p:sp>
        <p:sp>
          <p:nvSpPr>
            <p:cNvPr id="57" name="矩形 56"/>
            <p:cNvSpPr/>
            <p:nvPr/>
          </p:nvSpPr>
          <p:spPr bwMode="auto">
            <a:xfrm>
              <a:off x="5349479" y="1253730"/>
              <a:ext cx="1154907" cy="115490"/>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defRPr/>
              </a:pPr>
              <a:r>
                <a:rPr lang="zh-CN" altLang="en-US" sz="1200" dirty="0">
                  <a:solidFill>
                    <a:schemeClr val="tx1"/>
                  </a:solidFill>
                  <a:latin typeface="黑体" panose="02010609060101010101" pitchFamily="49" charset="-122"/>
                  <a:ea typeface="黑体" panose="02010609060101010101" pitchFamily="49" charset="-122"/>
                </a:rPr>
                <a:t>接收函数文件</a:t>
              </a:r>
              <a:endParaRPr lang="zh-CN" altLang="en-US" sz="1200" dirty="0">
                <a:solidFill>
                  <a:schemeClr val="tx1"/>
                </a:solidFill>
                <a:latin typeface="黑体" panose="02010609060101010101" pitchFamily="49" charset="-122"/>
                <a:ea typeface="黑体" panose="02010609060101010101" pitchFamily="49" charset="-122"/>
              </a:endParaRPr>
            </a:p>
          </p:txBody>
        </p:sp>
        <p:sp>
          <p:nvSpPr>
            <p:cNvPr id="58" name="矩形 57"/>
            <p:cNvSpPr/>
            <p:nvPr/>
          </p:nvSpPr>
          <p:spPr bwMode="auto">
            <a:xfrm>
              <a:off x="5349479" y="1510906"/>
              <a:ext cx="1154907" cy="115490"/>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defRPr/>
              </a:pPr>
              <a:r>
                <a:rPr lang="zh-CN" altLang="en-US" sz="1200" dirty="0">
                  <a:solidFill>
                    <a:schemeClr val="tx1"/>
                  </a:solidFill>
                  <a:latin typeface="黑体" panose="02010609060101010101" pitchFamily="49" charset="-122"/>
                  <a:ea typeface="黑体" panose="02010609060101010101" pitchFamily="49" charset="-122"/>
                </a:rPr>
                <a:t>初始模型文件</a:t>
              </a:r>
              <a:endParaRPr lang="zh-CN" altLang="en-US" sz="1200" dirty="0">
                <a:solidFill>
                  <a:schemeClr val="tx1"/>
                </a:solidFill>
                <a:latin typeface="黑体" panose="02010609060101010101" pitchFamily="49" charset="-122"/>
                <a:ea typeface="黑体" panose="02010609060101010101" pitchFamily="49" charset="-122"/>
              </a:endParaRPr>
            </a:p>
          </p:txBody>
        </p:sp>
        <p:sp>
          <p:nvSpPr>
            <p:cNvPr id="59" name="矩形 58"/>
            <p:cNvSpPr/>
            <p:nvPr/>
          </p:nvSpPr>
          <p:spPr bwMode="auto">
            <a:xfrm>
              <a:off x="5349479" y="1751411"/>
              <a:ext cx="1154907" cy="115490"/>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defRPr/>
              </a:pPr>
              <a:r>
                <a:rPr lang="zh-CN" altLang="en-US" sz="1200" dirty="0">
                  <a:solidFill>
                    <a:schemeClr val="tx1"/>
                  </a:solidFill>
                  <a:latin typeface="黑体" panose="02010609060101010101" pitchFamily="49" charset="-122"/>
                  <a:ea typeface="黑体" panose="02010609060101010101" pitchFamily="49" charset="-122"/>
                </a:rPr>
                <a:t>调用</a:t>
              </a:r>
              <a:r>
                <a:rPr lang="en-US" altLang="zh-CN" sz="1200" dirty="0">
                  <a:solidFill>
                    <a:schemeClr val="tx1"/>
                  </a:solidFill>
                  <a:latin typeface="黑体" panose="02010609060101010101" pitchFamily="49" charset="-122"/>
                  <a:ea typeface="黑体" panose="02010609060101010101" pitchFamily="49" charset="-122"/>
                </a:rPr>
                <a:t>CPS330</a:t>
              </a:r>
              <a:r>
                <a:rPr lang="zh-CN" altLang="en-US" sz="1200" dirty="0">
                  <a:solidFill>
                    <a:schemeClr val="tx1"/>
                  </a:solidFill>
                  <a:latin typeface="黑体" panose="02010609060101010101" pitchFamily="49" charset="-122"/>
                  <a:ea typeface="黑体" panose="02010609060101010101" pitchFamily="49" charset="-122"/>
                </a:rPr>
                <a:t>的脚本</a:t>
              </a:r>
              <a:endParaRPr lang="zh-CN" altLang="en-US" sz="1200" dirty="0">
                <a:solidFill>
                  <a:schemeClr val="tx1"/>
                </a:solidFill>
                <a:latin typeface="黑体" panose="02010609060101010101" pitchFamily="49" charset="-122"/>
                <a:ea typeface="黑体" panose="02010609060101010101" pitchFamily="49" charset="-122"/>
              </a:endParaRPr>
            </a:p>
          </p:txBody>
        </p:sp>
        <p:sp>
          <p:nvSpPr>
            <p:cNvPr id="61" name="矩形 60"/>
            <p:cNvSpPr/>
            <p:nvPr/>
          </p:nvSpPr>
          <p:spPr bwMode="auto">
            <a:xfrm>
              <a:off x="5349479" y="1970487"/>
              <a:ext cx="1154907" cy="115490"/>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defRPr/>
              </a:pPr>
              <a:r>
                <a:rPr lang="zh-CN" altLang="en-US" sz="1200" dirty="0">
                  <a:solidFill>
                    <a:schemeClr val="tx1"/>
                  </a:solidFill>
                  <a:latin typeface="黑体" panose="02010609060101010101" pitchFamily="49" charset="-122"/>
                  <a:ea typeface="黑体" panose="02010609060101010101" pitchFamily="49" charset="-122"/>
                </a:rPr>
                <a:t>反演参数文件</a:t>
              </a:r>
              <a:endParaRPr lang="zh-CN" altLang="en-US" sz="1200" dirty="0">
                <a:solidFill>
                  <a:schemeClr val="tx1"/>
                </a:solidFill>
                <a:latin typeface="黑体" panose="02010609060101010101" pitchFamily="49" charset="-122"/>
                <a:ea typeface="黑体" panose="02010609060101010101" pitchFamily="49" charset="-122"/>
              </a:endParaRPr>
            </a:p>
          </p:txBody>
        </p:sp>
        <p:sp>
          <p:nvSpPr>
            <p:cNvPr id="80" name="矩形 79"/>
            <p:cNvSpPr/>
            <p:nvPr/>
          </p:nvSpPr>
          <p:spPr bwMode="auto">
            <a:xfrm>
              <a:off x="5406630" y="2527699"/>
              <a:ext cx="1093517" cy="148487"/>
            </a:xfrm>
            <a:prstGeom prst="rect">
              <a:avLst/>
            </a:prstGeom>
            <a:noFill/>
            <a:ln w="3175">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anchor="ctr"/>
            <a:lstStyle/>
            <a:p>
              <a:pPr>
                <a:defRPr/>
              </a:pPr>
              <a:r>
                <a:rPr lang="zh-CN" altLang="en-US" sz="1200" dirty="0">
                  <a:solidFill>
                    <a:schemeClr val="tx1"/>
                  </a:solidFill>
                  <a:latin typeface="黑体" panose="02010609060101010101" pitchFamily="49" charset="-122"/>
                  <a:ea typeface="黑体" panose="02010609060101010101" pitchFamily="49" charset="-122"/>
                </a:rPr>
                <a:t>反演控制参数</a:t>
              </a:r>
              <a:endParaRPr lang="zh-CN" altLang="en-US" sz="1200" dirty="0">
                <a:solidFill>
                  <a:schemeClr val="tx1"/>
                </a:solidFill>
                <a:latin typeface="黑体" panose="02010609060101010101" pitchFamily="49" charset="-122"/>
                <a:ea typeface="黑体" panose="02010609060101010101" pitchFamily="49" charset="-122"/>
              </a:endParaRPr>
            </a:p>
          </p:txBody>
        </p:sp>
        <p:sp>
          <p:nvSpPr>
            <p:cNvPr id="31769" name="文本框 88"/>
            <p:cNvSpPr txBox="1">
              <a:spLocks noChangeArrowheads="1"/>
            </p:cNvSpPr>
            <p:nvPr/>
          </p:nvSpPr>
          <p:spPr bwMode="auto">
            <a:xfrm>
              <a:off x="5322913" y="2743180"/>
              <a:ext cx="1181474" cy="490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algn="just"/>
              <a:r>
                <a:rPr lang="zh-CN" altLang="en-US" sz="1200">
                  <a:solidFill>
                    <a:srgbClr val="0000FF"/>
                  </a:solidFill>
                  <a:latin typeface="黑体" panose="02010609060101010101" pitchFamily="49" charset="-122"/>
                  <a:ea typeface="黑体" panose="02010609060101010101" pitchFamily="49" charset="-122"/>
                </a:rPr>
                <a:t>源于</a:t>
              </a:r>
              <a:r>
                <a:rPr lang="en-US" altLang="zh-CN" sz="1200">
                  <a:solidFill>
                    <a:srgbClr val="0000FF"/>
                  </a:solidFill>
                  <a:latin typeface="黑体" panose="02010609060101010101" pitchFamily="49" charset="-122"/>
                  <a:ea typeface="黑体" panose="02010609060101010101" pitchFamily="49" charset="-122"/>
                </a:rPr>
                <a:t>CPS330</a:t>
              </a:r>
              <a:r>
                <a:rPr lang="zh-CN" altLang="en-US" sz="1200">
                  <a:solidFill>
                    <a:srgbClr val="0000FF"/>
                  </a:solidFill>
                  <a:latin typeface="黑体" panose="02010609060101010101" pitchFamily="49" charset="-122"/>
                  <a:ea typeface="黑体" panose="02010609060101010101" pitchFamily="49" charset="-122"/>
                </a:rPr>
                <a:t>中的</a:t>
              </a:r>
              <a:r>
                <a:rPr lang="en-US" altLang="zh-CN" sz="1200">
                  <a:solidFill>
                    <a:srgbClr val="0000FF"/>
                  </a:solidFill>
                  <a:latin typeface="黑体" panose="02010609060101010101" pitchFamily="49" charset="-122"/>
                  <a:ea typeface="黑体" panose="02010609060101010101" pitchFamily="49" charset="-122"/>
                </a:rPr>
                <a:t>joint96</a:t>
              </a:r>
              <a:r>
                <a:rPr lang="zh-CN" altLang="en-US" sz="1200">
                  <a:solidFill>
                    <a:srgbClr val="0000FF"/>
                  </a:solidFill>
                  <a:latin typeface="黑体" panose="02010609060101010101" pitchFamily="49" charset="-122"/>
                  <a:ea typeface="黑体" panose="02010609060101010101" pitchFamily="49" charset="-122"/>
                </a:rPr>
                <a:t>命令的的例子，更详细的参数设置参考</a:t>
              </a:r>
              <a:r>
                <a:rPr lang="en-US" altLang="zh-CN" sz="1200">
                  <a:solidFill>
                    <a:srgbClr val="0000FF"/>
                  </a:solidFill>
                  <a:latin typeface="黑体" panose="02010609060101010101" pitchFamily="49" charset="-122"/>
                  <a:ea typeface="黑体" panose="02010609060101010101" pitchFamily="49" charset="-122"/>
                </a:rPr>
                <a:t>CPS330</a:t>
              </a:r>
              <a:r>
                <a:rPr lang="zh-CN" altLang="en-US" sz="1200">
                  <a:solidFill>
                    <a:srgbClr val="0000FF"/>
                  </a:solidFill>
                  <a:latin typeface="黑体" panose="02010609060101010101" pitchFamily="49" charset="-122"/>
                  <a:ea typeface="黑体" panose="02010609060101010101" pitchFamily="49" charset="-122"/>
                </a:rPr>
                <a:t>手册</a:t>
              </a:r>
              <a:endParaRPr lang="zh-CN" altLang="en-US" sz="2400">
                <a:solidFill>
                  <a:srgbClr val="0000FF"/>
                </a:solidFill>
              </a:endParaRPr>
            </a:p>
          </p:txBody>
        </p:sp>
      </p:grpSp>
      <p:sp>
        <p:nvSpPr>
          <p:cNvPr id="92" name="文本框 91"/>
          <p:cNvSpPr txBox="1"/>
          <p:nvPr/>
        </p:nvSpPr>
        <p:spPr>
          <a:xfrm>
            <a:off x="1455736" y="182804"/>
            <a:ext cx="3776167" cy="460375"/>
          </a:xfrm>
          <a:prstGeom prst="rect">
            <a:avLst/>
          </a:prstGeom>
          <a:noFill/>
        </p:spPr>
        <p:txBody>
          <a:bodyPr wrap="square">
            <a:spAutoFit/>
          </a:bodyPr>
          <a:lstStyle/>
          <a:p>
            <a:pPr>
              <a:spcBef>
                <a:spcPts val="0"/>
              </a:spcBef>
              <a:spcAft>
                <a:spcPts val="900"/>
              </a:spcAft>
              <a:defRPr/>
            </a:pP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2</a:t>
            </a: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 </a:t>
            </a:r>
            <a:r>
              <a:rPr lang="zh-TW" altLang="zh-CN" sz="2400" kern="100" dirty="0">
                <a:solidFill>
                  <a:srgbClr val="FF0000"/>
                </a:solidFill>
                <a:latin typeface="等线" panose="02010600030101010101" charset="-122"/>
                <a:ea typeface="等线" panose="02010600030101010101" charset="-122"/>
                <a:cs typeface="Times New Roman" panose="02020603050405020304" pitchFamily="18" charset="0"/>
              </a:rPr>
              <a:t>频散</a:t>
            </a:r>
            <a:r>
              <a:rPr lang="zh-CN" altLang="zh-CN" sz="2400" kern="100" dirty="0">
                <a:solidFill>
                  <a:srgbClr val="FF0000"/>
                </a:solidFill>
                <a:latin typeface="等线" panose="02010600030101010101" charset="-122"/>
                <a:cs typeface="Times New Roman" panose="02020603050405020304" pitchFamily="18" charset="0"/>
              </a:rPr>
              <a:t>曲线反演</a:t>
            </a:r>
            <a:endParaRPr lang="zh-CN" altLang="en-US" sz="2400" kern="100" dirty="0">
              <a:solidFill>
                <a:srgbClr val="FF0000"/>
              </a:solidFill>
              <a:latin typeface="等线" panose="02010600030101010101" charset="-122"/>
              <a:cs typeface="Times New Roman" panose="02020603050405020304"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1884711" y="2701771"/>
            <a:ext cx="4115279" cy="3046095"/>
          </a:xfrm>
          <a:prstGeom prst="rect">
            <a:avLst/>
          </a:prstGeom>
          <a:solidFill>
            <a:schemeClr val="accent5">
              <a:lumMod val="20000"/>
              <a:lumOff val="80000"/>
            </a:schemeClr>
          </a:solidFill>
          <a:ln>
            <a:solidFill>
              <a:schemeClr val="tx1"/>
            </a:solidFill>
          </a:ln>
        </p:spPr>
        <p:txBody>
          <a:bodyPr wrap="square">
            <a:spAutoFit/>
          </a:bodyPr>
          <a:lstStyle/>
          <a:p>
            <a:pPr>
              <a:defRPr/>
            </a:pPr>
            <a:r>
              <a:rPr lang="en-US" altLang="zh-CN" sz="1600" b="1" dirty="0">
                <a:solidFill>
                  <a:srgbClr val="0000FF"/>
                </a:solidFill>
              </a:rPr>
              <a:t>#! /bin/</a:t>
            </a:r>
            <a:r>
              <a:rPr lang="en-US" altLang="zh-CN" sz="1600" b="1" dirty="0" err="1">
                <a:solidFill>
                  <a:srgbClr val="0000FF"/>
                </a:solidFill>
              </a:rPr>
              <a:t>sh</a:t>
            </a:r>
            <a:endParaRPr lang="en-US" altLang="zh-CN" sz="1600" b="1" dirty="0">
              <a:solidFill>
                <a:srgbClr val="0000FF"/>
              </a:solidFill>
            </a:endParaRPr>
          </a:p>
          <a:p>
            <a:pPr>
              <a:defRPr/>
            </a:pPr>
            <a:r>
              <a:rPr lang="en-US" altLang="zh-CN" sz="1600" dirty="0"/>
              <a:t>joint96 39     			</a:t>
            </a:r>
            <a:r>
              <a:rPr lang="en-US" altLang="zh-CN" sz="1600" dirty="0">
                <a:solidFill>
                  <a:srgbClr val="0000FF"/>
                </a:solidFill>
              </a:rPr>
              <a:t># </a:t>
            </a:r>
            <a:r>
              <a:rPr lang="zh-CN" altLang="en-US" sz="1600" dirty="0">
                <a:solidFill>
                  <a:srgbClr val="0000FF"/>
                </a:solidFill>
              </a:rPr>
              <a:t>开始反演</a:t>
            </a:r>
            <a:endParaRPr lang="en-US" altLang="zh-CN" sz="1600" dirty="0">
              <a:solidFill>
                <a:srgbClr val="0000FF"/>
              </a:solidFill>
            </a:endParaRPr>
          </a:p>
          <a:p>
            <a:pPr>
              <a:defRPr/>
            </a:pPr>
            <a:r>
              <a:rPr lang="en-US" altLang="zh-CN" sz="1600" dirty="0"/>
              <a:t>joint96 32 0.5			</a:t>
            </a:r>
            <a:r>
              <a:rPr lang="en-US" altLang="zh-CN" sz="1600" dirty="0">
                <a:solidFill>
                  <a:srgbClr val="0000FF"/>
                </a:solidFill>
              </a:rPr>
              <a:t># </a:t>
            </a:r>
            <a:r>
              <a:rPr lang="zh-CN" altLang="en-US" sz="1600" dirty="0">
                <a:solidFill>
                  <a:srgbClr val="0000FF"/>
                </a:solidFill>
              </a:rPr>
              <a:t>阻尼因子</a:t>
            </a:r>
            <a:endParaRPr lang="en-US" altLang="zh-CN" sz="1600" dirty="0"/>
          </a:p>
          <a:p>
            <a:pPr>
              <a:defRPr/>
            </a:pPr>
            <a:r>
              <a:rPr lang="en-US" altLang="zh-CN" sz="1600" dirty="0"/>
              <a:t>joint96 36 1			</a:t>
            </a:r>
            <a:r>
              <a:rPr lang="en-US" altLang="zh-CN" sz="1600" dirty="0">
                <a:solidFill>
                  <a:srgbClr val="0000FF"/>
                </a:solidFill>
              </a:rPr>
              <a:t># </a:t>
            </a:r>
            <a:r>
              <a:rPr lang="zh-CN" altLang="en-US" sz="1600" dirty="0">
                <a:solidFill>
                  <a:srgbClr val="0000FF"/>
                </a:solidFill>
              </a:rPr>
              <a:t>平滑参数</a:t>
            </a:r>
            <a:endParaRPr lang="en-US" altLang="zh-CN" sz="1600" dirty="0"/>
          </a:p>
          <a:p>
            <a:pPr>
              <a:defRPr/>
            </a:pPr>
            <a:r>
              <a:rPr lang="en-US" altLang="zh-CN" sz="1600" dirty="0"/>
              <a:t>joint96 43 1			</a:t>
            </a:r>
            <a:r>
              <a:rPr lang="en-US" altLang="zh-CN" sz="1600" dirty="0">
                <a:solidFill>
                  <a:srgbClr val="0000FF"/>
                </a:solidFill>
              </a:rPr>
              <a:t>#</a:t>
            </a:r>
            <a:r>
              <a:rPr lang="zh-CN" altLang="en-US" sz="1600" dirty="0">
                <a:solidFill>
                  <a:srgbClr val="0000FF"/>
                </a:solidFill>
              </a:rPr>
              <a:t>联合反演权重</a:t>
            </a:r>
            <a:endParaRPr lang="en-US" altLang="zh-CN" sz="1600" dirty="0">
              <a:solidFill>
                <a:srgbClr val="0000FF"/>
              </a:solidFill>
            </a:endParaRPr>
          </a:p>
          <a:p>
            <a:pPr>
              <a:defRPr/>
            </a:pPr>
            <a:r>
              <a:rPr lang="en-US" altLang="zh-CN" sz="1600" dirty="0"/>
              <a:t>joint96 1 2 6 1 2 6 1 2 	</a:t>
            </a:r>
            <a:r>
              <a:rPr lang="en-US" altLang="zh-CN" sz="1600" dirty="0">
                <a:solidFill>
                  <a:srgbClr val="0000FF"/>
                </a:solidFill>
              </a:rPr>
              <a:t>#</a:t>
            </a:r>
            <a:r>
              <a:rPr lang="zh-CN" altLang="en-US" sz="1600" dirty="0">
                <a:solidFill>
                  <a:srgbClr val="0000FF"/>
                </a:solidFill>
              </a:rPr>
              <a:t>迭代次数设置</a:t>
            </a:r>
            <a:endParaRPr lang="en-US" altLang="zh-CN" sz="1600" dirty="0">
              <a:solidFill>
                <a:srgbClr val="0000FF"/>
              </a:solidFill>
            </a:endParaRPr>
          </a:p>
          <a:p>
            <a:pPr>
              <a:defRPr/>
            </a:pPr>
            <a:r>
              <a:rPr lang="en-US" altLang="zh-CN" sz="1600" dirty="0"/>
              <a:t>joint96 28 </a:t>
            </a:r>
            <a:r>
              <a:rPr lang="en-US" altLang="zh-CN" sz="1600" dirty="0" err="1"/>
              <a:t>modl.out</a:t>
            </a:r>
            <a:r>
              <a:rPr lang="en-US" altLang="zh-CN" sz="1600" dirty="0"/>
              <a:t>		</a:t>
            </a:r>
            <a:r>
              <a:rPr lang="en-US" altLang="zh-CN" sz="1600" dirty="0">
                <a:solidFill>
                  <a:srgbClr val="0000FF"/>
                </a:solidFill>
              </a:rPr>
              <a:t>#</a:t>
            </a:r>
            <a:r>
              <a:rPr lang="zh-CN" altLang="en-US" sz="1600" dirty="0">
                <a:solidFill>
                  <a:srgbClr val="0000FF"/>
                </a:solidFill>
              </a:rPr>
              <a:t>输出模型</a:t>
            </a:r>
            <a:endParaRPr lang="en-US" altLang="zh-CN" sz="1600" dirty="0"/>
          </a:p>
        </p:txBody>
      </p:sp>
      <p:sp>
        <p:nvSpPr>
          <p:cNvPr id="32771" name="文本框 11"/>
          <p:cNvSpPr txBox="1">
            <a:spLocks noChangeArrowheads="1"/>
          </p:cNvSpPr>
          <p:nvPr/>
        </p:nvSpPr>
        <p:spPr bwMode="auto">
          <a:xfrm>
            <a:off x="6096000" y="2564904"/>
            <a:ext cx="4608513" cy="2306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200" b="1" dirty="0">
                <a:latin typeface="Courier"/>
              </a:rPr>
              <a:t>JOINT96 MENU</a:t>
            </a:r>
            <a:endParaRPr lang="en-US" altLang="zh-CN" sz="1200" b="1" dirty="0">
              <a:latin typeface="Courier"/>
            </a:endParaRPr>
          </a:p>
          <a:p>
            <a:r>
              <a:rPr lang="en-US" altLang="zh-CN" sz="1200" b="1" dirty="0">
                <a:solidFill>
                  <a:srgbClr val="FF0000"/>
                </a:solidFill>
                <a:latin typeface="Courier"/>
              </a:rPr>
              <a:t>1</a:t>
            </a:r>
            <a:r>
              <a:rPr lang="en-US" altLang="zh-CN" sz="1200" b="1" dirty="0">
                <a:latin typeface="Courier"/>
              </a:rPr>
              <a:t>- Run Dispersion </a:t>
            </a:r>
            <a:endParaRPr lang="en-US" altLang="zh-CN" sz="1200" b="1" dirty="0">
              <a:latin typeface="Courier"/>
            </a:endParaRPr>
          </a:p>
          <a:p>
            <a:r>
              <a:rPr lang="en-US" altLang="zh-CN" sz="1200" b="1" dirty="0">
                <a:solidFill>
                  <a:srgbClr val="FF0000"/>
                </a:solidFill>
                <a:latin typeface="Courier"/>
              </a:rPr>
              <a:t>2</a:t>
            </a:r>
            <a:r>
              <a:rPr lang="en-US" altLang="zh-CN" sz="1200" b="1" dirty="0">
                <a:latin typeface="Courier"/>
              </a:rPr>
              <a:t>- Run Velocity Inversion </a:t>
            </a:r>
            <a:endParaRPr lang="en-US" altLang="zh-CN" sz="1200" b="1" dirty="0">
              <a:latin typeface="Courier"/>
            </a:endParaRPr>
          </a:p>
          <a:p>
            <a:r>
              <a:rPr lang="en-US" altLang="zh-CN" sz="1200" b="1" dirty="0">
                <a:solidFill>
                  <a:srgbClr val="FF0000"/>
                </a:solidFill>
                <a:latin typeface="Courier"/>
              </a:rPr>
              <a:t>6</a:t>
            </a:r>
            <a:r>
              <a:rPr lang="en-US" altLang="zh-CN" sz="1200" b="1" dirty="0">
                <a:latin typeface="Courier"/>
              </a:rPr>
              <a:t>- Update Model (need lam) (1) Decoupled Causal</a:t>
            </a:r>
            <a:endParaRPr lang="en-US" altLang="zh-CN" sz="1200" b="1" dirty="0">
              <a:latin typeface="Courier"/>
            </a:endParaRPr>
          </a:p>
          <a:p>
            <a:r>
              <a:rPr lang="en-US" altLang="zh-CN" sz="1200" b="1" dirty="0">
                <a:solidFill>
                  <a:srgbClr val="FF0000"/>
                </a:solidFill>
                <a:latin typeface="Courier"/>
              </a:rPr>
              <a:t>28-</a:t>
            </a:r>
            <a:r>
              <a:rPr lang="en-US" altLang="zh-CN" sz="1200" b="1" dirty="0">
                <a:latin typeface="Courier"/>
              </a:rPr>
              <a:t> ASCII Model File (file name, lam)</a:t>
            </a:r>
            <a:endParaRPr lang="en-US" altLang="zh-CN" sz="1200" b="1" dirty="0">
              <a:latin typeface="Courier"/>
            </a:endParaRPr>
          </a:p>
          <a:p>
            <a:r>
              <a:rPr lang="en-US" altLang="zh-CN" sz="1200" b="1" dirty="0">
                <a:solidFill>
                  <a:srgbClr val="FF0000"/>
                </a:solidFill>
                <a:latin typeface="Courier"/>
              </a:rPr>
              <a:t>29-</a:t>
            </a:r>
            <a:r>
              <a:rPr lang="en-US" altLang="zh-CN" sz="1200" b="1" dirty="0">
                <a:latin typeface="Courier"/>
              </a:rPr>
              <a:t> ASCII Vel Resolving(file </a:t>
            </a:r>
            <a:r>
              <a:rPr lang="en-US" altLang="zh-CN" sz="1200" b="1" dirty="0" err="1">
                <a:latin typeface="Courier"/>
              </a:rPr>
              <a:t>name,lam</a:t>
            </a:r>
            <a:r>
              <a:rPr lang="en-US" altLang="zh-CN" sz="1200" b="1" dirty="0">
                <a:latin typeface="Courier"/>
              </a:rPr>
              <a:t>)</a:t>
            </a:r>
            <a:endParaRPr lang="en-US" altLang="zh-CN" sz="1200" b="1" dirty="0">
              <a:latin typeface="Courier"/>
            </a:endParaRPr>
          </a:p>
          <a:p>
            <a:r>
              <a:rPr lang="en-US" altLang="zh-CN" sz="1200" b="1" dirty="0">
                <a:solidFill>
                  <a:srgbClr val="FF0000"/>
                </a:solidFill>
                <a:latin typeface="Courier"/>
              </a:rPr>
              <a:t>32-</a:t>
            </a:r>
            <a:r>
              <a:rPr lang="en-US" altLang="zh-CN" sz="1200" b="1" dirty="0">
                <a:latin typeface="Courier"/>
              </a:rPr>
              <a:t> Enter Damping Factor (lam)</a:t>
            </a:r>
            <a:endParaRPr lang="en-US" altLang="zh-CN" sz="1200" b="1" dirty="0">
              <a:latin typeface="Courier"/>
            </a:endParaRPr>
          </a:p>
          <a:p>
            <a:r>
              <a:rPr lang="en-US" altLang="zh-CN" sz="1200" b="1" dirty="0">
                <a:solidFill>
                  <a:srgbClr val="FF0000"/>
                </a:solidFill>
                <a:latin typeface="Courier"/>
              </a:rPr>
              <a:t>36-</a:t>
            </a:r>
            <a:r>
              <a:rPr lang="en-US" altLang="zh-CN" sz="1200" b="1" dirty="0">
                <a:latin typeface="Courier"/>
              </a:rPr>
              <a:t> Smoothing: (0) Global reset none</a:t>
            </a:r>
            <a:endParaRPr lang="en-US" altLang="zh-CN" sz="1200" b="1" dirty="0">
              <a:latin typeface="Courier"/>
            </a:endParaRPr>
          </a:p>
          <a:p>
            <a:r>
              <a:rPr lang="en-US" altLang="zh-CN" sz="1200" b="1" dirty="0">
                <a:latin typeface="Courier"/>
              </a:rPr>
              <a:t>			(1) Global reset diff</a:t>
            </a:r>
            <a:endParaRPr lang="en-US" altLang="zh-CN" sz="1200" b="1" dirty="0">
              <a:latin typeface="Courier"/>
            </a:endParaRPr>
          </a:p>
          <a:p>
            <a:r>
              <a:rPr lang="en-US" altLang="zh-CN" sz="1200" b="1" dirty="0">
                <a:solidFill>
                  <a:srgbClr val="FF0000"/>
                </a:solidFill>
                <a:latin typeface="Courier"/>
              </a:rPr>
              <a:t>39-</a:t>
            </a:r>
            <a:r>
              <a:rPr lang="en-US" altLang="zh-CN" sz="1200" b="1" dirty="0">
                <a:latin typeface="Courier"/>
              </a:rPr>
              <a:t> Permanent End</a:t>
            </a:r>
            <a:endParaRPr lang="en-US" altLang="zh-CN" sz="1200" b="1" dirty="0">
              <a:latin typeface="Courier"/>
            </a:endParaRPr>
          </a:p>
          <a:p>
            <a:r>
              <a:rPr lang="en-US" altLang="zh-CN" sz="1200" b="1" dirty="0">
                <a:solidFill>
                  <a:srgbClr val="FF0000"/>
                </a:solidFill>
                <a:latin typeface="Courier"/>
              </a:rPr>
              <a:t>43-</a:t>
            </a:r>
            <a:r>
              <a:rPr lang="en-US" altLang="zh-CN" sz="1200" b="1" dirty="0">
                <a:latin typeface="Courier"/>
              </a:rPr>
              <a:t> Joint Weighting: 0=RFTN &lt;--&gt; 1=SRFW</a:t>
            </a:r>
            <a:endParaRPr lang="en-US" altLang="zh-CN" sz="1200" b="1" dirty="0">
              <a:latin typeface="Courier"/>
            </a:endParaRPr>
          </a:p>
        </p:txBody>
      </p:sp>
      <p:sp>
        <p:nvSpPr>
          <p:cNvPr id="32772" name="文本框 13"/>
          <p:cNvSpPr txBox="1">
            <a:spLocks noChangeArrowheads="1"/>
          </p:cNvSpPr>
          <p:nvPr/>
        </p:nvSpPr>
        <p:spPr bwMode="auto">
          <a:xfrm>
            <a:off x="6768075" y="4829200"/>
            <a:ext cx="3072341"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pPr algn="just"/>
            <a:r>
              <a:rPr lang="zh-CN" altLang="en-US" sz="1400" dirty="0">
                <a:solidFill>
                  <a:srgbClr val="0000FF"/>
                </a:solidFill>
                <a:latin typeface="黑体" panose="02010609060101010101" pitchFamily="49" charset="-122"/>
                <a:ea typeface="黑体" panose="02010609060101010101" pitchFamily="49" charset="-122"/>
              </a:rPr>
              <a:t>更详细的参数设置参考</a:t>
            </a:r>
            <a:r>
              <a:rPr lang="en-US" altLang="zh-CN" sz="1400" dirty="0">
                <a:solidFill>
                  <a:srgbClr val="0000FF"/>
                </a:solidFill>
                <a:latin typeface="黑体" panose="02010609060101010101" pitchFamily="49" charset="-122"/>
                <a:ea typeface="黑体" panose="02010609060101010101" pitchFamily="49" charset="-122"/>
              </a:rPr>
              <a:t>CPS330</a:t>
            </a:r>
            <a:r>
              <a:rPr lang="zh-CN" altLang="en-US" sz="1400" dirty="0">
                <a:solidFill>
                  <a:srgbClr val="0000FF"/>
                </a:solidFill>
                <a:latin typeface="黑体" panose="02010609060101010101" pitchFamily="49" charset="-122"/>
                <a:ea typeface="黑体" panose="02010609060101010101" pitchFamily="49" charset="-122"/>
              </a:rPr>
              <a:t>手册</a:t>
            </a:r>
            <a:endParaRPr lang="zh-CN" altLang="en-US" sz="1400" dirty="0">
              <a:solidFill>
                <a:srgbClr val="0000FF"/>
              </a:solidFill>
            </a:endParaRPr>
          </a:p>
        </p:txBody>
      </p:sp>
      <p:sp>
        <p:nvSpPr>
          <p:cNvPr id="16" name="文本框 15"/>
          <p:cNvSpPr txBox="1"/>
          <p:nvPr/>
        </p:nvSpPr>
        <p:spPr>
          <a:xfrm>
            <a:off x="2594005" y="2045573"/>
            <a:ext cx="3405984" cy="460375"/>
          </a:xfrm>
          <a:prstGeom prst="rect">
            <a:avLst/>
          </a:prstGeom>
          <a:noFill/>
        </p:spPr>
        <p:txBody>
          <a:bodyPr wrap="square">
            <a:spAutoFit/>
          </a:bodyPr>
          <a:lstStyle/>
          <a:p>
            <a:pPr>
              <a:defRPr/>
            </a:pPr>
            <a:r>
              <a:rPr lang="en-US" altLang="zh-CN" sz="2400" b="1" kern="0" dirty="0">
                <a:latin typeface="等线" panose="02010600030101010101" charset="-122"/>
              </a:rPr>
              <a:t>jointinversion.sh</a:t>
            </a:r>
            <a:endParaRPr lang="zh-CN" altLang="en-US" sz="2400" dirty="0"/>
          </a:p>
        </p:txBody>
      </p:sp>
      <p:sp>
        <p:nvSpPr>
          <p:cNvPr id="17" name="文本框 16"/>
          <p:cNvSpPr txBox="1"/>
          <p:nvPr/>
        </p:nvSpPr>
        <p:spPr>
          <a:xfrm>
            <a:off x="4751851" y="239879"/>
            <a:ext cx="2688299" cy="460375"/>
          </a:xfrm>
          <a:prstGeom prst="rect">
            <a:avLst/>
          </a:prstGeom>
          <a:noFill/>
        </p:spPr>
        <p:txBody>
          <a:bodyPr wrap="square">
            <a:spAutoFit/>
          </a:bodyPr>
          <a:lstStyle/>
          <a:p>
            <a:pPr algn="just">
              <a:defRPr/>
            </a:pPr>
            <a:r>
              <a:rPr lang="zh-CN" altLang="en-US" sz="2400" kern="100" dirty="0">
                <a:latin typeface="等线" panose="02010600030101010101" charset="-122"/>
                <a:cs typeface="Times New Roman" panose="02020603050405020304" pitchFamily="18" charset="0"/>
              </a:rPr>
              <a:t>反演参数设置</a:t>
            </a:r>
            <a:endParaRPr lang="zh-CN" altLang="zh-CN" sz="2400" kern="100" dirty="0">
              <a:latin typeface="等线" panose="02010600030101010101" charset="-122"/>
              <a:cs typeface="Times New Roman" panose="02020603050405020304" pitchFamily="18" charset="0"/>
            </a:endParaRPr>
          </a:p>
        </p:txBody>
      </p:sp>
      <p:sp>
        <p:nvSpPr>
          <p:cNvPr id="19" name="文本框 18"/>
          <p:cNvSpPr txBox="1"/>
          <p:nvPr/>
        </p:nvSpPr>
        <p:spPr>
          <a:xfrm>
            <a:off x="1544639" y="239879"/>
            <a:ext cx="3827461" cy="460375"/>
          </a:xfrm>
          <a:prstGeom prst="rect">
            <a:avLst/>
          </a:prstGeom>
          <a:noFill/>
        </p:spPr>
        <p:txBody>
          <a:bodyPr wrap="square">
            <a:spAutoFit/>
          </a:bodyPr>
          <a:lstStyle/>
          <a:p>
            <a:pPr>
              <a:spcBef>
                <a:spcPts val="0"/>
              </a:spcBef>
              <a:spcAft>
                <a:spcPts val="900"/>
              </a:spcAft>
              <a:defRPr/>
            </a:pP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2</a:t>
            </a: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 </a:t>
            </a:r>
            <a:r>
              <a:rPr lang="zh-TW" altLang="zh-CN" sz="2400" kern="100" dirty="0">
                <a:solidFill>
                  <a:srgbClr val="FF0000"/>
                </a:solidFill>
                <a:latin typeface="等线" panose="02010600030101010101" charset="-122"/>
                <a:ea typeface="等线" panose="02010600030101010101" charset="-122"/>
                <a:cs typeface="Times New Roman" panose="02020603050405020304" pitchFamily="18" charset="0"/>
              </a:rPr>
              <a:t>频散</a:t>
            </a:r>
            <a:r>
              <a:rPr lang="zh-CN" altLang="zh-CN" sz="2400" kern="100" dirty="0">
                <a:solidFill>
                  <a:srgbClr val="FF0000"/>
                </a:solidFill>
                <a:latin typeface="等线" panose="02010600030101010101" charset="-122"/>
                <a:cs typeface="Times New Roman" panose="02020603050405020304" pitchFamily="18" charset="0"/>
              </a:rPr>
              <a:t>曲线反演</a:t>
            </a:r>
            <a:endParaRPr lang="zh-CN" altLang="en-US" sz="2400" kern="100" dirty="0">
              <a:solidFill>
                <a:srgbClr val="FF0000"/>
              </a:solidFill>
              <a:latin typeface="等线" panose="02010600030101010101" charset="-122"/>
              <a:cs typeface="Times New Roman" panose="02020603050405020304" pitchFamily="18"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774827" y="3832225"/>
            <a:ext cx="1620839" cy="460375"/>
          </a:xfrm>
          <a:prstGeom prst="rect">
            <a:avLst/>
          </a:prstGeom>
          <a:noFill/>
        </p:spPr>
        <p:txBody>
          <a:bodyPr>
            <a:spAutoFit/>
          </a:bodyPr>
          <a:lstStyle/>
          <a:p>
            <a:pPr algn="just">
              <a:defRPr/>
            </a:pPr>
            <a:r>
              <a:rPr lang="zh-CN" altLang="en-US" sz="2400" b="1" kern="0" dirty="0">
                <a:latin typeface="等线" panose="02010600030101010101" charset="-122"/>
                <a:cs typeface="Times New Roman" panose="02020603050405020304" pitchFamily="18" charset="0"/>
              </a:rPr>
              <a:t>输出</a:t>
            </a:r>
            <a:endParaRPr lang="zh-CN" altLang="zh-CN" sz="2400" kern="100" dirty="0">
              <a:latin typeface="等线" panose="02010600030101010101" charset="-122"/>
              <a:cs typeface="Times New Roman" panose="02020603050405020304" pitchFamily="18" charset="0"/>
            </a:endParaRPr>
          </a:p>
        </p:txBody>
      </p:sp>
      <p:sp>
        <p:nvSpPr>
          <p:cNvPr id="9" name="文本框 8"/>
          <p:cNvSpPr txBox="1"/>
          <p:nvPr/>
        </p:nvSpPr>
        <p:spPr>
          <a:xfrm>
            <a:off x="1871531" y="4524813"/>
            <a:ext cx="3919687" cy="665480"/>
          </a:xfrm>
          <a:prstGeom prst="rect">
            <a:avLst/>
          </a:prstGeom>
          <a:noFill/>
          <a:ln>
            <a:solidFill>
              <a:schemeClr val="tx1"/>
            </a:solidFill>
          </a:ln>
        </p:spPr>
        <p:txBody>
          <a:bodyPr>
            <a:spAutoFit/>
          </a:bodyPr>
          <a:lstStyle/>
          <a:p>
            <a:pPr algn="just">
              <a:defRPr/>
            </a:pPr>
            <a:r>
              <a:rPr lang="zh-CN" altLang="zh-CN" sz="1865" u="sng" kern="100" dirty="0">
                <a:latin typeface="等线" panose="02010600030101010101" charset="-122"/>
                <a:cs typeface="Times New Roman" panose="02020603050405020304" pitchFamily="18" charset="0"/>
              </a:rPr>
              <a:t>不同网格点不同方位角的一维速度模型</a:t>
            </a:r>
            <a:r>
              <a:rPr lang="en-US" altLang="zh-CN" sz="1865" kern="100" dirty="0">
                <a:highlight>
                  <a:srgbClr val="00FF00"/>
                </a:highlight>
                <a:latin typeface="等线" panose="02010600030101010101" charset="-122"/>
                <a:cs typeface="Times New Roman" panose="02020603050405020304" pitchFamily="18" charset="0"/>
              </a:rPr>
              <a:t>bk.$bkID.deg.$azm.dsp.modo3</a:t>
            </a:r>
            <a:endParaRPr lang="zh-CN" altLang="zh-CN" sz="1865" kern="100" dirty="0">
              <a:latin typeface="等线" panose="02010600030101010101" charset="-122"/>
              <a:cs typeface="Times New Roman" panose="02020603050405020304" pitchFamily="18" charset="0"/>
            </a:endParaRPr>
          </a:p>
        </p:txBody>
      </p:sp>
      <p:pic>
        <p:nvPicPr>
          <p:cNvPr id="33797" name="图片 10"/>
          <p:cNvPicPr>
            <a:picLocks noChangeAspect="1" noChangeArrowheads="1"/>
          </p:cNvPicPr>
          <p:nvPr/>
        </p:nvPicPr>
        <p:blipFill>
          <a:blip r:embed="rId1">
            <a:extLst>
              <a:ext uri="{28A0092B-C50C-407E-A947-70E740481C1C}">
                <a14:useLocalDpi xmlns:a14="http://schemas.microsoft.com/office/drawing/2010/main" val="0"/>
              </a:ext>
            </a:extLst>
          </a:blip>
          <a:srcRect r="15230"/>
          <a:stretch>
            <a:fillRect/>
          </a:stretch>
        </p:blipFill>
        <p:spPr bwMode="auto">
          <a:xfrm>
            <a:off x="6596452" y="2327148"/>
            <a:ext cx="3936364" cy="3604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箭头: 右 11"/>
          <p:cNvSpPr/>
          <p:nvPr/>
        </p:nvSpPr>
        <p:spPr>
          <a:xfrm>
            <a:off x="6096001" y="4657727"/>
            <a:ext cx="280988" cy="215900"/>
          </a:xfrm>
          <a:prstGeom prst="rightArrow">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zh-CN" altLang="en-US" sz="2400" u="sng"/>
          </a:p>
        </p:txBody>
      </p:sp>
      <p:sp>
        <p:nvSpPr>
          <p:cNvPr id="13" name="文本框 12"/>
          <p:cNvSpPr txBox="1"/>
          <p:nvPr/>
        </p:nvSpPr>
        <p:spPr>
          <a:xfrm>
            <a:off x="2351584" y="826564"/>
            <a:ext cx="1619251" cy="460375"/>
          </a:xfrm>
          <a:prstGeom prst="rect">
            <a:avLst/>
          </a:prstGeom>
          <a:noFill/>
        </p:spPr>
        <p:txBody>
          <a:bodyPr>
            <a:spAutoFit/>
          </a:bodyPr>
          <a:lstStyle/>
          <a:p>
            <a:pPr algn="just">
              <a:defRPr/>
            </a:pPr>
            <a:r>
              <a:rPr lang="zh-CN" altLang="en-US" sz="2400" kern="100" dirty="0">
                <a:latin typeface="等线" panose="02010600030101010101" charset="-122"/>
                <a:cs typeface="Times New Roman" panose="02020603050405020304" pitchFamily="18" charset="0"/>
              </a:rPr>
              <a:t>执行反演</a:t>
            </a:r>
            <a:endParaRPr lang="zh-CN" altLang="en-US" sz="2400" kern="100" dirty="0">
              <a:latin typeface="等线" panose="02010600030101010101" charset="-122"/>
              <a:cs typeface="Times New Roman" panose="02020603050405020304" pitchFamily="18" charset="0"/>
            </a:endParaRPr>
          </a:p>
        </p:txBody>
      </p:sp>
      <p:sp>
        <p:nvSpPr>
          <p:cNvPr id="14" name="文本框 13"/>
          <p:cNvSpPr txBox="1"/>
          <p:nvPr/>
        </p:nvSpPr>
        <p:spPr>
          <a:xfrm>
            <a:off x="1537739" y="241976"/>
            <a:ext cx="3783276" cy="460375"/>
          </a:xfrm>
          <a:prstGeom prst="rect">
            <a:avLst/>
          </a:prstGeom>
          <a:noFill/>
        </p:spPr>
        <p:txBody>
          <a:bodyPr wrap="square">
            <a:spAutoFit/>
          </a:bodyPr>
          <a:lstStyle/>
          <a:p>
            <a:pPr>
              <a:spcBef>
                <a:spcPts val="0"/>
              </a:spcBef>
              <a:spcAft>
                <a:spcPts val="900"/>
              </a:spcAft>
              <a:defRPr/>
            </a:pP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2</a:t>
            </a: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 </a:t>
            </a:r>
            <a:r>
              <a:rPr lang="zh-TW" altLang="zh-CN" sz="2400" kern="100" dirty="0">
                <a:solidFill>
                  <a:srgbClr val="FF0000"/>
                </a:solidFill>
                <a:latin typeface="等线" panose="02010600030101010101" charset="-122"/>
                <a:ea typeface="等线" panose="02010600030101010101" charset="-122"/>
                <a:cs typeface="Times New Roman" panose="02020603050405020304" pitchFamily="18" charset="0"/>
              </a:rPr>
              <a:t>频散</a:t>
            </a:r>
            <a:r>
              <a:rPr lang="zh-CN" altLang="zh-CN" sz="2400" kern="100" dirty="0">
                <a:solidFill>
                  <a:srgbClr val="FF0000"/>
                </a:solidFill>
                <a:latin typeface="等线" panose="02010600030101010101" charset="-122"/>
                <a:cs typeface="Times New Roman" panose="02020603050405020304" pitchFamily="18" charset="0"/>
              </a:rPr>
              <a:t>曲线反演</a:t>
            </a:r>
            <a:endParaRPr lang="zh-CN" altLang="en-US" sz="2400" kern="100" dirty="0">
              <a:solidFill>
                <a:srgbClr val="FF0000"/>
              </a:solidFill>
              <a:latin typeface="等线" panose="02010600030101010101" charset="-122"/>
              <a:cs typeface="Times New Roman" panose="02020603050405020304" pitchFamily="18" charset="0"/>
            </a:endParaRPr>
          </a:p>
        </p:txBody>
      </p:sp>
      <p:sp>
        <p:nvSpPr>
          <p:cNvPr id="3" name="文本框 2"/>
          <p:cNvSpPr txBox="1"/>
          <p:nvPr/>
        </p:nvSpPr>
        <p:spPr>
          <a:xfrm>
            <a:off x="1659184" y="1711509"/>
            <a:ext cx="4592916" cy="99377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zh-CN" sz="1465" b="1" i="0" u="none" strike="noStrike" kern="100" cap="none" spc="0" normalizeH="0" baseline="0" noProof="0" dirty="0">
                <a:ln>
                  <a:noFill/>
                </a:ln>
                <a:solidFill>
                  <a:srgbClr val="000000"/>
                </a:solidFill>
                <a:effectLst/>
                <a:highlight>
                  <a:srgbClr val="FFFF00"/>
                </a:highlight>
                <a:uLnTx/>
                <a:uFillTx/>
                <a:latin typeface="等线" panose="02010600030101010101" charset="-122"/>
                <a:ea typeface="等线" panose="02010600030101010101" charset="-122"/>
                <a:cs typeface="Times New Roman" panose="02020603050405020304" pitchFamily="18" charset="0"/>
              </a:rPr>
              <a:t>单核运算执行:</a:t>
            </a:r>
            <a:r>
              <a:rPr kumimoji="0" lang="zh-CN" altLang="zh-CN" sz="1465" b="1" i="0" u="none" strike="noStrike" kern="100" cap="none" spc="0" normalizeH="0" baseline="0" noProof="0" dirty="0">
                <a:ln>
                  <a:noFill/>
                </a:ln>
                <a:solidFill>
                  <a:srgbClr val="000000"/>
                </a:solidFill>
                <a:effectLst/>
                <a:uLnTx/>
                <a:uFillTx/>
                <a:latin typeface="等线" panose="02010600030101010101" charset="-122"/>
                <a:ea typeface="等线" panose="02010600030101010101" charset="-122"/>
                <a:cs typeface="Times New Roman" panose="02020603050405020304" pitchFamily="18" charset="0"/>
              </a:rPr>
              <a:t> .</a:t>
            </a:r>
            <a:r>
              <a:rPr kumimoji="0" lang="zh-CN" altLang="zh-CN" sz="1465" b="1" i="0" u="none" strike="noStrike" kern="100" cap="none" spc="0" normalizeH="0" baseline="0" noProof="0" dirty="0">
                <a:ln>
                  <a:noFill/>
                </a:ln>
                <a:solidFill>
                  <a:srgbClr val="000000"/>
                </a:solidFill>
                <a:effectLst/>
                <a:uLnTx/>
                <a:uFillTx/>
                <a:latin typeface="等线" panose="02010600030101010101" charset="-122"/>
                <a:ea typeface="PMingLiU" panose="02020500000000000000" pitchFamily="18" charset="-120"/>
                <a:cs typeface="Times New Roman" panose="02020603050405020304" pitchFamily="18" charset="0"/>
              </a:rPr>
              <a:t>/</a:t>
            </a:r>
            <a:r>
              <a:rPr kumimoji="0" lang="zh-CN" altLang="zh-CN" sz="1465" b="1" i="0" u="none" strike="noStrike" kern="100" cap="none" spc="0" normalizeH="0" baseline="0" noProof="0" dirty="0">
                <a:ln>
                  <a:noFill/>
                </a:ln>
                <a:solidFill>
                  <a:srgbClr val="000000"/>
                </a:solidFill>
                <a:effectLst/>
                <a:uLnTx/>
                <a:uFillTx/>
                <a:latin typeface="等线" panose="02010600030101010101" charset="-122"/>
                <a:ea typeface="等线" panose="02010600030101010101" charset="-122"/>
                <a:cs typeface="Times New Roman" panose="02020603050405020304" pitchFamily="18" charset="0"/>
              </a:rPr>
              <a:t>job_submit.sh </a:t>
            </a:r>
            <a:r>
              <a:rPr kumimoji="0" lang="en-US" altLang="zh-CN" sz="1465" b="1" i="0" u="none" strike="noStrike" kern="100" cap="none" spc="0" normalizeH="0" baseline="0" noProof="0" dirty="0">
                <a:ln>
                  <a:noFill/>
                </a:ln>
                <a:solidFill>
                  <a:srgbClr val="000000"/>
                </a:solidFill>
                <a:effectLst/>
                <a:uLnTx/>
                <a:uFillTx/>
                <a:latin typeface="等线" panose="02010600030101010101" charset="-122"/>
                <a:ea typeface="等线" panose="02010600030101010101" charset="-122"/>
                <a:cs typeface="Times New Roman" panose="02020603050405020304" pitchFamily="18" charset="0"/>
              </a:rPr>
              <a:t>				 </a:t>
            </a:r>
            <a:r>
              <a:rPr kumimoji="0" lang="zh-CN" altLang="en-US" sz="1465" b="1" i="0" u="none" strike="noStrike" kern="100" cap="none" spc="0" normalizeH="0" baseline="0" noProof="0" dirty="0">
                <a:ln>
                  <a:noFill/>
                </a:ln>
                <a:solidFill>
                  <a:srgbClr val="000000"/>
                </a:solidFill>
                <a:effectLst/>
                <a:uLnTx/>
                <a:uFillTx/>
                <a:latin typeface="等线" panose="02010600030101010101" charset="-122"/>
                <a:ea typeface="PMingLiU" panose="02020500000000000000" pitchFamily="18" charset="-120"/>
                <a:cs typeface="Times New Roman" panose="02020603050405020304" pitchFamily="18" charset="0"/>
              </a:rPr>
              <a:t> </a:t>
            </a:r>
            <a:endParaRPr kumimoji="0" lang="en-US" altLang="zh-CN" sz="1465" b="1" i="0" u="none" strike="noStrike" kern="100" cap="none" spc="0" normalizeH="0" baseline="0" noProof="0" dirty="0">
              <a:ln>
                <a:noFill/>
              </a:ln>
              <a:solidFill>
                <a:srgbClr val="000000"/>
              </a:solidFill>
              <a:effectLst/>
              <a:uLnTx/>
              <a:uFillTx/>
              <a:latin typeface="等线" panose="02010600030101010101" charset="-122"/>
              <a:ea typeface="PMingLiU" panose="02020500000000000000" pitchFamily="18" charset="-12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zh-CN" sz="1465" b="1" i="0" u="none" strike="noStrike" kern="100" cap="none" spc="0" normalizeH="0" baseline="0" noProof="0" dirty="0">
                <a:ln>
                  <a:noFill/>
                </a:ln>
                <a:solidFill>
                  <a:srgbClr val="000000"/>
                </a:solidFill>
                <a:effectLst/>
                <a:uLnTx/>
                <a:uFillTx/>
                <a:latin typeface="等线" panose="02010600030101010101" charset="-122"/>
                <a:ea typeface="PMingLiU" panose="02020500000000000000" pitchFamily="18" charset="-120"/>
                <a:cs typeface="Times New Roman" panose="02020603050405020304" pitchFamily="18" charset="0"/>
              </a:rPr>
              <a:t> </a:t>
            </a:r>
            <a:endParaRPr kumimoji="0" lang="zh-CN" altLang="zh-CN" sz="1465" b="0" i="0" u="none" strike="noStrike" kern="100" cap="none" spc="0" normalizeH="0" baseline="0" noProof="0" dirty="0">
              <a:ln>
                <a:noFill/>
              </a:ln>
              <a:solidFill>
                <a:prstClr val="black"/>
              </a:solidFill>
              <a:effectLst/>
              <a:uLnTx/>
              <a:uFillTx/>
              <a:latin typeface="等线" panose="02010600030101010101" charset="-122"/>
              <a:ea typeface="等线" panose="02010600030101010101" charset="-122"/>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defRPr/>
            </a:pPr>
            <a:r>
              <a:rPr kumimoji="0" lang="zh-CN" altLang="en-US" sz="1465" b="1" i="0" u="none" strike="noStrike" kern="100" cap="none" spc="0" normalizeH="0" baseline="0" noProof="0" dirty="0">
                <a:ln>
                  <a:noFill/>
                </a:ln>
                <a:solidFill>
                  <a:srgbClr val="000000"/>
                </a:solidFill>
                <a:effectLst/>
                <a:highlight>
                  <a:srgbClr val="FFFF00"/>
                </a:highlight>
                <a:uLnTx/>
                <a:uFillTx/>
                <a:latin typeface="等线" panose="02010600030101010101" charset="-122"/>
                <a:ea typeface="等线" panose="02010600030101010101" charset="-122"/>
                <a:cs typeface="Times New Roman" panose="02020603050405020304" pitchFamily="18" charset="0"/>
              </a:rPr>
              <a:t>并行</a:t>
            </a:r>
            <a:r>
              <a:rPr kumimoji="0" lang="zh-TW" altLang="zh-CN" sz="1465" b="1" i="0" u="none" strike="noStrike" kern="100" cap="none" spc="0" normalizeH="0" baseline="0" noProof="0" dirty="0">
                <a:ln>
                  <a:noFill/>
                </a:ln>
                <a:solidFill>
                  <a:srgbClr val="000000"/>
                </a:solidFill>
                <a:effectLst/>
                <a:highlight>
                  <a:srgbClr val="FFFF00"/>
                </a:highlight>
                <a:uLnTx/>
                <a:uFillTx/>
                <a:latin typeface="等线" panose="02010600030101010101" charset="-122"/>
                <a:ea typeface="等线" panose="02010600030101010101" charset="-122"/>
                <a:cs typeface="Times New Roman" panose="02020603050405020304" pitchFamily="18" charset="0"/>
              </a:rPr>
              <a:t>运算</a:t>
            </a:r>
            <a:r>
              <a:rPr kumimoji="0" lang="zh-CN" altLang="zh-CN" sz="1465" b="1" i="0" u="none" strike="noStrike" kern="100" cap="none" spc="0" normalizeH="0" baseline="0" noProof="0" dirty="0">
                <a:ln>
                  <a:noFill/>
                </a:ln>
                <a:solidFill>
                  <a:srgbClr val="000000"/>
                </a:solidFill>
                <a:effectLst/>
                <a:highlight>
                  <a:srgbClr val="FFFF00"/>
                </a:highlight>
                <a:uLnTx/>
                <a:uFillTx/>
                <a:latin typeface="等线" panose="02010600030101010101" charset="-122"/>
                <a:ea typeface="等线" panose="02010600030101010101" charset="-122"/>
                <a:cs typeface="Times New Roman" panose="02020603050405020304" pitchFamily="18" charset="0"/>
              </a:rPr>
              <a:t>执行:</a:t>
            </a:r>
            <a:r>
              <a:rPr kumimoji="0" lang="zh-CN" altLang="zh-CN" sz="1465" b="1" i="0" u="none" strike="noStrike" kern="100" cap="none" spc="0" normalizeH="0" baseline="0" noProof="0" dirty="0">
                <a:ln>
                  <a:noFill/>
                </a:ln>
                <a:solidFill>
                  <a:srgbClr val="000000"/>
                </a:solidFill>
                <a:effectLst/>
                <a:uLnTx/>
                <a:uFillTx/>
                <a:latin typeface="等线" panose="02010600030101010101" charset="-122"/>
                <a:ea typeface="等线" panose="02010600030101010101" charset="-122"/>
                <a:cs typeface="Times New Roman" panose="02020603050405020304" pitchFamily="18" charset="0"/>
              </a:rPr>
              <a:t> .</a:t>
            </a:r>
            <a:r>
              <a:rPr kumimoji="0" lang="zh-CN" altLang="zh-CN" sz="1465" b="1" i="0" u="none" strike="noStrike" kern="100" cap="none" spc="0" normalizeH="0" baseline="0" noProof="0" dirty="0">
                <a:ln>
                  <a:noFill/>
                </a:ln>
                <a:solidFill>
                  <a:srgbClr val="000000"/>
                </a:solidFill>
                <a:effectLst/>
                <a:uLnTx/>
                <a:uFillTx/>
                <a:latin typeface="等线" panose="02010600030101010101" charset="-122"/>
                <a:ea typeface="PMingLiU" panose="02020500000000000000" pitchFamily="18" charset="-120"/>
                <a:cs typeface="Times New Roman" panose="02020603050405020304" pitchFamily="18" charset="0"/>
              </a:rPr>
              <a:t>/</a:t>
            </a:r>
            <a:r>
              <a:rPr kumimoji="0" lang="zh-CN" altLang="zh-CN" sz="1465" b="1" i="0" u="none" strike="noStrike" kern="100" cap="none" spc="0" normalizeH="0" baseline="0" noProof="0" dirty="0">
                <a:ln>
                  <a:noFill/>
                </a:ln>
                <a:solidFill>
                  <a:srgbClr val="000000"/>
                </a:solidFill>
                <a:effectLst/>
                <a:uLnTx/>
                <a:uFillTx/>
                <a:latin typeface="等线" panose="02010600030101010101" charset="-122"/>
                <a:ea typeface="等线" panose="02010600030101010101" charset="-122"/>
                <a:cs typeface="Times New Roman" panose="02020603050405020304" pitchFamily="18" charset="0"/>
              </a:rPr>
              <a:t>mpi_job_submit.sh</a:t>
            </a:r>
            <a:r>
              <a:rPr kumimoji="0" lang="en-US" altLang="zh-CN" sz="1465" b="1" i="0" u="none" strike="noStrike" kern="100" cap="none" spc="0" normalizeH="0" baseline="0" noProof="0" dirty="0">
                <a:ln>
                  <a:noFill/>
                </a:ln>
                <a:solidFill>
                  <a:srgbClr val="000000"/>
                </a:solidFill>
                <a:effectLst/>
                <a:uLnTx/>
                <a:uFillTx/>
                <a:latin typeface="等线" panose="02010600030101010101" charset="-122"/>
                <a:ea typeface="等线" panose="02010600030101010101" charset="-122"/>
                <a:cs typeface="Times New Roman" panose="02020603050405020304" pitchFamily="18" charset="0"/>
              </a:rPr>
              <a:t> 			</a:t>
            </a:r>
            <a:r>
              <a:rPr kumimoji="0" lang="zh-CN" altLang="zh-CN" sz="1465" b="1" i="0" u="none" strike="noStrike" kern="100" cap="none" spc="0" normalizeH="0" baseline="0" noProof="0" dirty="0">
                <a:ln>
                  <a:noFill/>
                </a:ln>
                <a:solidFill>
                  <a:srgbClr val="000000"/>
                </a:solidFill>
                <a:effectLst/>
                <a:uLnTx/>
                <a:uFillTx/>
                <a:latin typeface="等线" panose="02010600030101010101" charset="-122"/>
                <a:ea typeface="PMingLiU" panose="02020500000000000000" pitchFamily="18" charset="-120"/>
                <a:cs typeface="Times New Roman" panose="02020603050405020304" pitchFamily="18" charset="0"/>
              </a:rPr>
              <a:t>		mpirun -np $num run_shell_mpi</a:t>
            </a:r>
            <a:endParaRPr kumimoji="0" lang="zh-CN" altLang="zh-CN" sz="1465" b="0" i="0" u="none" strike="noStrike" kern="100" cap="none" spc="0" normalizeH="0" baseline="0" noProof="0" dirty="0">
              <a:ln>
                <a:noFill/>
              </a:ln>
              <a:solidFill>
                <a:prstClr val="black"/>
              </a:solidFill>
              <a:effectLst/>
              <a:uLnTx/>
              <a:uFillTx/>
              <a:latin typeface="等线" panose="02010600030101010101" charset="-122"/>
              <a:ea typeface="等线" panose="02010600030101010101" charset="-122"/>
              <a:cs typeface="Times New Roman" panose="02020603050405020304" pitchFamily="18"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428751" y="257837"/>
            <a:ext cx="6156325" cy="829945"/>
          </a:xfrm>
          <a:prstGeom prst="rect">
            <a:avLst/>
          </a:prstGeom>
          <a:noFill/>
        </p:spPr>
        <p:txBody>
          <a:bodyPr>
            <a:spAutoFit/>
          </a:bodyPr>
          <a:lstStyle/>
          <a:p>
            <a:pPr>
              <a:spcBef>
                <a:spcPts val="0"/>
              </a:spcBef>
              <a:spcAft>
                <a:spcPts val="900"/>
              </a:spcAft>
              <a:defRPr/>
            </a:pPr>
            <a:r>
              <a:rPr lang="zh-CN" altLang="zh-CN" sz="2400" b="1" kern="100" dirty="0">
                <a:solidFill>
                  <a:srgbClr val="FF0000"/>
                </a:solidFill>
                <a:latin typeface="等线" panose="02010600030101010101" charset="-122"/>
                <a:cs typeface="Times New Roman" panose="02020603050405020304" pitchFamily="18" charset="0"/>
              </a:rPr>
              <a:t>（</a:t>
            </a:r>
            <a:r>
              <a:rPr lang="zh-CN" altLang="zh-CN" sz="2400" b="1" kern="100" dirty="0">
                <a:solidFill>
                  <a:srgbClr val="FF0000"/>
                </a:solidFill>
                <a:latin typeface="等线" panose="02010600030101010101" charset="-122"/>
                <a:ea typeface="PMingLiU"/>
                <a:cs typeface="Times New Roman" panose="02020603050405020304" pitchFamily="18" charset="0"/>
              </a:rPr>
              <a:t>3</a:t>
            </a:r>
            <a:r>
              <a:rPr lang="zh-CN" altLang="zh-CN" sz="2400" b="1" kern="100" dirty="0">
                <a:solidFill>
                  <a:srgbClr val="FF0000"/>
                </a:solidFill>
                <a:latin typeface="等线" panose="02010600030101010101" charset="-122"/>
                <a:cs typeface="Times New Roman" panose="02020603050405020304" pitchFamily="18" charset="0"/>
              </a:rPr>
              <a:t>） </a:t>
            </a:r>
            <a:r>
              <a:rPr lang="zh-CN" altLang="zh-CN" sz="2400" kern="100" dirty="0">
                <a:solidFill>
                  <a:srgbClr val="FF0000"/>
                </a:solidFill>
                <a:latin typeface="等线" panose="02010600030101010101" charset="-122"/>
                <a:cs typeface="Times New Roman" panose="02020603050405020304" pitchFamily="18" charset="0"/>
              </a:rPr>
              <a:t>提取</a:t>
            </a:r>
            <a:r>
              <a:rPr lang="zh-TW" altLang="zh-CN" sz="2400" kern="100" dirty="0">
                <a:solidFill>
                  <a:srgbClr val="FF0000"/>
                </a:solidFill>
                <a:latin typeface="等线" panose="02010600030101010101" charset="-122"/>
                <a:cs typeface="Times New Roman" panose="02020603050405020304" pitchFamily="18" charset="0"/>
              </a:rPr>
              <a:t>三维</a:t>
            </a:r>
            <a:r>
              <a:rPr lang="zh-CN" altLang="zh-CN" sz="2400" kern="100" dirty="0">
                <a:solidFill>
                  <a:srgbClr val="FF0000"/>
                </a:solidFill>
                <a:latin typeface="等线" panose="02010600030101010101" charset="-122"/>
                <a:cs typeface="Times New Roman" panose="02020603050405020304" pitchFamily="18" charset="0"/>
              </a:rPr>
              <a:t>速度和各向异性结构</a:t>
            </a:r>
            <a:r>
              <a:rPr lang="en-US" altLang="zh-CN" sz="2400" kern="100" dirty="0">
                <a:solidFill>
                  <a:srgbClr val="FF0000"/>
                </a:solidFill>
                <a:latin typeface="等线" panose="02010600030101010101" charset="-122"/>
                <a:cs typeface="Times New Roman" panose="02020603050405020304" pitchFamily="18" charset="0"/>
              </a:rPr>
              <a:t> (</a:t>
            </a:r>
            <a:r>
              <a:rPr lang="en-US" altLang="zh-CN" sz="2400" kern="100" dirty="0" err="1">
                <a:solidFill>
                  <a:srgbClr val="FF0000"/>
                </a:solidFill>
                <a:latin typeface="等线" panose="02010600030101010101" charset="-122"/>
                <a:cs typeface="Times New Roman" panose="02020603050405020304" pitchFamily="18" charset="0"/>
              </a:rPr>
              <a:t>Matlab</a:t>
            </a:r>
            <a:r>
              <a:rPr lang="en-US" altLang="zh-CN" sz="2400" kern="100" dirty="0">
                <a:solidFill>
                  <a:srgbClr val="FF0000"/>
                </a:solidFill>
                <a:latin typeface="等线" panose="02010600030101010101" charset="-122"/>
                <a:cs typeface="Times New Roman" panose="02020603050405020304" pitchFamily="18" charset="0"/>
              </a:rPr>
              <a:t>)</a:t>
            </a:r>
            <a:r>
              <a:rPr lang="en-US" altLang="zh-CN" sz="2400" b="1" kern="100" dirty="0">
                <a:solidFill>
                  <a:srgbClr val="000000"/>
                </a:solidFill>
                <a:latin typeface="等线" panose="02010600030101010101" charset="-122"/>
                <a:cs typeface="Times New Roman" panose="02020603050405020304" pitchFamily="18" charset="0"/>
              </a:rPr>
              <a:t>	</a:t>
            </a:r>
            <a:endParaRPr lang="zh-CN" altLang="en-US" sz="2400" dirty="0"/>
          </a:p>
        </p:txBody>
      </p:sp>
      <p:sp>
        <p:nvSpPr>
          <p:cNvPr id="9" name="文本框 8"/>
          <p:cNvSpPr txBox="1"/>
          <p:nvPr/>
        </p:nvSpPr>
        <p:spPr>
          <a:xfrm>
            <a:off x="2231992" y="755124"/>
            <a:ext cx="4597400" cy="460375"/>
          </a:xfrm>
          <a:prstGeom prst="rect">
            <a:avLst/>
          </a:prstGeom>
          <a:noFill/>
        </p:spPr>
        <p:txBody>
          <a:bodyPr>
            <a:spAutoFit/>
          </a:bodyPr>
          <a:lstStyle/>
          <a:p>
            <a:pPr>
              <a:defRPr/>
            </a:pPr>
            <a:r>
              <a:rPr lang="zh-CN" altLang="zh-CN" sz="2400" b="1" kern="100" dirty="0">
                <a:solidFill>
                  <a:srgbClr val="000000"/>
                </a:solidFill>
                <a:latin typeface="等线" panose="02010600030101010101" charset="-122"/>
                <a:cs typeface="Times New Roman" panose="02020603050405020304" pitchFamily="18" charset="0"/>
              </a:rPr>
              <a:t>Fit_3Dmod.m</a:t>
            </a:r>
            <a:endParaRPr lang="zh-CN" altLang="en-US" sz="2400" dirty="0"/>
          </a:p>
        </p:txBody>
      </p:sp>
      <p:sp>
        <p:nvSpPr>
          <p:cNvPr id="12" name="文本框 11"/>
          <p:cNvSpPr txBox="1"/>
          <p:nvPr/>
        </p:nvSpPr>
        <p:spPr>
          <a:xfrm>
            <a:off x="1656717" y="1417187"/>
            <a:ext cx="1800225" cy="337185"/>
          </a:xfrm>
          <a:prstGeom prst="rect">
            <a:avLst/>
          </a:prstGeom>
          <a:noFill/>
        </p:spPr>
        <p:txBody>
          <a:bodyPr>
            <a:spAutoFit/>
          </a:bodyPr>
          <a:lstStyle/>
          <a:p>
            <a:pPr>
              <a:defRPr/>
            </a:pPr>
            <a:r>
              <a:rPr lang="zh-CN" altLang="zh-CN" sz="1600" b="1" kern="100" dirty="0">
                <a:solidFill>
                  <a:srgbClr val="000000"/>
                </a:solidFill>
                <a:latin typeface="等线" panose="02010600030101010101" charset="-122"/>
                <a:cs typeface="Times New Roman" panose="02020603050405020304" pitchFamily="18" charset="0"/>
              </a:rPr>
              <a:t>&gt;&gt;</a:t>
            </a:r>
            <a:r>
              <a:rPr lang="zh-TW" altLang="zh-CN" sz="1600" b="1" kern="100" dirty="0">
                <a:solidFill>
                  <a:srgbClr val="000000"/>
                </a:solidFill>
                <a:latin typeface="等线" panose="02010600030101010101" charset="-122"/>
                <a:ea typeface="等线" panose="02010600030101010101" charset="-122"/>
                <a:cs typeface="Times New Roman" panose="02020603050405020304" pitchFamily="18" charset="0"/>
              </a:rPr>
              <a:t>输入：</a:t>
            </a:r>
            <a:endParaRPr lang="zh-CN" altLang="zh-CN" sz="1465" kern="100" dirty="0">
              <a:latin typeface="等线" panose="02010600030101010101" charset="-122"/>
              <a:cs typeface="Times New Roman" panose="02020603050405020304" pitchFamily="18" charset="0"/>
            </a:endParaRPr>
          </a:p>
        </p:txBody>
      </p:sp>
      <p:sp>
        <p:nvSpPr>
          <p:cNvPr id="13" name="Rectangle 2"/>
          <p:cNvSpPr>
            <a:spLocks noChangeArrowheads="1"/>
          </p:cNvSpPr>
          <p:nvPr/>
        </p:nvSpPr>
        <p:spPr bwMode="auto">
          <a:xfrm>
            <a:off x="1602427" y="1860320"/>
            <a:ext cx="1362075" cy="337185"/>
          </a:xfrm>
          <a:prstGeom prst="rect">
            <a:avLst/>
          </a:prstGeom>
          <a:noFill/>
          <a:ln>
            <a:noFill/>
          </a:ln>
          <a:effectLst/>
        </p:spPr>
        <p:txBody>
          <a:bodyPr wrap="none" anchor="ctr">
            <a:spAutoFit/>
          </a:bodyPr>
          <a:lstStyle>
            <a:lvl1pPr indent="266700">
              <a:defRPr>
                <a:solidFill>
                  <a:schemeClr val="tx1"/>
                </a:solidFill>
                <a:latin typeface="Calibri" panose="020F0502020204030204" charset="0"/>
              </a:defRPr>
            </a:lvl1pPr>
            <a:lvl2pPr>
              <a:defRPr>
                <a:solidFill>
                  <a:schemeClr val="tx1"/>
                </a:solidFill>
                <a:latin typeface="Calibri" panose="020F0502020204030204" charset="0"/>
              </a:defRPr>
            </a:lvl2pPr>
            <a:lvl3pPr>
              <a:defRPr>
                <a:solidFill>
                  <a:schemeClr val="tx1"/>
                </a:solidFill>
                <a:latin typeface="Calibri" panose="020F0502020204030204" charset="0"/>
              </a:defRPr>
            </a:lvl3pPr>
            <a:lvl4pPr>
              <a:defRPr>
                <a:solidFill>
                  <a:schemeClr val="tx1"/>
                </a:solidFill>
                <a:latin typeface="Calibri" panose="020F0502020204030204" charset="0"/>
              </a:defRPr>
            </a:lvl4pPr>
            <a:lvl5pPr>
              <a:defRPr>
                <a:solidFill>
                  <a:schemeClr val="tx1"/>
                </a:solidFill>
                <a:latin typeface="Calibri" panose="020F0502020204030204" charset="0"/>
              </a:defRPr>
            </a:lvl5pPr>
            <a:lvl6pPr defTabSz="457200" eaLnBrk="0" fontAlgn="base" hangingPunct="0">
              <a:spcBef>
                <a:spcPct val="0"/>
              </a:spcBef>
              <a:spcAft>
                <a:spcPct val="0"/>
              </a:spcAft>
              <a:defRPr>
                <a:solidFill>
                  <a:schemeClr val="tx1"/>
                </a:solidFill>
                <a:latin typeface="Calibri" panose="020F0502020204030204" charset="0"/>
              </a:defRPr>
            </a:lvl6pPr>
            <a:lvl7pPr defTabSz="457200" eaLnBrk="0" fontAlgn="base" hangingPunct="0">
              <a:spcBef>
                <a:spcPct val="0"/>
              </a:spcBef>
              <a:spcAft>
                <a:spcPct val="0"/>
              </a:spcAft>
              <a:defRPr>
                <a:solidFill>
                  <a:schemeClr val="tx1"/>
                </a:solidFill>
                <a:latin typeface="Calibri" panose="020F0502020204030204" charset="0"/>
              </a:defRPr>
            </a:lvl7pPr>
            <a:lvl8pPr defTabSz="457200" eaLnBrk="0" fontAlgn="base" hangingPunct="0">
              <a:spcBef>
                <a:spcPct val="0"/>
              </a:spcBef>
              <a:spcAft>
                <a:spcPct val="0"/>
              </a:spcAft>
              <a:defRPr>
                <a:solidFill>
                  <a:schemeClr val="tx1"/>
                </a:solidFill>
                <a:latin typeface="Calibri" panose="020F0502020204030204" charset="0"/>
              </a:defRPr>
            </a:lvl8pPr>
            <a:lvl9pPr defTabSz="457200" eaLnBrk="0" fontAlgn="base" hangingPunct="0">
              <a:spcBef>
                <a:spcPct val="0"/>
              </a:spcBef>
              <a:spcAft>
                <a:spcPct val="0"/>
              </a:spcAft>
              <a:defRPr>
                <a:solidFill>
                  <a:schemeClr val="tx1"/>
                </a:solidFill>
                <a:latin typeface="Calibri" panose="020F0502020204030204" charset="0"/>
              </a:defRPr>
            </a:lvl9pPr>
          </a:lstStyle>
          <a:p>
            <a:pPr indent="28575">
              <a:defRPr/>
            </a:pPr>
            <a:r>
              <a:rPr lang="zh-CN" altLang="zh-CN" sz="1600" b="1" kern="100" dirty="0">
                <a:solidFill>
                  <a:srgbClr val="000000"/>
                </a:solidFill>
                <a:latin typeface="等线" panose="02010600030101010101" charset="-122"/>
                <a:cs typeface="Times New Roman" panose="02020603050405020304" pitchFamily="18" charset="0"/>
              </a:rPr>
              <a:t>&gt;&gt; </a:t>
            </a:r>
            <a:r>
              <a:rPr lang="zh-TW" altLang="zh-CN" sz="1600" b="1" kern="100" dirty="0">
                <a:solidFill>
                  <a:srgbClr val="000000"/>
                </a:solidFill>
                <a:latin typeface="等线" panose="02010600030101010101" charset="-122"/>
                <a:ea typeface="等线" panose="02010600030101010101" charset="-122"/>
                <a:cs typeface="Times New Roman" panose="02020603050405020304" pitchFamily="18" charset="0"/>
              </a:rPr>
              <a:t>参数设置</a:t>
            </a:r>
            <a:endParaRPr lang="zh-CN" altLang="en-US" sz="1600" dirty="0"/>
          </a:p>
        </p:txBody>
      </p:sp>
      <p:sp>
        <p:nvSpPr>
          <p:cNvPr id="34822" name="文本框 2"/>
          <p:cNvSpPr>
            <a:spLocks noChangeArrowheads="1"/>
          </p:cNvSpPr>
          <p:nvPr/>
        </p:nvSpPr>
        <p:spPr bwMode="auto">
          <a:xfrm>
            <a:off x="1865630" y="2197735"/>
            <a:ext cx="8641080" cy="2700020"/>
          </a:xfrm>
          <a:custGeom>
            <a:avLst/>
            <a:gdLst>
              <a:gd name="T0" fmla="*/ 0 w 6023394"/>
              <a:gd name="T1" fmla="*/ 0 h 1404620"/>
              <a:gd name="T2" fmla="*/ 773279 w 6023394"/>
              <a:gd name="T3" fmla="*/ 0 h 1404620"/>
              <a:gd name="T4" fmla="*/ 1337390 w 6023394"/>
              <a:gd name="T5" fmla="*/ 0 h 1404620"/>
              <a:gd name="T6" fmla="*/ 2040948 w 6023394"/>
              <a:gd name="T7" fmla="*/ 0 h 1404620"/>
              <a:gd name="T8" fmla="*/ 2674783 w 6023394"/>
              <a:gd name="T9" fmla="*/ 0 h 1404620"/>
              <a:gd name="T10" fmla="*/ 3169173 w 6023394"/>
              <a:gd name="T11" fmla="*/ 0 h 1404620"/>
              <a:gd name="T12" fmla="*/ 3872731 w 6023394"/>
              <a:gd name="T13" fmla="*/ 0 h 1404620"/>
              <a:gd name="T14" fmla="*/ 4367121 w 6023394"/>
              <a:gd name="T15" fmla="*/ 0 h 1404620"/>
              <a:gd name="T16" fmla="*/ 5000955 w 6023394"/>
              <a:gd name="T17" fmla="*/ 0 h 1404620"/>
              <a:gd name="T18" fmla="*/ 5495348 w 6023394"/>
              <a:gd name="T19" fmla="*/ 0 h 1404620"/>
              <a:gd name="T20" fmla="*/ 6129182 w 6023394"/>
              <a:gd name="T21" fmla="*/ 0 h 1404620"/>
              <a:gd name="T22" fmla="*/ 6972182 w 6023394"/>
              <a:gd name="T23" fmla="*/ 0 h 1404620"/>
              <a:gd name="T24" fmla="*/ 6972182 w 6023394"/>
              <a:gd name="T25" fmla="*/ 601101 h 1404620"/>
              <a:gd name="T26" fmla="*/ 6972182 w 6023394"/>
              <a:gd name="T27" fmla="*/ 1165022 h 1404620"/>
              <a:gd name="T28" fmla="*/ 6972182 w 6023394"/>
              <a:gd name="T29" fmla="*/ 1859078 h 1404620"/>
              <a:gd name="T30" fmla="*/ 6477791 w 6023394"/>
              <a:gd name="T31" fmla="*/ 1859078 h 1404620"/>
              <a:gd name="T32" fmla="*/ 5913678 w 6023394"/>
              <a:gd name="T33" fmla="*/ 1859078 h 1404620"/>
              <a:gd name="T34" fmla="*/ 5489009 w 6023394"/>
              <a:gd name="T35" fmla="*/ 1859078 h 1404620"/>
              <a:gd name="T36" fmla="*/ 4785453 w 6023394"/>
              <a:gd name="T37" fmla="*/ 1859078 h 1404620"/>
              <a:gd name="T38" fmla="*/ 4081896 w 6023394"/>
              <a:gd name="T39" fmla="*/ 1859078 h 1404620"/>
              <a:gd name="T40" fmla="*/ 3308617 w 6023394"/>
              <a:gd name="T41" fmla="*/ 1859078 h 1404620"/>
              <a:gd name="T42" fmla="*/ 2605061 w 6023394"/>
              <a:gd name="T43" fmla="*/ 1859078 h 1404620"/>
              <a:gd name="T44" fmla="*/ 2040948 w 6023394"/>
              <a:gd name="T45" fmla="*/ 1859078 h 1404620"/>
              <a:gd name="T46" fmla="*/ 1267670 w 6023394"/>
              <a:gd name="T47" fmla="*/ 1859078 h 1404620"/>
              <a:gd name="T48" fmla="*/ 773279 w 6023394"/>
              <a:gd name="T49" fmla="*/ 1859078 h 1404620"/>
              <a:gd name="T50" fmla="*/ 0 w 6023394"/>
              <a:gd name="T51" fmla="*/ 1859078 h 1404620"/>
              <a:gd name="T52" fmla="*/ 0 w 6023394"/>
              <a:gd name="T53" fmla="*/ 1220795 h 1404620"/>
              <a:gd name="T54" fmla="*/ 0 w 6023394"/>
              <a:gd name="T55" fmla="*/ 582510 h 1404620"/>
              <a:gd name="T56" fmla="*/ 0 w 6023394"/>
              <a:gd name="T57" fmla="*/ 0 h 14046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23394"/>
              <a:gd name="T88" fmla="*/ 0 h 1404620"/>
              <a:gd name="T89" fmla="*/ 6023394 w 6023394"/>
              <a:gd name="T90" fmla="*/ 1404620 h 140462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23394" h="1404620" fill="none" extrusionOk="0">
                <a:moveTo>
                  <a:pt x="0" y="0"/>
                </a:moveTo>
                <a:cubicBezTo>
                  <a:pt x="295999" y="-51021"/>
                  <a:pt x="408931" y="34117"/>
                  <a:pt x="668049" y="0"/>
                </a:cubicBezTo>
                <a:cubicBezTo>
                  <a:pt x="927167" y="-34117"/>
                  <a:pt x="984510" y="19705"/>
                  <a:pt x="1155396" y="0"/>
                </a:cubicBezTo>
                <a:cubicBezTo>
                  <a:pt x="1326282" y="-19705"/>
                  <a:pt x="1473947" y="17459"/>
                  <a:pt x="1763212" y="0"/>
                </a:cubicBezTo>
                <a:cubicBezTo>
                  <a:pt x="2052477" y="-17459"/>
                  <a:pt x="2079336" y="7849"/>
                  <a:pt x="2310793" y="0"/>
                </a:cubicBezTo>
                <a:cubicBezTo>
                  <a:pt x="2542250" y="-7849"/>
                  <a:pt x="2567627" y="22623"/>
                  <a:pt x="2737906" y="0"/>
                </a:cubicBezTo>
                <a:cubicBezTo>
                  <a:pt x="2908185" y="-22623"/>
                  <a:pt x="3102792" y="55699"/>
                  <a:pt x="3345722" y="0"/>
                </a:cubicBezTo>
                <a:cubicBezTo>
                  <a:pt x="3588652" y="-55699"/>
                  <a:pt x="3586193" y="42273"/>
                  <a:pt x="3772835" y="0"/>
                </a:cubicBezTo>
                <a:cubicBezTo>
                  <a:pt x="3959477" y="-42273"/>
                  <a:pt x="4133013" y="20328"/>
                  <a:pt x="4320416" y="0"/>
                </a:cubicBezTo>
                <a:cubicBezTo>
                  <a:pt x="4507819" y="-20328"/>
                  <a:pt x="4580815" y="22579"/>
                  <a:pt x="4747530" y="0"/>
                </a:cubicBezTo>
                <a:cubicBezTo>
                  <a:pt x="4914245" y="-22579"/>
                  <a:pt x="5182050" y="9690"/>
                  <a:pt x="5295111" y="0"/>
                </a:cubicBezTo>
                <a:cubicBezTo>
                  <a:pt x="5408172" y="-9690"/>
                  <a:pt x="5810477" y="65480"/>
                  <a:pt x="6023394" y="0"/>
                </a:cubicBezTo>
                <a:cubicBezTo>
                  <a:pt x="6030201" y="211074"/>
                  <a:pt x="5977918" y="253980"/>
                  <a:pt x="6023394" y="454160"/>
                </a:cubicBezTo>
                <a:cubicBezTo>
                  <a:pt x="6068870" y="654340"/>
                  <a:pt x="6004422" y="759145"/>
                  <a:pt x="6023394" y="880229"/>
                </a:cubicBezTo>
                <a:cubicBezTo>
                  <a:pt x="6042366" y="1001313"/>
                  <a:pt x="6001182" y="1204417"/>
                  <a:pt x="6023394" y="1404620"/>
                </a:cubicBezTo>
                <a:cubicBezTo>
                  <a:pt x="5936503" y="1450179"/>
                  <a:pt x="5795043" y="1364830"/>
                  <a:pt x="5596281" y="1404620"/>
                </a:cubicBezTo>
                <a:cubicBezTo>
                  <a:pt x="5397519" y="1444410"/>
                  <a:pt x="5275567" y="1388663"/>
                  <a:pt x="5108933" y="1404620"/>
                </a:cubicBezTo>
                <a:cubicBezTo>
                  <a:pt x="4942299" y="1420577"/>
                  <a:pt x="4823372" y="1377465"/>
                  <a:pt x="4742054" y="1404620"/>
                </a:cubicBezTo>
                <a:cubicBezTo>
                  <a:pt x="4660736" y="1431775"/>
                  <a:pt x="4405461" y="1352839"/>
                  <a:pt x="4134239" y="1404620"/>
                </a:cubicBezTo>
                <a:cubicBezTo>
                  <a:pt x="3863017" y="1456401"/>
                  <a:pt x="3723536" y="1396445"/>
                  <a:pt x="3526423" y="1404620"/>
                </a:cubicBezTo>
                <a:cubicBezTo>
                  <a:pt x="3329310" y="1412795"/>
                  <a:pt x="3094022" y="1340810"/>
                  <a:pt x="2858374" y="1404620"/>
                </a:cubicBezTo>
                <a:cubicBezTo>
                  <a:pt x="2622726" y="1468430"/>
                  <a:pt x="2476003" y="1395125"/>
                  <a:pt x="2250559" y="1404620"/>
                </a:cubicBezTo>
                <a:cubicBezTo>
                  <a:pt x="2025115" y="1414115"/>
                  <a:pt x="1967999" y="1393777"/>
                  <a:pt x="1763212" y="1404620"/>
                </a:cubicBezTo>
                <a:cubicBezTo>
                  <a:pt x="1558425" y="1415463"/>
                  <a:pt x="1293829" y="1364223"/>
                  <a:pt x="1095163" y="1404620"/>
                </a:cubicBezTo>
                <a:cubicBezTo>
                  <a:pt x="896497" y="1445017"/>
                  <a:pt x="779391" y="1369650"/>
                  <a:pt x="668049" y="1404620"/>
                </a:cubicBezTo>
                <a:cubicBezTo>
                  <a:pt x="556707" y="1439590"/>
                  <a:pt x="313848" y="1364137"/>
                  <a:pt x="0" y="1404620"/>
                </a:cubicBezTo>
                <a:cubicBezTo>
                  <a:pt x="-29386" y="1239134"/>
                  <a:pt x="27017" y="1106931"/>
                  <a:pt x="0" y="922367"/>
                </a:cubicBezTo>
                <a:cubicBezTo>
                  <a:pt x="-27017" y="737803"/>
                  <a:pt x="36272" y="560916"/>
                  <a:pt x="0" y="440114"/>
                </a:cubicBezTo>
                <a:cubicBezTo>
                  <a:pt x="-36272" y="319312"/>
                  <a:pt x="32943" y="146624"/>
                  <a:pt x="0" y="0"/>
                </a:cubicBezTo>
                <a:close/>
              </a:path>
              <a:path w="6023394" h="1404620" stroke="0" extrusionOk="0">
                <a:moveTo>
                  <a:pt x="0" y="0"/>
                </a:moveTo>
                <a:cubicBezTo>
                  <a:pt x="150687" y="-29561"/>
                  <a:pt x="274039" y="15733"/>
                  <a:pt x="427113" y="0"/>
                </a:cubicBezTo>
                <a:cubicBezTo>
                  <a:pt x="580187" y="-15733"/>
                  <a:pt x="750508" y="9246"/>
                  <a:pt x="854227" y="0"/>
                </a:cubicBezTo>
                <a:cubicBezTo>
                  <a:pt x="957946" y="-9246"/>
                  <a:pt x="1213237" y="25950"/>
                  <a:pt x="1341574" y="0"/>
                </a:cubicBezTo>
                <a:cubicBezTo>
                  <a:pt x="1469911" y="-25950"/>
                  <a:pt x="1570833" y="23536"/>
                  <a:pt x="1768688" y="0"/>
                </a:cubicBezTo>
                <a:cubicBezTo>
                  <a:pt x="1966543" y="-23536"/>
                  <a:pt x="2023109" y="26496"/>
                  <a:pt x="2195801" y="0"/>
                </a:cubicBezTo>
                <a:cubicBezTo>
                  <a:pt x="2368493" y="-26496"/>
                  <a:pt x="2576890" y="39397"/>
                  <a:pt x="2683148" y="0"/>
                </a:cubicBezTo>
                <a:cubicBezTo>
                  <a:pt x="2789406" y="-39397"/>
                  <a:pt x="2882507" y="17644"/>
                  <a:pt x="3050028" y="0"/>
                </a:cubicBezTo>
                <a:cubicBezTo>
                  <a:pt x="3217549" y="-17644"/>
                  <a:pt x="3394755" y="57447"/>
                  <a:pt x="3537375" y="0"/>
                </a:cubicBezTo>
                <a:cubicBezTo>
                  <a:pt x="3679995" y="-57447"/>
                  <a:pt x="3766933" y="25852"/>
                  <a:pt x="3964488" y="0"/>
                </a:cubicBezTo>
                <a:cubicBezTo>
                  <a:pt x="4162043" y="-25852"/>
                  <a:pt x="4275478" y="5752"/>
                  <a:pt x="4451836" y="0"/>
                </a:cubicBezTo>
                <a:cubicBezTo>
                  <a:pt x="4628194" y="-5752"/>
                  <a:pt x="4746965" y="3730"/>
                  <a:pt x="4999417" y="0"/>
                </a:cubicBezTo>
                <a:cubicBezTo>
                  <a:pt x="5251869" y="-3730"/>
                  <a:pt x="5333710" y="22134"/>
                  <a:pt x="5486764" y="0"/>
                </a:cubicBezTo>
                <a:cubicBezTo>
                  <a:pt x="5639818" y="-22134"/>
                  <a:pt x="5883507" y="33110"/>
                  <a:pt x="6023394" y="0"/>
                </a:cubicBezTo>
                <a:cubicBezTo>
                  <a:pt x="6048838" y="105460"/>
                  <a:pt x="6008400" y="314223"/>
                  <a:pt x="6023394" y="468207"/>
                </a:cubicBezTo>
                <a:cubicBezTo>
                  <a:pt x="6038388" y="622191"/>
                  <a:pt x="6020782" y="728862"/>
                  <a:pt x="6023394" y="908321"/>
                </a:cubicBezTo>
                <a:cubicBezTo>
                  <a:pt x="6026006" y="1087780"/>
                  <a:pt x="5967306" y="1285009"/>
                  <a:pt x="6023394" y="1404620"/>
                </a:cubicBezTo>
                <a:cubicBezTo>
                  <a:pt x="5782922" y="1448333"/>
                  <a:pt x="5610997" y="1342457"/>
                  <a:pt x="5475813" y="1404620"/>
                </a:cubicBezTo>
                <a:cubicBezTo>
                  <a:pt x="5340629" y="1466783"/>
                  <a:pt x="5180525" y="1356754"/>
                  <a:pt x="4928231" y="1404620"/>
                </a:cubicBezTo>
                <a:cubicBezTo>
                  <a:pt x="4675937" y="1452486"/>
                  <a:pt x="4641815" y="1396595"/>
                  <a:pt x="4561352" y="1404620"/>
                </a:cubicBezTo>
                <a:cubicBezTo>
                  <a:pt x="4480889" y="1412645"/>
                  <a:pt x="4277809" y="1359222"/>
                  <a:pt x="4074005" y="1404620"/>
                </a:cubicBezTo>
                <a:cubicBezTo>
                  <a:pt x="3870201" y="1450018"/>
                  <a:pt x="3669227" y="1360609"/>
                  <a:pt x="3526423" y="1404620"/>
                </a:cubicBezTo>
                <a:cubicBezTo>
                  <a:pt x="3383619" y="1448631"/>
                  <a:pt x="3258685" y="1394415"/>
                  <a:pt x="3099310" y="1404620"/>
                </a:cubicBezTo>
                <a:cubicBezTo>
                  <a:pt x="2939935" y="1414825"/>
                  <a:pt x="2861539" y="1373072"/>
                  <a:pt x="2672197" y="1404620"/>
                </a:cubicBezTo>
                <a:cubicBezTo>
                  <a:pt x="2482855" y="1436168"/>
                  <a:pt x="2422596" y="1386249"/>
                  <a:pt x="2245083" y="1404620"/>
                </a:cubicBezTo>
                <a:cubicBezTo>
                  <a:pt x="2067570" y="1422991"/>
                  <a:pt x="1865160" y="1368941"/>
                  <a:pt x="1697502" y="1404620"/>
                </a:cubicBezTo>
                <a:cubicBezTo>
                  <a:pt x="1529844" y="1440299"/>
                  <a:pt x="1449998" y="1386335"/>
                  <a:pt x="1210155" y="1404620"/>
                </a:cubicBezTo>
                <a:cubicBezTo>
                  <a:pt x="970312" y="1422905"/>
                  <a:pt x="901233" y="1365548"/>
                  <a:pt x="662573" y="1404620"/>
                </a:cubicBezTo>
                <a:cubicBezTo>
                  <a:pt x="423913" y="1443692"/>
                  <a:pt x="323653" y="1367783"/>
                  <a:pt x="0" y="1404620"/>
                </a:cubicBezTo>
                <a:cubicBezTo>
                  <a:pt x="-38478" y="1206639"/>
                  <a:pt x="9296" y="1132757"/>
                  <a:pt x="0" y="964506"/>
                </a:cubicBezTo>
                <a:cubicBezTo>
                  <a:pt x="-9296" y="796255"/>
                  <a:pt x="36450" y="637264"/>
                  <a:pt x="0" y="510345"/>
                </a:cubicBezTo>
                <a:cubicBezTo>
                  <a:pt x="-36450" y="383426"/>
                  <a:pt x="42609" y="134390"/>
                  <a:pt x="0" y="0"/>
                </a:cubicBezTo>
                <a:close/>
              </a:path>
            </a:pathLst>
          </a:custGeom>
          <a:solidFill>
            <a:srgbClr val="FFFFFF"/>
          </a:solidFill>
          <a:ln w="9525">
            <a:solidFill>
              <a:srgbClr val="7F7F7F"/>
            </a:solidFill>
            <a:miter lim="800000"/>
          </a:ln>
        </p:spPr>
        <p:txBody>
          <a:bodyPr wrap="square">
            <a:no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en-US" altLang="zh-CN" sz="1335" b="1" dirty="0">
                <a:solidFill>
                  <a:srgbClr val="000000"/>
                </a:solidFill>
                <a:latin typeface="Courier New" panose="02070309020205020404" pitchFamily="49" charset="0"/>
                <a:cs typeface="Courier New" panose="02070309020205020404" pitchFamily="49" charset="0"/>
              </a:rPr>
              <a:t>pthi0					</a:t>
            </a:r>
            <a:r>
              <a:rPr lang="zh-CN" altLang="en-US" sz="1335" b="1" dirty="0">
                <a:solidFill>
                  <a:srgbClr val="000000"/>
                </a:solidFill>
                <a:latin typeface="Courier New" panose="02070309020205020404" pitchFamily="49" charset="0"/>
                <a:cs typeface="Courier New" panose="02070309020205020404" pitchFamily="49" charset="0"/>
              </a:rPr>
              <a:t>（输入输出路径）</a:t>
            </a:r>
            <a:endParaRPr lang="zh-CN" altLang="en-US" sz="1065" dirty="0">
              <a:cs typeface="Courier New" panose="02070309020205020404" pitchFamily="49" charset="0"/>
            </a:endParaRPr>
          </a:p>
          <a:p>
            <a:r>
              <a:rPr lang="en-US" altLang="zh-CN" sz="1335" b="1" dirty="0">
                <a:solidFill>
                  <a:srgbClr val="000000"/>
                </a:solidFill>
                <a:latin typeface="Courier New" panose="02070309020205020404" pitchFamily="49" charset="0"/>
                <a:cs typeface="Courier New" panose="02070309020205020404" pitchFamily="49" charset="0"/>
              </a:rPr>
              <a:t>bk					</a:t>
            </a:r>
            <a:r>
              <a:rPr lang="zh-CN" altLang="en-US" sz="1335" b="1" dirty="0">
                <a:solidFill>
                  <a:srgbClr val="000000"/>
                </a:solidFill>
                <a:latin typeface="Courier New" panose="02070309020205020404" pitchFamily="49" charset="0"/>
                <a:cs typeface="Courier New" panose="02070309020205020404" pitchFamily="49" charset="0"/>
              </a:rPr>
              <a:t>（网格点</a:t>
            </a:r>
            <a:r>
              <a:rPr lang="en-US" altLang="zh-CN" sz="1335" b="1" dirty="0">
                <a:solidFill>
                  <a:srgbClr val="000000"/>
                </a:solidFill>
                <a:latin typeface="Courier New" panose="02070309020205020404" pitchFamily="49" charset="0"/>
                <a:cs typeface="Courier New" panose="02070309020205020404" pitchFamily="49" charset="0"/>
              </a:rPr>
              <a:t>ID</a:t>
            </a:r>
            <a:r>
              <a:rPr lang="zh-CN" altLang="en-US" sz="1335" b="1" dirty="0">
                <a:solidFill>
                  <a:srgbClr val="000000"/>
                </a:solidFill>
                <a:latin typeface="Courier New" panose="02070309020205020404" pitchFamily="49" charset="0"/>
                <a:cs typeface="Courier New" panose="02070309020205020404" pitchFamily="49" charset="0"/>
              </a:rPr>
              <a:t>）</a:t>
            </a:r>
            <a:endParaRPr lang="zh-CN" altLang="en-US" sz="1065" dirty="0">
              <a:cs typeface="Courier New" panose="02070309020205020404" pitchFamily="49" charset="0"/>
            </a:endParaRPr>
          </a:p>
          <a:p>
            <a:r>
              <a:rPr lang="en-US" altLang="zh-CN" sz="1335" b="1" dirty="0" err="1">
                <a:solidFill>
                  <a:srgbClr val="000000"/>
                </a:solidFill>
                <a:latin typeface="Courier New" panose="02070309020205020404" pitchFamily="49" charset="0"/>
                <a:cs typeface="Courier New" panose="02070309020205020404" pitchFamily="49" charset="0"/>
              </a:rPr>
              <a:t>par.outyp</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（速度模型包含各向异性扰动时</a:t>
            </a:r>
            <a:r>
              <a:rPr lang="en-US" altLang="zh-CN" sz="1335" b="1" dirty="0">
                <a:solidFill>
                  <a:srgbClr val="000000"/>
                </a:solidFill>
                <a:latin typeface="Courier New" panose="02070309020205020404" pitchFamily="49" charset="0"/>
                <a:cs typeface="Courier New" panose="02070309020205020404" pitchFamily="49" charset="0"/>
              </a:rPr>
              <a:t>=</a:t>
            </a:r>
            <a:r>
              <a:rPr lang="en-US" altLang="zh-CN" sz="1335" b="1" dirty="0">
                <a:solidFill>
                  <a:srgbClr val="000000"/>
                </a:solidFill>
                <a:latin typeface="等线" panose="02010600030101010101" charset="-122"/>
                <a:cs typeface="Courier New" panose="02070309020205020404" pitchFamily="49" charset="0"/>
              </a:rPr>
              <a:t>’</a:t>
            </a:r>
            <a:r>
              <a:rPr lang="en-US" altLang="zh-CN" sz="1335" b="1" dirty="0" err="1">
                <a:solidFill>
                  <a:srgbClr val="000000"/>
                </a:solidFill>
                <a:latin typeface="Courier New" panose="02070309020205020404" pitchFamily="49" charset="0"/>
                <a:cs typeface="Courier New" panose="02070309020205020404" pitchFamily="49" charset="0"/>
              </a:rPr>
              <a:t>aniso</a:t>
            </a:r>
            <a:r>
              <a:rPr lang="en-US" altLang="zh-CN" sz="1335" b="1" dirty="0">
                <a:solidFill>
                  <a:srgbClr val="000000"/>
                </a:solidFill>
                <a:latin typeface="等线" panose="02010600030101010101" charset="-122"/>
                <a:cs typeface="Courier New" panose="02070309020205020404" pitchFamily="49" charset="0"/>
              </a:rPr>
              <a:t>’</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否则</a:t>
            </a:r>
            <a:r>
              <a:rPr lang="en-US" altLang="zh-CN" sz="1335" b="1" dirty="0">
                <a:solidFill>
                  <a:srgbClr val="000000"/>
                </a:solidFill>
                <a:latin typeface="Courier New" panose="02070309020205020404" pitchFamily="49" charset="0"/>
                <a:cs typeface="Courier New" panose="02070309020205020404" pitchFamily="49" charset="0"/>
              </a:rPr>
              <a:t>=</a:t>
            </a:r>
            <a:r>
              <a:rPr lang="en-US" altLang="zh-CN" sz="1335" b="1" dirty="0">
                <a:solidFill>
                  <a:srgbClr val="000000"/>
                </a:solidFill>
                <a:latin typeface="等线" panose="02010600030101010101" charset="-122"/>
                <a:cs typeface="Courier New" panose="02070309020205020404" pitchFamily="49" charset="0"/>
              </a:rPr>
              <a:t>’</a:t>
            </a:r>
            <a:r>
              <a:rPr lang="en-US" altLang="zh-CN" sz="1335" b="1" dirty="0">
                <a:solidFill>
                  <a:srgbClr val="000000"/>
                </a:solidFill>
                <a:latin typeface="Courier New" panose="02070309020205020404" pitchFamily="49" charset="0"/>
                <a:cs typeface="Courier New" panose="02070309020205020404" pitchFamily="49" charset="0"/>
              </a:rPr>
              <a:t>iso</a:t>
            </a:r>
            <a:r>
              <a:rPr lang="en-US" altLang="zh-CN" sz="1335" b="1" dirty="0">
                <a:solidFill>
                  <a:srgbClr val="000000"/>
                </a:solidFill>
                <a:latin typeface="等线" panose="02010600030101010101" charset="-122"/>
                <a:cs typeface="Courier New" panose="02070309020205020404" pitchFamily="49" charset="0"/>
              </a:rPr>
              <a:t>’</a:t>
            </a:r>
            <a:r>
              <a:rPr lang="zh-CN" altLang="en-US" sz="1335" b="1" dirty="0">
                <a:solidFill>
                  <a:srgbClr val="000000"/>
                </a:solidFill>
                <a:latin typeface="Courier New" panose="02070309020205020404" pitchFamily="49" charset="0"/>
                <a:cs typeface="Courier New" panose="02070309020205020404" pitchFamily="49" charset="0"/>
              </a:rPr>
              <a:t>）</a:t>
            </a:r>
            <a:endParaRPr lang="zh-CN" altLang="en-US" sz="1065" dirty="0">
              <a:cs typeface="Courier New" panose="02070309020205020404" pitchFamily="49" charset="0"/>
            </a:endParaRPr>
          </a:p>
          <a:p>
            <a:r>
              <a:rPr lang="en-US" altLang="zh-CN" sz="1335" b="1" dirty="0" err="1">
                <a:solidFill>
                  <a:srgbClr val="000000"/>
                </a:solidFill>
                <a:latin typeface="Courier New" panose="02070309020205020404" pitchFamily="49" charset="0"/>
                <a:cs typeface="Courier New" panose="02070309020205020404" pitchFamily="49" charset="0"/>
              </a:rPr>
              <a:t>smr</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（模型平滑半径，默认</a:t>
            </a:r>
            <a:r>
              <a:rPr lang="en-US" altLang="zh-CN" sz="1335" b="1" dirty="0">
                <a:solidFill>
                  <a:srgbClr val="000000"/>
                </a:solidFill>
                <a:latin typeface="Courier New" panose="02070309020205020404" pitchFamily="49" charset="0"/>
                <a:cs typeface="Courier New" panose="02070309020205020404" pitchFamily="49" charset="0"/>
              </a:rPr>
              <a:t>=[]</a:t>
            </a:r>
            <a:r>
              <a:rPr lang="zh-CN" altLang="en-US" sz="1335" b="1" dirty="0">
                <a:solidFill>
                  <a:srgbClr val="000000"/>
                </a:solidFill>
                <a:latin typeface="Courier New" panose="02070309020205020404" pitchFamily="49" charset="0"/>
                <a:cs typeface="Courier New" panose="02070309020205020404" pitchFamily="49" charset="0"/>
              </a:rPr>
              <a:t>）</a:t>
            </a:r>
            <a:endParaRPr lang="zh-CN" altLang="en-US" sz="1065" dirty="0">
              <a:cs typeface="Courier New" panose="02070309020205020404" pitchFamily="49" charset="0"/>
            </a:endParaRPr>
          </a:p>
          <a:p>
            <a:r>
              <a:rPr lang="en-US" altLang="zh-CN" sz="1335" b="1" dirty="0" err="1">
                <a:solidFill>
                  <a:srgbClr val="000000"/>
                </a:solidFill>
                <a:latin typeface="Courier New" panose="02070309020205020404" pitchFamily="49" charset="0"/>
                <a:cs typeface="Courier New" panose="02070309020205020404" pitchFamily="49" charset="0"/>
              </a:rPr>
              <a:t>par.MaxAzm</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（最大方位角）</a:t>
            </a:r>
            <a:endParaRPr lang="zh-CN" altLang="en-US" sz="1065" dirty="0">
              <a:cs typeface="Courier New" panose="02070309020205020404" pitchFamily="49" charset="0"/>
            </a:endParaRPr>
          </a:p>
          <a:p>
            <a:r>
              <a:rPr lang="en-US" altLang="zh-CN" sz="1335" b="1" dirty="0" err="1">
                <a:solidFill>
                  <a:srgbClr val="000000"/>
                </a:solidFill>
                <a:latin typeface="Courier New" panose="02070309020205020404" pitchFamily="49" charset="0"/>
                <a:cs typeface="Courier New" panose="02070309020205020404" pitchFamily="49" charset="0"/>
              </a:rPr>
              <a:t>par.isparfor</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a:t>
            </a:r>
            <a:r>
              <a:rPr lang="en-US" altLang="zh-CN" sz="1335" b="1" dirty="0">
                <a:solidFill>
                  <a:srgbClr val="000000"/>
                </a:solidFill>
                <a:latin typeface="Courier New" panose="02070309020205020404" pitchFamily="49" charset="0"/>
                <a:cs typeface="Courier New" panose="02070309020205020404" pitchFamily="49" charset="0"/>
              </a:rPr>
              <a:t>=1</a:t>
            </a:r>
            <a:r>
              <a:rPr lang="zh-CN" altLang="en-US" sz="1335" b="1" dirty="0">
                <a:solidFill>
                  <a:srgbClr val="000000"/>
                </a:solidFill>
                <a:latin typeface="Courier New" panose="02070309020205020404" pitchFamily="49" charset="0"/>
                <a:cs typeface="Courier New" panose="02070309020205020404" pitchFamily="49" charset="0"/>
              </a:rPr>
              <a:t>，并行运算，</a:t>
            </a:r>
            <a:r>
              <a:rPr lang="en-US" altLang="zh-CN" sz="1335" b="1" dirty="0">
                <a:solidFill>
                  <a:srgbClr val="000000"/>
                </a:solidFill>
                <a:latin typeface="Courier New" panose="02070309020205020404" pitchFamily="49" charset="0"/>
                <a:cs typeface="Courier New" panose="02070309020205020404" pitchFamily="49" charset="0"/>
              </a:rPr>
              <a:t>=0</a:t>
            </a:r>
            <a:r>
              <a:rPr lang="zh-CN" altLang="en-US" sz="1335" b="1" dirty="0">
                <a:solidFill>
                  <a:srgbClr val="000000"/>
                </a:solidFill>
                <a:latin typeface="Courier New" panose="02070309020205020404" pitchFamily="49" charset="0"/>
                <a:cs typeface="Courier New" panose="02070309020205020404" pitchFamily="49" charset="0"/>
              </a:rPr>
              <a:t>单核运算）</a:t>
            </a:r>
            <a:endParaRPr lang="zh-CN" altLang="en-US" sz="1065" dirty="0">
              <a:cs typeface="Courier New" panose="02070309020205020404" pitchFamily="49" charset="0"/>
            </a:endParaRPr>
          </a:p>
          <a:p>
            <a:r>
              <a:rPr lang="en-US" altLang="zh-CN" sz="1335" b="1" dirty="0" err="1">
                <a:solidFill>
                  <a:srgbClr val="000000"/>
                </a:solidFill>
                <a:latin typeface="Courier New" panose="02070309020205020404" pitchFamily="49" charset="0"/>
                <a:cs typeface="Courier New" panose="02070309020205020404" pitchFamily="49" charset="0"/>
              </a:rPr>
              <a:t>par.isfigure</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（默认</a:t>
            </a:r>
            <a:r>
              <a:rPr lang="en-US" altLang="zh-CN" sz="1335" b="1" dirty="0">
                <a:solidFill>
                  <a:srgbClr val="000000"/>
                </a:solidFill>
                <a:latin typeface="Courier New" panose="02070309020205020404" pitchFamily="49" charset="0"/>
                <a:cs typeface="Courier New" panose="02070309020205020404" pitchFamily="49" charset="0"/>
              </a:rPr>
              <a:t>=0</a:t>
            </a:r>
            <a:r>
              <a:rPr lang="zh-CN" altLang="en-US" sz="1335" b="1" dirty="0">
                <a:solidFill>
                  <a:srgbClr val="000000"/>
                </a:solidFill>
                <a:latin typeface="Courier New" panose="02070309020205020404" pitchFamily="49" charset="0"/>
                <a:cs typeface="Courier New" panose="02070309020205020404" pitchFamily="49" charset="0"/>
              </a:rPr>
              <a:t>）</a:t>
            </a:r>
            <a:endParaRPr lang="zh-CN" altLang="en-US" sz="1065" dirty="0">
              <a:cs typeface="Courier New" panose="02070309020205020404" pitchFamily="49" charset="0"/>
            </a:endParaRPr>
          </a:p>
          <a:p>
            <a:r>
              <a:rPr lang="en-US" altLang="zh-CN" sz="1335" b="1" dirty="0" err="1">
                <a:solidFill>
                  <a:srgbClr val="000000"/>
                </a:solidFill>
                <a:latin typeface="Courier New" panose="02070309020205020404" pitchFamily="49" charset="0"/>
                <a:cs typeface="Courier New" panose="02070309020205020404" pitchFamily="49" charset="0"/>
              </a:rPr>
              <a:t>par.isoverwrite</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a:t>
            </a:r>
            <a:r>
              <a:rPr lang="en-US" altLang="zh-CN" sz="1335" b="1" dirty="0">
                <a:solidFill>
                  <a:srgbClr val="000000"/>
                </a:solidFill>
                <a:latin typeface="Courier New" panose="02070309020205020404" pitchFamily="49" charset="0"/>
                <a:cs typeface="Courier New" panose="02070309020205020404" pitchFamily="49" charset="0"/>
              </a:rPr>
              <a:t>=1</a:t>
            </a:r>
            <a:r>
              <a:rPr lang="zh-CN" altLang="en-US" sz="1335" b="1" dirty="0">
                <a:solidFill>
                  <a:srgbClr val="000000"/>
                </a:solidFill>
                <a:latin typeface="Courier New" panose="02070309020205020404" pitchFamily="49" charset="0"/>
                <a:cs typeface="Courier New" panose="02070309020205020404" pitchFamily="49" charset="0"/>
              </a:rPr>
              <a:t>，覆盖原有结果，</a:t>
            </a:r>
            <a:r>
              <a:rPr lang="en-US" altLang="zh-CN" sz="1335" b="1" dirty="0">
                <a:solidFill>
                  <a:srgbClr val="000000"/>
                </a:solidFill>
                <a:latin typeface="Courier New" panose="02070309020205020404" pitchFamily="49" charset="0"/>
                <a:cs typeface="Courier New" panose="02070309020205020404" pitchFamily="49" charset="0"/>
              </a:rPr>
              <a:t>=0</a:t>
            </a:r>
            <a:r>
              <a:rPr lang="zh-CN" altLang="en-US" sz="1335" b="1" dirty="0">
                <a:solidFill>
                  <a:srgbClr val="000000"/>
                </a:solidFill>
                <a:latin typeface="Courier New" panose="02070309020205020404" pitchFamily="49" charset="0"/>
                <a:cs typeface="Courier New" panose="02070309020205020404" pitchFamily="49" charset="0"/>
              </a:rPr>
              <a:t>，跳过原有结果）</a:t>
            </a:r>
            <a:endParaRPr lang="zh-CN" altLang="en-US" sz="1065" dirty="0">
              <a:cs typeface="Courier New" panose="02070309020205020404" pitchFamily="49" charset="0"/>
            </a:endParaRPr>
          </a:p>
          <a:p>
            <a:r>
              <a:rPr lang="en-US" altLang="zh-CN" sz="1335" b="1" dirty="0" err="1">
                <a:solidFill>
                  <a:srgbClr val="000000"/>
                </a:solidFill>
                <a:latin typeface="Courier New" panose="02070309020205020404" pitchFamily="49" charset="0"/>
                <a:cs typeface="Courier New" panose="02070309020205020404" pitchFamily="49" charset="0"/>
              </a:rPr>
              <a:t>par.onephase</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默认</a:t>
            </a:r>
            <a:r>
              <a:rPr lang="en-US" altLang="zh-CN" sz="1335" b="1" dirty="0">
                <a:solidFill>
                  <a:srgbClr val="000000"/>
                </a:solidFill>
                <a:latin typeface="Courier New" panose="02070309020205020404" pitchFamily="49" charset="0"/>
                <a:cs typeface="Courier New" panose="02070309020205020404" pitchFamily="49" charset="0"/>
              </a:rPr>
              <a:t>=0</a:t>
            </a:r>
            <a:r>
              <a:rPr lang="zh-CN" altLang="en-US" sz="1335" b="1" dirty="0">
                <a:solidFill>
                  <a:srgbClr val="000000"/>
                </a:solidFill>
                <a:latin typeface="Courier New" panose="02070309020205020404" pitchFamily="49" charset="0"/>
                <a:cs typeface="Courier New" panose="02070309020205020404" pitchFamily="49" charset="0"/>
              </a:rPr>
              <a:t>，用于测试倾斜界面对不同方位角接收函数在联合反演中影响）</a:t>
            </a:r>
            <a:endParaRPr lang="zh-CN" altLang="en-US" sz="1065" dirty="0">
              <a:cs typeface="Courier New" panose="02070309020205020404" pitchFamily="49" charset="0"/>
            </a:endParaRPr>
          </a:p>
          <a:p>
            <a:r>
              <a:rPr lang="en-US" altLang="zh-CN" sz="1335" b="1" dirty="0" err="1">
                <a:solidFill>
                  <a:srgbClr val="000000"/>
                </a:solidFill>
                <a:latin typeface="Courier New" panose="02070309020205020404" pitchFamily="49" charset="0"/>
                <a:cs typeface="Courier New" panose="02070309020205020404" pitchFamily="49" charset="0"/>
              </a:rPr>
              <a:t>par.depthrange</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（模型的深度范围）</a:t>
            </a:r>
            <a:endParaRPr lang="zh-CN" altLang="en-US" sz="1065" dirty="0">
              <a:cs typeface="Courier New" panose="02070309020205020404" pitchFamily="49" charset="0"/>
            </a:endParaRPr>
          </a:p>
          <a:p>
            <a:r>
              <a:rPr lang="en-US" altLang="zh-CN" sz="1335" b="1" dirty="0" err="1">
                <a:solidFill>
                  <a:srgbClr val="000000"/>
                </a:solidFill>
                <a:latin typeface="Courier New" panose="02070309020205020404" pitchFamily="49" charset="0"/>
                <a:cs typeface="Courier New" panose="02070309020205020404" pitchFamily="49" charset="0"/>
              </a:rPr>
              <a:t>dp</a:t>
            </a:r>
            <a:r>
              <a:rPr lang="en-US" altLang="zh-CN" sz="1335" b="1" dirty="0">
                <a:solidFill>
                  <a:srgbClr val="000000"/>
                </a:solidFill>
                <a:latin typeface="Courier New" panose="02070309020205020404" pitchFamily="49" charset="0"/>
                <a:cs typeface="Courier New" panose="02070309020205020404" pitchFamily="49" charset="0"/>
              </a:rPr>
              <a:t>					</a:t>
            </a:r>
            <a:r>
              <a:rPr lang="zh-CN" altLang="en-US" sz="1335" b="1" dirty="0">
                <a:solidFill>
                  <a:srgbClr val="000000"/>
                </a:solidFill>
                <a:latin typeface="Courier New" panose="02070309020205020404" pitchFamily="49" charset="0"/>
                <a:cs typeface="Courier New" panose="02070309020205020404" pitchFamily="49" charset="0"/>
              </a:rPr>
              <a:t>（输出不同深度范围的平均结果）</a:t>
            </a:r>
            <a:endParaRPr lang="zh-CN" altLang="en-US" sz="3735" dirty="0">
              <a:cs typeface="Courier New" panose="02070309020205020404" pitchFamily="49" charset="0"/>
            </a:endParaRPr>
          </a:p>
        </p:txBody>
      </p:sp>
      <p:sp>
        <p:nvSpPr>
          <p:cNvPr id="16" name="文本框 15"/>
          <p:cNvSpPr txBox="1"/>
          <p:nvPr/>
        </p:nvSpPr>
        <p:spPr>
          <a:xfrm>
            <a:off x="2831637" y="1432232"/>
            <a:ext cx="7344816" cy="337185"/>
          </a:xfrm>
          <a:prstGeom prst="rect">
            <a:avLst/>
          </a:prstGeom>
          <a:noFill/>
          <a:ln>
            <a:solidFill>
              <a:schemeClr val="tx1"/>
            </a:solidFill>
          </a:ln>
        </p:spPr>
        <p:txBody>
          <a:bodyPr>
            <a:spAutoFit/>
          </a:bodyPr>
          <a:lstStyle/>
          <a:p>
            <a:pPr algn="just">
              <a:defRPr/>
            </a:pPr>
            <a:r>
              <a:rPr lang="zh-CN" altLang="zh-CN" sz="1600" u="sng" kern="100" dirty="0">
                <a:latin typeface="等线" panose="02010600030101010101" charset="-122"/>
                <a:cs typeface="Times New Roman" panose="02020603050405020304" pitchFamily="18" charset="0"/>
              </a:rPr>
              <a:t>不同方位角速度模型</a:t>
            </a:r>
            <a:r>
              <a:rPr lang="en-US" altLang="zh-CN" sz="1600" kern="100" dirty="0">
                <a:highlight>
                  <a:srgbClr val="00FF00"/>
                </a:highlight>
                <a:latin typeface="等线" panose="02010600030101010101" charset="-122"/>
                <a:cs typeface="Times New Roman" panose="02020603050405020304" pitchFamily="18" charset="0"/>
              </a:rPr>
              <a:t>bk.$bkID.deg.$azm.dsp.modo3</a:t>
            </a:r>
            <a:endParaRPr lang="zh-CN" altLang="zh-CN" sz="1600" kern="100" dirty="0">
              <a:latin typeface="等线" panose="02010600030101010101" charset="-122"/>
              <a:cs typeface="Times New Roman" panose="02020603050405020304" pitchFamily="18" charset="0"/>
            </a:endParaRPr>
          </a:p>
        </p:txBody>
      </p:sp>
      <p:sp>
        <p:nvSpPr>
          <p:cNvPr id="34825" name="文本框 2"/>
          <p:cNvSpPr>
            <a:spLocks noChangeArrowheads="1"/>
          </p:cNvSpPr>
          <p:nvPr/>
        </p:nvSpPr>
        <p:spPr bwMode="auto">
          <a:xfrm>
            <a:off x="2694940" y="5074920"/>
            <a:ext cx="6952615" cy="1564005"/>
          </a:xfrm>
          <a:custGeom>
            <a:avLst/>
            <a:gdLst>
              <a:gd name="T0" fmla="*/ 0 w 6057900"/>
              <a:gd name="T1" fmla="*/ 0 h 1404620"/>
              <a:gd name="T2" fmla="*/ 671876 w 6057900"/>
              <a:gd name="T3" fmla="*/ 0 h 1404620"/>
              <a:gd name="T4" fmla="*/ 1162015 w 6057900"/>
              <a:gd name="T5" fmla="*/ 0 h 1404620"/>
              <a:gd name="T6" fmla="*/ 1773313 w 6057900"/>
              <a:gd name="T7" fmla="*/ 0 h 1404620"/>
              <a:gd name="T8" fmla="*/ 2324031 w 6057900"/>
              <a:gd name="T9" fmla="*/ 0 h 1404620"/>
              <a:gd name="T10" fmla="*/ 2753591 w 6057900"/>
              <a:gd name="T11" fmla="*/ 0 h 1404620"/>
              <a:gd name="T12" fmla="*/ 3364888 w 6057900"/>
              <a:gd name="T13" fmla="*/ 0 h 1404620"/>
              <a:gd name="T14" fmla="*/ 3794448 w 6057900"/>
              <a:gd name="T15" fmla="*/ 0 h 1404620"/>
              <a:gd name="T16" fmla="*/ 4345166 w 6057900"/>
              <a:gd name="T17" fmla="*/ 0 h 1404620"/>
              <a:gd name="T18" fmla="*/ 4774727 w 6057900"/>
              <a:gd name="T19" fmla="*/ 0 h 1404620"/>
              <a:gd name="T20" fmla="*/ 5325445 w 6057900"/>
              <a:gd name="T21" fmla="*/ 0 h 1404620"/>
              <a:gd name="T22" fmla="*/ 6057900 w 6057900"/>
              <a:gd name="T23" fmla="*/ 0 h 1404620"/>
              <a:gd name="T24" fmla="*/ 6057900 w 6057900"/>
              <a:gd name="T25" fmla="*/ 252003 h 1404620"/>
              <a:gd name="T26" fmla="*/ 6057900 w 6057900"/>
              <a:gd name="T27" fmla="*/ 488418 h 1404620"/>
              <a:gd name="T28" fmla="*/ 6057900 w 6057900"/>
              <a:gd name="T29" fmla="*/ 779390 h 1404620"/>
              <a:gd name="T30" fmla="*/ 5628340 w 6057900"/>
              <a:gd name="T31" fmla="*/ 779390 h 1404620"/>
              <a:gd name="T32" fmla="*/ 5138201 w 6057900"/>
              <a:gd name="T33" fmla="*/ 779390 h 1404620"/>
              <a:gd name="T34" fmla="*/ 4769219 w 6057900"/>
              <a:gd name="T35" fmla="*/ 779390 h 1404620"/>
              <a:gd name="T36" fmla="*/ 4157922 w 6057900"/>
              <a:gd name="T37" fmla="*/ 779390 h 1404620"/>
              <a:gd name="T38" fmla="*/ 3546625 w 6057900"/>
              <a:gd name="T39" fmla="*/ 779390 h 1404620"/>
              <a:gd name="T40" fmla="*/ 2874749 w 6057900"/>
              <a:gd name="T41" fmla="*/ 779390 h 1404620"/>
              <a:gd name="T42" fmla="*/ 2263452 w 6057900"/>
              <a:gd name="T43" fmla="*/ 779390 h 1404620"/>
              <a:gd name="T44" fmla="*/ 1773313 w 6057900"/>
              <a:gd name="T45" fmla="*/ 779390 h 1404620"/>
              <a:gd name="T46" fmla="*/ 1101436 w 6057900"/>
              <a:gd name="T47" fmla="*/ 779390 h 1404620"/>
              <a:gd name="T48" fmla="*/ 671876 w 6057900"/>
              <a:gd name="T49" fmla="*/ 779390 h 1404620"/>
              <a:gd name="T50" fmla="*/ 0 w 6057900"/>
              <a:gd name="T51" fmla="*/ 779390 h 1404620"/>
              <a:gd name="T52" fmla="*/ 0 w 6057900"/>
              <a:gd name="T53" fmla="*/ 511799 h 1404620"/>
              <a:gd name="T54" fmla="*/ 0 w 6057900"/>
              <a:gd name="T55" fmla="*/ 244208 h 1404620"/>
              <a:gd name="T56" fmla="*/ 0 w 6057900"/>
              <a:gd name="T57" fmla="*/ 0 h 140462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057900"/>
              <a:gd name="T88" fmla="*/ 0 h 1404620"/>
              <a:gd name="T89" fmla="*/ 6057900 w 6057900"/>
              <a:gd name="T90" fmla="*/ 1404620 h 140462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057900" h="1404620" fill="none" extrusionOk="0">
                <a:moveTo>
                  <a:pt x="0" y="0"/>
                </a:moveTo>
                <a:cubicBezTo>
                  <a:pt x="330837" y="-21427"/>
                  <a:pt x="491592" y="1796"/>
                  <a:pt x="671876" y="0"/>
                </a:cubicBezTo>
                <a:cubicBezTo>
                  <a:pt x="852160" y="-1796"/>
                  <a:pt x="939982" y="30308"/>
                  <a:pt x="1162015" y="0"/>
                </a:cubicBezTo>
                <a:cubicBezTo>
                  <a:pt x="1384048" y="-30308"/>
                  <a:pt x="1636688" y="28187"/>
                  <a:pt x="1773313" y="0"/>
                </a:cubicBezTo>
                <a:cubicBezTo>
                  <a:pt x="1909938" y="-28187"/>
                  <a:pt x="2166408" y="24623"/>
                  <a:pt x="2324031" y="0"/>
                </a:cubicBezTo>
                <a:cubicBezTo>
                  <a:pt x="2481654" y="-24623"/>
                  <a:pt x="2571564" y="37854"/>
                  <a:pt x="2753591" y="0"/>
                </a:cubicBezTo>
                <a:cubicBezTo>
                  <a:pt x="2935618" y="-37854"/>
                  <a:pt x="3112755" y="49176"/>
                  <a:pt x="3364888" y="0"/>
                </a:cubicBezTo>
                <a:cubicBezTo>
                  <a:pt x="3617021" y="-49176"/>
                  <a:pt x="3650130" y="21191"/>
                  <a:pt x="3794448" y="0"/>
                </a:cubicBezTo>
                <a:cubicBezTo>
                  <a:pt x="3938766" y="-21191"/>
                  <a:pt x="4158086" y="61528"/>
                  <a:pt x="4345166" y="0"/>
                </a:cubicBezTo>
                <a:cubicBezTo>
                  <a:pt x="4532246" y="-61528"/>
                  <a:pt x="4630470" y="37293"/>
                  <a:pt x="4774727" y="0"/>
                </a:cubicBezTo>
                <a:cubicBezTo>
                  <a:pt x="4918984" y="-37293"/>
                  <a:pt x="5051061" y="58251"/>
                  <a:pt x="5325445" y="0"/>
                </a:cubicBezTo>
                <a:cubicBezTo>
                  <a:pt x="5599829" y="-58251"/>
                  <a:pt x="5858032" y="43233"/>
                  <a:pt x="6057900" y="0"/>
                </a:cubicBezTo>
                <a:cubicBezTo>
                  <a:pt x="6064707" y="211074"/>
                  <a:pt x="6012424" y="253980"/>
                  <a:pt x="6057900" y="454160"/>
                </a:cubicBezTo>
                <a:cubicBezTo>
                  <a:pt x="6103376" y="654340"/>
                  <a:pt x="6038928" y="759145"/>
                  <a:pt x="6057900" y="880229"/>
                </a:cubicBezTo>
                <a:cubicBezTo>
                  <a:pt x="6076872" y="1001313"/>
                  <a:pt x="6035688" y="1204417"/>
                  <a:pt x="6057900" y="1404620"/>
                </a:cubicBezTo>
                <a:cubicBezTo>
                  <a:pt x="5962891" y="1412687"/>
                  <a:pt x="5744013" y="1371414"/>
                  <a:pt x="5628340" y="1404620"/>
                </a:cubicBezTo>
                <a:cubicBezTo>
                  <a:pt x="5512667" y="1437826"/>
                  <a:pt x="5323685" y="1362251"/>
                  <a:pt x="5138201" y="1404620"/>
                </a:cubicBezTo>
                <a:cubicBezTo>
                  <a:pt x="4952717" y="1446989"/>
                  <a:pt x="4875038" y="1389264"/>
                  <a:pt x="4769219" y="1404620"/>
                </a:cubicBezTo>
                <a:cubicBezTo>
                  <a:pt x="4663400" y="1419976"/>
                  <a:pt x="4455566" y="1396257"/>
                  <a:pt x="4157922" y="1404620"/>
                </a:cubicBezTo>
                <a:cubicBezTo>
                  <a:pt x="3860278" y="1412983"/>
                  <a:pt x="3755292" y="1403216"/>
                  <a:pt x="3546625" y="1404620"/>
                </a:cubicBezTo>
                <a:cubicBezTo>
                  <a:pt x="3337958" y="1406024"/>
                  <a:pt x="3179362" y="1361759"/>
                  <a:pt x="2874749" y="1404620"/>
                </a:cubicBezTo>
                <a:cubicBezTo>
                  <a:pt x="2570136" y="1447481"/>
                  <a:pt x="2388545" y="1344924"/>
                  <a:pt x="2263452" y="1404620"/>
                </a:cubicBezTo>
                <a:cubicBezTo>
                  <a:pt x="2138359" y="1464316"/>
                  <a:pt x="1871757" y="1389824"/>
                  <a:pt x="1773313" y="1404620"/>
                </a:cubicBezTo>
                <a:cubicBezTo>
                  <a:pt x="1674869" y="1419416"/>
                  <a:pt x="1254019" y="1393493"/>
                  <a:pt x="1101436" y="1404620"/>
                </a:cubicBezTo>
                <a:cubicBezTo>
                  <a:pt x="948853" y="1415747"/>
                  <a:pt x="881219" y="1360047"/>
                  <a:pt x="671876" y="1404620"/>
                </a:cubicBezTo>
                <a:cubicBezTo>
                  <a:pt x="462533" y="1449193"/>
                  <a:pt x="172856" y="1353499"/>
                  <a:pt x="0" y="1404620"/>
                </a:cubicBezTo>
                <a:cubicBezTo>
                  <a:pt x="-29386" y="1239134"/>
                  <a:pt x="27017" y="1106931"/>
                  <a:pt x="0" y="922367"/>
                </a:cubicBezTo>
                <a:cubicBezTo>
                  <a:pt x="-27017" y="737803"/>
                  <a:pt x="36272" y="560916"/>
                  <a:pt x="0" y="440114"/>
                </a:cubicBezTo>
                <a:cubicBezTo>
                  <a:pt x="-36272" y="319312"/>
                  <a:pt x="32943" y="146624"/>
                  <a:pt x="0" y="0"/>
                </a:cubicBezTo>
                <a:close/>
              </a:path>
              <a:path w="6057900" h="1404620" stroke="0" extrusionOk="0">
                <a:moveTo>
                  <a:pt x="0" y="0"/>
                </a:moveTo>
                <a:cubicBezTo>
                  <a:pt x="93437" y="-29150"/>
                  <a:pt x="281905" y="9945"/>
                  <a:pt x="429560" y="0"/>
                </a:cubicBezTo>
                <a:cubicBezTo>
                  <a:pt x="577215" y="-9945"/>
                  <a:pt x="680428" y="2122"/>
                  <a:pt x="859120" y="0"/>
                </a:cubicBezTo>
                <a:cubicBezTo>
                  <a:pt x="1037812" y="-2122"/>
                  <a:pt x="1126266" y="27984"/>
                  <a:pt x="1349260" y="0"/>
                </a:cubicBezTo>
                <a:cubicBezTo>
                  <a:pt x="1572254" y="-27984"/>
                  <a:pt x="1615069" y="663"/>
                  <a:pt x="1778820" y="0"/>
                </a:cubicBezTo>
                <a:cubicBezTo>
                  <a:pt x="1942571" y="-663"/>
                  <a:pt x="2109540" y="29147"/>
                  <a:pt x="2208380" y="0"/>
                </a:cubicBezTo>
                <a:cubicBezTo>
                  <a:pt x="2307220" y="-29147"/>
                  <a:pt x="2457953" y="31642"/>
                  <a:pt x="2698519" y="0"/>
                </a:cubicBezTo>
                <a:cubicBezTo>
                  <a:pt x="2939085" y="-31642"/>
                  <a:pt x="2921117" y="16000"/>
                  <a:pt x="3067500" y="0"/>
                </a:cubicBezTo>
                <a:cubicBezTo>
                  <a:pt x="3213883" y="-16000"/>
                  <a:pt x="3396385" y="26934"/>
                  <a:pt x="3557639" y="0"/>
                </a:cubicBezTo>
                <a:cubicBezTo>
                  <a:pt x="3718893" y="-26934"/>
                  <a:pt x="3820860" y="1425"/>
                  <a:pt x="3987200" y="0"/>
                </a:cubicBezTo>
                <a:cubicBezTo>
                  <a:pt x="4153540" y="-1425"/>
                  <a:pt x="4274846" y="49907"/>
                  <a:pt x="4477339" y="0"/>
                </a:cubicBezTo>
                <a:cubicBezTo>
                  <a:pt x="4679832" y="-49907"/>
                  <a:pt x="4913242" y="8"/>
                  <a:pt x="5028057" y="0"/>
                </a:cubicBezTo>
                <a:cubicBezTo>
                  <a:pt x="5142872" y="-8"/>
                  <a:pt x="5332359" y="809"/>
                  <a:pt x="5518196" y="0"/>
                </a:cubicBezTo>
                <a:cubicBezTo>
                  <a:pt x="5704033" y="-809"/>
                  <a:pt x="5943648" y="3660"/>
                  <a:pt x="6057900" y="0"/>
                </a:cubicBezTo>
                <a:cubicBezTo>
                  <a:pt x="6083344" y="105460"/>
                  <a:pt x="6042906" y="314223"/>
                  <a:pt x="6057900" y="468207"/>
                </a:cubicBezTo>
                <a:cubicBezTo>
                  <a:pt x="6072894" y="622191"/>
                  <a:pt x="6055288" y="728862"/>
                  <a:pt x="6057900" y="908321"/>
                </a:cubicBezTo>
                <a:cubicBezTo>
                  <a:pt x="6060512" y="1087780"/>
                  <a:pt x="6001812" y="1285009"/>
                  <a:pt x="6057900" y="1404620"/>
                </a:cubicBezTo>
                <a:cubicBezTo>
                  <a:pt x="5877827" y="1456570"/>
                  <a:pt x="5746884" y="1402768"/>
                  <a:pt x="5507182" y="1404620"/>
                </a:cubicBezTo>
                <a:cubicBezTo>
                  <a:pt x="5267480" y="1406472"/>
                  <a:pt x="5140615" y="1387370"/>
                  <a:pt x="4956464" y="1404620"/>
                </a:cubicBezTo>
                <a:cubicBezTo>
                  <a:pt x="4772313" y="1421870"/>
                  <a:pt x="4663413" y="1372094"/>
                  <a:pt x="4587482" y="1404620"/>
                </a:cubicBezTo>
                <a:cubicBezTo>
                  <a:pt x="4511551" y="1437146"/>
                  <a:pt x="4238285" y="1367714"/>
                  <a:pt x="4097343" y="1404620"/>
                </a:cubicBezTo>
                <a:cubicBezTo>
                  <a:pt x="3956401" y="1441526"/>
                  <a:pt x="3739124" y="1342843"/>
                  <a:pt x="3546625" y="1404620"/>
                </a:cubicBezTo>
                <a:cubicBezTo>
                  <a:pt x="3354126" y="1466397"/>
                  <a:pt x="3328041" y="1358136"/>
                  <a:pt x="3117065" y="1404620"/>
                </a:cubicBezTo>
                <a:cubicBezTo>
                  <a:pt x="2906089" y="1451104"/>
                  <a:pt x="2789665" y="1394419"/>
                  <a:pt x="2687505" y="1404620"/>
                </a:cubicBezTo>
                <a:cubicBezTo>
                  <a:pt x="2585345" y="1414821"/>
                  <a:pt x="2371653" y="1382062"/>
                  <a:pt x="2257945" y="1404620"/>
                </a:cubicBezTo>
                <a:cubicBezTo>
                  <a:pt x="2144237" y="1427178"/>
                  <a:pt x="1955476" y="1380615"/>
                  <a:pt x="1707226" y="1404620"/>
                </a:cubicBezTo>
                <a:cubicBezTo>
                  <a:pt x="1458976" y="1428625"/>
                  <a:pt x="1462123" y="1360883"/>
                  <a:pt x="1217087" y="1404620"/>
                </a:cubicBezTo>
                <a:cubicBezTo>
                  <a:pt x="972051" y="1448357"/>
                  <a:pt x="893360" y="1362640"/>
                  <a:pt x="666369" y="1404620"/>
                </a:cubicBezTo>
                <a:cubicBezTo>
                  <a:pt x="439378" y="1446600"/>
                  <a:pt x="184484" y="1383236"/>
                  <a:pt x="0" y="1404620"/>
                </a:cubicBezTo>
                <a:cubicBezTo>
                  <a:pt x="-38478" y="1206639"/>
                  <a:pt x="9296" y="1132757"/>
                  <a:pt x="0" y="964506"/>
                </a:cubicBezTo>
                <a:cubicBezTo>
                  <a:pt x="-9296" y="796255"/>
                  <a:pt x="36450" y="637264"/>
                  <a:pt x="0" y="510345"/>
                </a:cubicBezTo>
                <a:cubicBezTo>
                  <a:pt x="-36450" y="383426"/>
                  <a:pt x="42609" y="134390"/>
                  <a:pt x="0" y="0"/>
                </a:cubicBezTo>
                <a:close/>
              </a:path>
            </a:pathLst>
          </a:custGeom>
          <a:solidFill>
            <a:srgbClr val="FFFFFF"/>
          </a:solidFill>
          <a:ln w="9525">
            <a:solidFill>
              <a:srgbClr val="7F7F7F"/>
            </a:solidFill>
            <a:miter lim="800000"/>
          </a:ln>
        </p:spPr>
        <p:txBody>
          <a:bodyPr wrap="square">
            <a:noAutofit/>
          </a:bodyPr>
          <a:lstStyle>
            <a:lvl1pPr indent="257175">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r>
              <a:rPr lang="zh-CN" altLang="en-US" sz="1335" u="sng" dirty="0">
                <a:solidFill>
                  <a:srgbClr val="0000FF"/>
                </a:solidFill>
                <a:latin typeface="等线" panose="02010600030101010101" charset="-122"/>
                <a:cs typeface="Times New Roman" panose="02020603050405020304" pitchFamily="18" charset="0"/>
              </a:rPr>
              <a:t>水平切片</a:t>
            </a:r>
            <a:r>
              <a:rPr lang="zh-CN" altLang="en-US" sz="1335" dirty="0">
                <a:solidFill>
                  <a:srgbClr val="0000FF"/>
                </a:solidFill>
                <a:latin typeface="等线" panose="02010600030101010101" charset="-122"/>
                <a:cs typeface="Times New Roman" panose="02020603050405020304" pitchFamily="18" charset="0"/>
              </a:rPr>
              <a:t>：</a:t>
            </a:r>
            <a:r>
              <a:rPr lang="en-US" altLang="zh-CN" sz="1335" dirty="0">
                <a:solidFill>
                  <a:srgbClr val="0000FF"/>
                </a:solidFill>
                <a:latin typeface="等线" panose="02010600030101010101" charset="-122"/>
                <a:cs typeface="Times New Roman" panose="02020603050405020304" pitchFamily="18" charset="0"/>
              </a:rPr>
              <a:t>vsdep_*_km_*.dat</a:t>
            </a:r>
            <a:endParaRPr lang="en-US" altLang="zh-CN" sz="1065" dirty="0">
              <a:solidFill>
                <a:srgbClr val="0000FF"/>
              </a:solidFill>
              <a:cs typeface="Times New Roman" panose="02020603050405020304" pitchFamily="18" charset="0"/>
            </a:endParaRPr>
          </a:p>
          <a:p>
            <a:r>
              <a:rPr lang="zh-CN" altLang="en-US" sz="1335" b="1" dirty="0">
                <a:solidFill>
                  <a:srgbClr val="7F7F7F"/>
                </a:solidFill>
                <a:latin typeface="等线" panose="02010600030101010101" charset="-122"/>
                <a:cs typeface="Times New Roman" panose="02020603050405020304" pitchFamily="18" charset="0"/>
              </a:rPr>
              <a:t>纬度    经度	   速度	  各向异性强度	快波方向 </a:t>
            </a:r>
            <a:endParaRPr lang="zh-CN" altLang="en-US" sz="1065" dirty="0">
              <a:cs typeface="Times New Roman" panose="02020603050405020304" pitchFamily="18" charset="0"/>
            </a:endParaRPr>
          </a:p>
          <a:p>
            <a:r>
              <a:rPr lang="en-US" altLang="zh-CN" sz="1335" b="1" dirty="0">
                <a:solidFill>
                  <a:srgbClr val="7F7F7F"/>
                </a:solidFill>
                <a:latin typeface="等线" panose="02010600030101010101" charset="-122"/>
                <a:cs typeface="Times New Roman" panose="02020603050405020304" pitchFamily="18" charset="0"/>
              </a:rPr>
              <a:t>29.200  99.800   3.150   7.235    	20.0</a:t>
            </a:r>
            <a:endParaRPr lang="en-US" altLang="zh-CN" sz="1335" b="1" dirty="0">
              <a:solidFill>
                <a:srgbClr val="7F7F7F"/>
              </a:solidFill>
              <a:latin typeface="等线" panose="02010600030101010101" charset="-122"/>
              <a:cs typeface="Times New Roman" panose="02020603050405020304" pitchFamily="18" charset="0"/>
            </a:endParaRPr>
          </a:p>
          <a:p>
            <a:endParaRPr lang="en-US" altLang="zh-CN" sz="1065" dirty="0">
              <a:cs typeface="Times New Roman" panose="02020603050405020304" pitchFamily="18" charset="0"/>
            </a:endParaRPr>
          </a:p>
          <a:p>
            <a:r>
              <a:rPr lang="zh-CN" altLang="en-US" sz="1335" u="sng" dirty="0">
                <a:solidFill>
                  <a:srgbClr val="0000FF"/>
                </a:solidFill>
                <a:latin typeface="等线" panose="02010600030101010101" charset="-122"/>
                <a:cs typeface="Times New Roman" panose="02020603050405020304" pitchFamily="18" charset="0"/>
              </a:rPr>
              <a:t>不同深度范围的平均结果</a:t>
            </a:r>
            <a:r>
              <a:rPr lang="zh-CN" altLang="en-US" sz="1335" dirty="0">
                <a:solidFill>
                  <a:srgbClr val="0000FF"/>
                </a:solidFill>
                <a:latin typeface="等线" panose="02010600030101010101" charset="-122"/>
                <a:cs typeface="Times New Roman" panose="02020603050405020304" pitchFamily="18" charset="0"/>
              </a:rPr>
              <a:t>：</a:t>
            </a:r>
            <a:r>
              <a:rPr lang="en-US" altLang="zh-CN" sz="1335" dirty="0">
                <a:solidFill>
                  <a:srgbClr val="0000FF"/>
                </a:solidFill>
                <a:latin typeface="等线" panose="02010600030101010101" charset="-122"/>
                <a:cs typeface="Times New Roman" panose="02020603050405020304" pitchFamily="18" charset="0"/>
              </a:rPr>
              <a:t>vslay_dep*_*km_*.dat</a:t>
            </a:r>
            <a:endParaRPr lang="en-US" altLang="zh-CN" sz="1065" dirty="0">
              <a:solidFill>
                <a:srgbClr val="0000FF"/>
              </a:solidFill>
              <a:cs typeface="Times New Roman" panose="02020603050405020304" pitchFamily="18" charset="0"/>
            </a:endParaRPr>
          </a:p>
          <a:p>
            <a:r>
              <a:rPr lang="zh-CN" altLang="en-US" sz="1335" b="1" dirty="0">
                <a:solidFill>
                  <a:srgbClr val="7F7F7F"/>
                </a:solidFill>
                <a:latin typeface="等线" panose="02010600030101010101" charset="-122"/>
                <a:cs typeface="Times New Roman" panose="02020603050405020304" pitchFamily="18" charset="0"/>
              </a:rPr>
              <a:t>纬度   经度	速度     各向异性强度	 快波方向   预测延时	网格点</a:t>
            </a:r>
            <a:r>
              <a:rPr lang="en-US" altLang="zh-CN" sz="1335" b="1" dirty="0">
                <a:solidFill>
                  <a:srgbClr val="7F7F7F"/>
                </a:solidFill>
                <a:latin typeface="等线" panose="02010600030101010101" charset="-122"/>
                <a:cs typeface="Times New Roman" panose="02020603050405020304" pitchFamily="18" charset="0"/>
              </a:rPr>
              <a:t>ID</a:t>
            </a:r>
            <a:endParaRPr lang="en-US" altLang="zh-CN" sz="1065" dirty="0">
              <a:cs typeface="Times New Roman" panose="02020603050405020304" pitchFamily="18" charset="0"/>
            </a:endParaRPr>
          </a:p>
          <a:p>
            <a:r>
              <a:rPr lang="en-US" altLang="zh-CN" sz="1335" b="1" dirty="0">
                <a:solidFill>
                  <a:srgbClr val="7F7F7F"/>
                </a:solidFill>
                <a:latin typeface="等线" panose="02010600030101010101" charset="-122"/>
                <a:cs typeface="Times New Roman" panose="02020603050405020304" pitchFamily="18" charset="0"/>
              </a:rPr>
              <a:t>29.2    99.8   3.250    2.75    		 51.0   	    0.470 	 	1</a:t>
            </a:r>
            <a:endParaRPr lang="en-US" altLang="zh-CN" sz="3735" dirty="0">
              <a:cs typeface="Times New Roman" panose="02020603050405020304" pitchFamily="18" charset="0"/>
            </a:endParaRPr>
          </a:p>
        </p:txBody>
      </p:sp>
      <p:sp>
        <p:nvSpPr>
          <p:cNvPr id="34826" name="Rectangle 8"/>
          <p:cNvSpPr>
            <a:spLocks noChangeArrowheads="1"/>
          </p:cNvSpPr>
          <p:nvPr/>
        </p:nvSpPr>
        <p:spPr bwMode="auto">
          <a:xfrm>
            <a:off x="2057401" y="5246687"/>
            <a:ext cx="30988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charset="0"/>
              </a:defRPr>
            </a:lvl1pPr>
            <a:lvl2pPr marL="742950" indent="-285750">
              <a:defRPr>
                <a:solidFill>
                  <a:schemeClr val="tx1"/>
                </a:solidFill>
                <a:latin typeface="Calibri" panose="020F0502020204030204" charset="0"/>
              </a:defRPr>
            </a:lvl2pPr>
            <a:lvl3pPr marL="1143000" indent="-228600">
              <a:defRPr>
                <a:solidFill>
                  <a:schemeClr val="tx1"/>
                </a:solidFill>
                <a:latin typeface="Calibri" panose="020F0502020204030204" charset="0"/>
              </a:defRPr>
            </a:lvl3pPr>
            <a:lvl4pPr marL="1600200" indent="-228600">
              <a:defRPr>
                <a:solidFill>
                  <a:schemeClr val="tx1"/>
                </a:solidFill>
                <a:latin typeface="Calibri" panose="020F0502020204030204" charset="0"/>
              </a:defRPr>
            </a:lvl4pPr>
            <a:lvl5pPr marL="2057400" indent="-228600">
              <a:defRPr>
                <a:solidFill>
                  <a:schemeClr val="tx1"/>
                </a:solidFill>
                <a:latin typeface="Calibri" panose="020F0502020204030204" charset="0"/>
              </a:defRPr>
            </a:lvl5pPr>
            <a:lvl6pPr marL="2514600" indent="-228600" defTabSz="457200" eaLnBrk="0" fontAlgn="base" hangingPunct="0">
              <a:spcBef>
                <a:spcPct val="0"/>
              </a:spcBef>
              <a:spcAft>
                <a:spcPct val="0"/>
              </a:spcAft>
              <a:defRPr>
                <a:solidFill>
                  <a:schemeClr val="tx1"/>
                </a:solidFill>
                <a:latin typeface="Calibri" panose="020F0502020204030204" charset="0"/>
              </a:defRPr>
            </a:lvl6pPr>
            <a:lvl7pPr marL="2971800" indent="-228600" defTabSz="457200" eaLnBrk="0" fontAlgn="base" hangingPunct="0">
              <a:spcBef>
                <a:spcPct val="0"/>
              </a:spcBef>
              <a:spcAft>
                <a:spcPct val="0"/>
              </a:spcAft>
              <a:defRPr>
                <a:solidFill>
                  <a:schemeClr val="tx1"/>
                </a:solidFill>
                <a:latin typeface="Calibri" panose="020F0502020204030204" charset="0"/>
              </a:defRPr>
            </a:lvl7pPr>
            <a:lvl8pPr marL="3429000" indent="-228600" defTabSz="457200" eaLnBrk="0" fontAlgn="base" hangingPunct="0">
              <a:spcBef>
                <a:spcPct val="0"/>
              </a:spcBef>
              <a:spcAft>
                <a:spcPct val="0"/>
              </a:spcAft>
              <a:defRPr>
                <a:solidFill>
                  <a:schemeClr val="tx1"/>
                </a:solidFill>
                <a:latin typeface="Calibri" panose="020F0502020204030204" charset="0"/>
              </a:defRPr>
            </a:lvl8pPr>
            <a:lvl9pPr marL="3886200" indent="-228600" defTabSz="457200" eaLnBrk="0" fontAlgn="base" hangingPunct="0">
              <a:spcBef>
                <a:spcPct val="0"/>
              </a:spcBef>
              <a:spcAft>
                <a:spcPct val="0"/>
              </a:spcAft>
              <a:defRPr>
                <a:solidFill>
                  <a:schemeClr val="tx1"/>
                </a:solidFill>
                <a:latin typeface="Calibri" panose="020F0502020204030204" charset="0"/>
              </a:defRPr>
            </a:lvl9pPr>
          </a:lstStyle>
          <a:p>
            <a:endParaRPr lang="zh-CN" altLang="en-US" sz="2400"/>
          </a:p>
        </p:txBody>
      </p:sp>
      <p:sp>
        <p:nvSpPr>
          <p:cNvPr id="20" name="Rectangle 2"/>
          <p:cNvSpPr>
            <a:spLocks noChangeArrowheads="1"/>
          </p:cNvSpPr>
          <p:nvPr/>
        </p:nvSpPr>
        <p:spPr bwMode="auto">
          <a:xfrm>
            <a:off x="1656481" y="5125925"/>
            <a:ext cx="955675" cy="337185"/>
          </a:xfrm>
          <a:prstGeom prst="rect">
            <a:avLst/>
          </a:prstGeom>
          <a:noFill/>
          <a:ln>
            <a:noFill/>
          </a:ln>
          <a:effectLst/>
        </p:spPr>
        <p:txBody>
          <a:bodyPr wrap="none" anchor="ctr">
            <a:spAutoFit/>
          </a:bodyPr>
          <a:lstStyle>
            <a:lvl1pPr indent="266700">
              <a:defRPr>
                <a:solidFill>
                  <a:schemeClr val="tx1"/>
                </a:solidFill>
                <a:latin typeface="Calibri" panose="020F0502020204030204" charset="0"/>
              </a:defRPr>
            </a:lvl1pPr>
            <a:lvl2pPr>
              <a:defRPr>
                <a:solidFill>
                  <a:schemeClr val="tx1"/>
                </a:solidFill>
                <a:latin typeface="Calibri" panose="020F0502020204030204" charset="0"/>
              </a:defRPr>
            </a:lvl2pPr>
            <a:lvl3pPr>
              <a:defRPr>
                <a:solidFill>
                  <a:schemeClr val="tx1"/>
                </a:solidFill>
                <a:latin typeface="Calibri" panose="020F0502020204030204" charset="0"/>
              </a:defRPr>
            </a:lvl3pPr>
            <a:lvl4pPr>
              <a:defRPr>
                <a:solidFill>
                  <a:schemeClr val="tx1"/>
                </a:solidFill>
                <a:latin typeface="Calibri" panose="020F0502020204030204" charset="0"/>
              </a:defRPr>
            </a:lvl4pPr>
            <a:lvl5pPr>
              <a:defRPr>
                <a:solidFill>
                  <a:schemeClr val="tx1"/>
                </a:solidFill>
                <a:latin typeface="Calibri" panose="020F0502020204030204" charset="0"/>
              </a:defRPr>
            </a:lvl5pPr>
            <a:lvl6pPr defTabSz="457200" eaLnBrk="0" fontAlgn="base" hangingPunct="0">
              <a:spcBef>
                <a:spcPct val="0"/>
              </a:spcBef>
              <a:spcAft>
                <a:spcPct val="0"/>
              </a:spcAft>
              <a:defRPr>
                <a:solidFill>
                  <a:schemeClr val="tx1"/>
                </a:solidFill>
                <a:latin typeface="Calibri" panose="020F0502020204030204" charset="0"/>
              </a:defRPr>
            </a:lvl6pPr>
            <a:lvl7pPr defTabSz="457200" eaLnBrk="0" fontAlgn="base" hangingPunct="0">
              <a:spcBef>
                <a:spcPct val="0"/>
              </a:spcBef>
              <a:spcAft>
                <a:spcPct val="0"/>
              </a:spcAft>
              <a:defRPr>
                <a:solidFill>
                  <a:schemeClr val="tx1"/>
                </a:solidFill>
                <a:latin typeface="Calibri" panose="020F0502020204030204" charset="0"/>
              </a:defRPr>
            </a:lvl7pPr>
            <a:lvl8pPr defTabSz="457200" eaLnBrk="0" fontAlgn="base" hangingPunct="0">
              <a:spcBef>
                <a:spcPct val="0"/>
              </a:spcBef>
              <a:spcAft>
                <a:spcPct val="0"/>
              </a:spcAft>
              <a:defRPr>
                <a:solidFill>
                  <a:schemeClr val="tx1"/>
                </a:solidFill>
                <a:latin typeface="Calibri" panose="020F0502020204030204" charset="0"/>
              </a:defRPr>
            </a:lvl8pPr>
            <a:lvl9pPr defTabSz="457200" eaLnBrk="0" fontAlgn="base" hangingPunct="0">
              <a:spcBef>
                <a:spcPct val="0"/>
              </a:spcBef>
              <a:spcAft>
                <a:spcPct val="0"/>
              </a:spcAft>
              <a:defRPr>
                <a:solidFill>
                  <a:schemeClr val="tx1"/>
                </a:solidFill>
                <a:latin typeface="Calibri" panose="020F0502020204030204" charset="0"/>
              </a:defRPr>
            </a:lvl9pPr>
          </a:lstStyle>
          <a:p>
            <a:pPr indent="28575">
              <a:defRPr/>
            </a:pPr>
            <a:r>
              <a:rPr lang="zh-CN" altLang="zh-CN" sz="1600" b="1" kern="100" dirty="0">
                <a:solidFill>
                  <a:srgbClr val="000000"/>
                </a:solidFill>
                <a:latin typeface="等线" panose="02010600030101010101" charset="-122"/>
                <a:cs typeface="Times New Roman" panose="02020603050405020304" pitchFamily="18" charset="0"/>
              </a:rPr>
              <a:t>&gt;&gt; </a:t>
            </a:r>
            <a:r>
              <a:rPr lang="zh-CN" altLang="en-US" sz="1600" b="1" kern="100" dirty="0">
                <a:solidFill>
                  <a:srgbClr val="000000"/>
                </a:solidFill>
                <a:latin typeface="等线" panose="02010600030101010101" charset="-122"/>
                <a:cs typeface="Times New Roman" panose="02020603050405020304" pitchFamily="18" charset="0"/>
              </a:rPr>
              <a:t>输出</a:t>
            </a:r>
            <a:endParaRPr lang="zh-CN" alt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p:cNvSpPr>
            <a:spLocks noGrp="1"/>
          </p:cNvSpPr>
          <p:nvPr>
            <p:ph type="body" sz="quarter" idx="11"/>
          </p:nvPr>
        </p:nvSpPr>
        <p:spPr>
          <a:xfrm>
            <a:off x="1890939" y="2196183"/>
            <a:ext cx="3055648" cy="878840"/>
          </a:xfrm>
        </p:spPr>
        <p:txBody>
          <a:bodyPr/>
          <a:lstStyle/>
          <a:p>
            <a:r>
              <a:rPr lang="en-US" altLang="zh-CN" dirty="0">
                <a:latin typeface="Segoe UI Italic" panose="020B0502040204090203" pitchFamily="34" charset="0"/>
                <a:ea typeface="楷体" panose="02010609060101010101" pitchFamily="49" charset="-122"/>
                <a:sym typeface="Segoe UI Italic" panose="020B0502040204090203" pitchFamily="34" charset="0"/>
              </a:rPr>
              <a:t>THANKS</a:t>
            </a:r>
            <a:endParaRPr lang="en-US" altLang="zh-CN"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8" name="矩形 7"/>
          <p:cNvSpPr/>
          <p:nvPr/>
        </p:nvSpPr>
        <p:spPr>
          <a:xfrm>
            <a:off x="2356485" y="3741420"/>
            <a:ext cx="1876425" cy="398780"/>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Segoe UI Italic" panose="020B0502040204090203" pitchFamily="34" charset="0"/>
                <a:ea typeface="楷体" panose="02010609060101010101" pitchFamily="49" charset="-122"/>
                <a:cs typeface="+mn-ea"/>
                <a:sym typeface="Segoe UI Italic" panose="020B0502040204090203" pitchFamily="34" charset="0"/>
              </a:rPr>
              <a:t>介绍</a:t>
            </a:r>
            <a:r>
              <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人：</a:t>
            </a:r>
            <a:r>
              <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翟英杰</a:t>
            </a:r>
            <a:endPar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endParaRPr>
          </a:p>
        </p:txBody>
      </p:sp>
      <p:sp>
        <p:nvSpPr>
          <p:cNvPr id="10" name="矩形 9"/>
          <p:cNvSpPr/>
          <p:nvPr/>
        </p:nvSpPr>
        <p:spPr>
          <a:xfrm>
            <a:off x="1960789" y="4358092"/>
            <a:ext cx="2796913" cy="398780"/>
          </a:xfrm>
          <a:prstGeom prst="rect">
            <a:avLst/>
          </a:prstGeom>
        </p:spPr>
        <p:txBody>
          <a:bodyPr wrap="square" l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Segoe UI Italic" panose="020B0502040204090203" pitchFamily="34" charset="0"/>
                <a:ea typeface="楷体" panose="02010609060101010101" pitchFamily="49" charset="-122"/>
                <a:cs typeface="+mn-ea"/>
                <a:sym typeface="Segoe UI Italic" panose="020B0502040204090203" pitchFamily="34" charset="0"/>
              </a:rPr>
              <a:t>介绍</a:t>
            </a:r>
            <a:r>
              <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日期：</a:t>
            </a:r>
            <a:r>
              <a:rPr kumimoji="0" lang="en-US" altLang="zh-CN"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2023</a:t>
            </a:r>
            <a:r>
              <a:rPr kumimoji="0" lang="en-US" altLang="zh-CN"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rPr>
              <a:t>/09/21</a:t>
            </a:r>
            <a:endParaRPr kumimoji="0" lang="zh-CN" altLang="en-US" sz="2000" i="0" u="none" strike="noStrike" kern="1200" cap="none" spc="0" normalizeH="0" baseline="0" noProof="0" dirty="0">
              <a:ln>
                <a:noFill/>
              </a:ln>
              <a:effectLst/>
              <a:uLnTx/>
              <a:uFillTx/>
              <a:latin typeface="Segoe UI Italic" panose="020B0502040204090203" pitchFamily="34" charset="0"/>
              <a:ea typeface="楷体" panose="02010609060101010101" pitchFamily="49" charset="-122"/>
              <a:cs typeface="+mn-ea"/>
              <a:sym typeface="Segoe UI Italic" panose="020B0502040204090203" pitchFamily="34" charset="0"/>
            </a:endParaRPr>
          </a:p>
        </p:txBody>
      </p:sp>
      <p:pic>
        <p:nvPicPr>
          <p:cNvPr id="6" name="图片 5"/>
          <p:cNvPicPr>
            <a:picLocks noChangeAspect="1"/>
          </p:cNvPicPr>
          <p:nvPr/>
        </p:nvPicPr>
        <p:blipFill>
          <a:blip r:embed="rId1"/>
          <a:stretch>
            <a:fillRect/>
          </a:stretch>
        </p:blipFill>
        <p:spPr>
          <a:xfrm>
            <a:off x="582374" y="536131"/>
            <a:ext cx="2647969" cy="847731"/>
          </a:xfrm>
          <a:prstGeom prst="rect">
            <a:avLst/>
          </a:prstGeom>
        </p:spPr>
      </p:pic>
      <p:grpSp>
        <p:nvGrpSpPr>
          <p:cNvPr id="13" name="组合 12"/>
          <p:cNvGrpSpPr/>
          <p:nvPr/>
        </p:nvGrpSpPr>
        <p:grpSpPr>
          <a:xfrm>
            <a:off x="6591820" y="1609772"/>
            <a:ext cx="4831092" cy="3638455"/>
            <a:chOff x="2879180" y="1312131"/>
            <a:chExt cx="6433640" cy="4887852"/>
          </a:xfrm>
        </p:grpSpPr>
        <p:sp>
          <p:nvSpPr>
            <p:cNvPr id="22" name="椭圆 21"/>
            <p:cNvSpPr/>
            <p:nvPr/>
          </p:nvSpPr>
          <p:spPr>
            <a:xfrm>
              <a:off x="2879180" y="5993602"/>
              <a:ext cx="6433640" cy="206381"/>
            </a:xfrm>
            <a:prstGeom prst="ellipse">
              <a:avLst/>
            </a:prstGeom>
            <a:solidFill>
              <a:srgbClr val="444444">
                <a:alpha val="29804"/>
              </a:srgbClr>
            </a:soli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3" name="圆角矩形 21"/>
            <p:cNvSpPr/>
            <p:nvPr/>
          </p:nvSpPr>
          <p:spPr>
            <a:xfrm>
              <a:off x="5292734" y="6040630"/>
              <a:ext cx="1606430" cy="58316"/>
            </a:xfrm>
            <a:prstGeom prst="roundRect">
              <a:avLst/>
            </a:prstGeom>
            <a:solidFill>
              <a:srgbClr val="2F2F2F"/>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4" name="任意多边形 22"/>
            <p:cNvSpPr/>
            <p:nvPr/>
          </p:nvSpPr>
          <p:spPr>
            <a:xfrm>
              <a:off x="5292837" y="5003972"/>
              <a:ext cx="1606326" cy="989630"/>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gradFill flip="none" rotWithShape="1">
              <a:gsLst>
                <a:gs pos="0">
                  <a:srgbClr val="D1D1D3"/>
                </a:gs>
                <a:gs pos="46000">
                  <a:srgbClr val="D1D1D3">
                    <a:alpha val="94000"/>
                  </a:srgbClr>
                </a:gs>
                <a:gs pos="100000">
                  <a:srgbClr val="D1D1D3"/>
                </a:gs>
              </a:gsLst>
              <a:path path="circle">
                <a:fillToRect l="50000" t="130000" r="50000" b="-30000"/>
              </a:path>
              <a:tileRect/>
            </a:gra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5" name="任意多边形 23"/>
            <p:cNvSpPr/>
            <p:nvPr/>
          </p:nvSpPr>
          <p:spPr>
            <a:xfrm>
              <a:off x="5292837" y="4927927"/>
              <a:ext cx="1606326" cy="1119844"/>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gradFill>
              <a:gsLst>
                <a:gs pos="0">
                  <a:srgbClr val="F2F2F2">
                    <a:alpha val="0"/>
                  </a:srgbClr>
                </a:gs>
                <a:gs pos="99000">
                  <a:schemeClr val="tx1">
                    <a:lumMod val="75000"/>
                    <a:lumOff val="25000"/>
                  </a:schemeClr>
                </a:gs>
                <a:gs pos="91000">
                  <a:schemeClr val="bg1">
                    <a:lumMod val="85000"/>
                  </a:schemeClr>
                </a:gs>
                <a:gs pos="91000">
                  <a:srgbClr val="F2F2F2">
                    <a:alpha val="3922"/>
                  </a:srgbClr>
                </a:gs>
                <a:gs pos="98000">
                  <a:schemeClr val="bg2">
                    <a:lumMod val="25000"/>
                  </a:schemeClr>
                </a:gs>
                <a:gs pos="100000">
                  <a:srgbClr val="636363"/>
                </a:gs>
              </a:gsLst>
              <a:lin ang="5400000" scaled="1"/>
            </a:gra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6" name="任意多边形 24"/>
            <p:cNvSpPr/>
            <p:nvPr/>
          </p:nvSpPr>
          <p:spPr>
            <a:xfrm>
              <a:off x="5292837" y="5003972"/>
              <a:ext cx="1606326" cy="989630"/>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27" name="组合 26"/>
            <p:cNvGrpSpPr/>
            <p:nvPr/>
          </p:nvGrpSpPr>
          <p:grpSpPr>
            <a:xfrm>
              <a:off x="5315755" y="6074856"/>
              <a:ext cx="207301" cy="8333"/>
              <a:chOff x="4985374" y="6779411"/>
              <a:chExt cx="295079" cy="11862"/>
            </a:xfrm>
          </p:grpSpPr>
          <p:sp>
            <p:nvSpPr>
              <p:cNvPr id="37" name="任意多边形 35"/>
              <p:cNvSpPr/>
              <p:nvPr/>
            </p:nvSpPr>
            <p:spPr>
              <a:xfrm>
                <a:off x="4985374" y="6779411"/>
                <a:ext cx="295079" cy="11862"/>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000000"/>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8" name="任意多边形 36"/>
              <p:cNvSpPr/>
              <p:nvPr/>
            </p:nvSpPr>
            <p:spPr>
              <a:xfrm>
                <a:off x="4985374" y="6779411"/>
                <a:ext cx="295079" cy="11862"/>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191A1B"/>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sp>
          <p:nvSpPr>
            <p:cNvPr id="28" name="任意多边形 26"/>
            <p:cNvSpPr/>
            <p:nvPr/>
          </p:nvSpPr>
          <p:spPr>
            <a:xfrm>
              <a:off x="5292837" y="5993602"/>
              <a:ext cx="1606430" cy="81358"/>
            </a:xfrm>
            <a:custGeom>
              <a:avLst/>
              <a:gdLst>
                <a:gd name="connsiteX0" fmla="*/ 6199 w 2286642"/>
                <a:gd name="connsiteY0" fmla="*/ 4494 h 115807"/>
                <a:gd name="connsiteX1" fmla="*/ 2285131 w 2286642"/>
                <a:gd name="connsiteY1" fmla="*/ 4494 h 115807"/>
                <a:gd name="connsiteX2" fmla="*/ 2287356 w 2286642"/>
                <a:gd name="connsiteY2" fmla="*/ 4939 h 115807"/>
                <a:gd name="connsiteX3" fmla="*/ 2288542 w 2286642"/>
                <a:gd name="connsiteY3" fmla="*/ 6125 h 115807"/>
                <a:gd name="connsiteX4" fmla="*/ 2288987 w 2286642"/>
                <a:gd name="connsiteY4" fmla="*/ 8349 h 115807"/>
                <a:gd name="connsiteX5" fmla="*/ 2288987 w 2286642"/>
                <a:gd name="connsiteY5" fmla="*/ 116446 h 115807"/>
                <a:gd name="connsiteX6" fmla="*/ 2288542 w 2286642"/>
                <a:gd name="connsiteY6" fmla="*/ 118670 h 115807"/>
                <a:gd name="connsiteX7" fmla="*/ 2287356 w 2286642"/>
                <a:gd name="connsiteY7" fmla="*/ 119857 h 115807"/>
                <a:gd name="connsiteX8" fmla="*/ 2285131 w 2286642"/>
                <a:gd name="connsiteY8" fmla="*/ 120302 h 115807"/>
                <a:gd name="connsiteX9" fmla="*/ 6199 w 2286642"/>
                <a:gd name="connsiteY9" fmla="*/ 120302 h 115807"/>
                <a:gd name="connsiteX10" fmla="*/ 3975 w 2286642"/>
                <a:gd name="connsiteY10" fmla="*/ 119857 h 115807"/>
                <a:gd name="connsiteX11" fmla="*/ 2789 w 2286642"/>
                <a:gd name="connsiteY11" fmla="*/ 118670 h 115807"/>
                <a:gd name="connsiteX12" fmla="*/ 2344 w 2286642"/>
                <a:gd name="connsiteY12" fmla="*/ 116446 h 115807"/>
                <a:gd name="connsiteX13" fmla="*/ 2344 w 2286642"/>
                <a:gd name="connsiteY13" fmla="*/ 8349 h 115807"/>
                <a:gd name="connsiteX14" fmla="*/ 2789 w 2286642"/>
                <a:gd name="connsiteY14" fmla="*/ 6125 h 115807"/>
                <a:gd name="connsiteX15" fmla="*/ 3975 w 2286642"/>
                <a:gd name="connsiteY15" fmla="*/ 4939 h 115807"/>
                <a:gd name="connsiteX16" fmla="*/ 6199 w 2286642"/>
                <a:gd name="connsiteY16" fmla="*/ 4494 h 11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6642" h="115807">
                  <a:moveTo>
                    <a:pt x="6199" y="4494"/>
                  </a:moveTo>
                  <a:lnTo>
                    <a:pt x="2285131" y="4494"/>
                  </a:lnTo>
                  <a:cubicBezTo>
                    <a:pt x="2286466" y="4494"/>
                    <a:pt x="2286911" y="4642"/>
                    <a:pt x="2287356" y="4939"/>
                  </a:cubicBezTo>
                  <a:cubicBezTo>
                    <a:pt x="2287801" y="5235"/>
                    <a:pt x="2288245" y="5532"/>
                    <a:pt x="2288542" y="6125"/>
                  </a:cubicBezTo>
                  <a:cubicBezTo>
                    <a:pt x="2288839" y="6718"/>
                    <a:pt x="2288987" y="7015"/>
                    <a:pt x="2288987" y="8349"/>
                  </a:cubicBezTo>
                  <a:lnTo>
                    <a:pt x="2288987" y="116446"/>
                  </a:lnTo>
                  <a:cubicBezTo>
                    <a:pt x="2288987" y="117781"/>
                    <a:pt x="2288839" y="118226"/>
                    <a:pt x="2288542" y="118670"/>
                  </a:cubicBezTo>
                  <a:cubicBezTo>
                    <a:pt x="2288245" y="119115"/>
                    <a:pt x="2287949" y="119560"/>
                    <a:pt x="2287356" y="119857"/>
                  </a:cubicBezTo>
                  <a:cubicBezTo>
                    <a:pt x="2286911" y="120153"/>
                    <a:pt x="2286466" y="120302"/>
                    <a:pt x="2285131" y="120302"/>
                  </a:cubicBezTo>
                  <a:lnTo>
                    <a:pt x="6199" y="120302"/>
                  </a:lnTo>
                  <a:cubicBezTo>
                    <a:pt x="4865" y="120302"/>
                    <a:pt x="4420" y="120153"/>
                    <a:pt x="3975" y="119857"/>
                  </a:cubicBezTo>
                  <a:cubicBezTo>
                    <a:pt x="3530" y="119560"/>
                    <a:pt x="3085" y="119264"/>
                    <a:pt x="2789" y="118670"/>
                  </a:cubicBezTo>
                  <a:cubicBezTo>
                    <a:pt x="2492" y="118226"/>
                    <a:pt x="2344" y="117781"/>
                    <a:pt x="2344" y="116446"/>
                  </a:cubicBezTo>
                  <a:lnTo>
                    <a:pt x="2344" y="8349"/>
                  </a:lnTo>
                  <a:cubicBezTo>
                    <a:pt x="2344" y="7015"/>
                    <a:pt x="2492" y="6570"/>
                    <a:pt x="2789" y="6125"/>
                  </a:cubicBezTo>
                  <a:cubicBezTo>
                    <a:pt x="3085" y="5680"/>
                    <a:pt x="3382" y="5235"/>
                    <a:pt x="3975" y="4939"/>
                  </a:cubicBezTo>
                  <a:cubicBezTo>
                    <a:pt x="4272" y="4642"/>
                    <a:pt x="4865" y="4494"/>
                    <a:pt x="6199" y="4494"/>
                  </a:cubicBezTo>
                  <a:close/>
                </a:path>
              </a:pathLst>
            </a:custGeom>
            <a:gradFill>
              <a:gsLst>
                <a:gs pos="97000">
                  <a:schemeClr val="bg1">
                    <a:lumMod val="95000"/>
                  </a:schemeClr>
                </a:gs>
                <a:gs pos="2000">
                  <a:srgbClr val="D9D9D9"/>
                </a:gs>
                <a:gs pos="5000">
                  <a:srgbClr val="979797"/>
                </a:gs>
                <a:gs pos="19000">
                  <a:srgbClr val="D9D9D9"/>
                </a:gs>
                <a:gs pos="70000">
                  <a:srgbClr val="D9D9D9"/>
                </a:gs>
                <a:gs pos="100000">
                  <a:srgbClr val="BFBFBF"/>
                </a:gs>
                <a:gs pos="94000">
                  <a:srgbClr val="979797"/>
                </a:gs>
                <a:gs pos="87000">
                  <a:srgbClr val="BFBFBF"/>
                </a:gs>
              </a:gsLst>
              <a:lin ang="0" scaled="0"/>
            </a:gradFill>
            <a:ln w="483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p>
              <a:endParaRPr lang="zh-CN" altLang="en-US" dirty="0">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29" name="任意多边形 27"/>
            <p:cNvSpPr/>
            <p:nvPr/>
          </p:nvSpPr>
          <p:spPr>
            <a:xfrm>
              <a:off x="5292837" y="5993602"/>
              <a:ext cx="1606430" cy="81358"/>
            </a:xfrm>
            <a:custGeom>
              <a:avLst/>
              <a:gdLst>
                <a:gd name="connsiteX0" fmla="*/ 6199 w 2286642"/>
                <a:gd name="connsiteY0" fmla="*/ 4494 h 115807"/>
                <a:gd name="connsiteX1" fmla="*/ 2285131 w 2286642"/>
                <a:gd name="connsiteY1" fmla="*/ 4494 h 115807"/>
                <a:gd name="connsiteX2" fmla="*/ 2287356 w 2286642"/>
                <a:gd name="connsiteY2" fmla="*/ 4939 h 115807"/>
                <a:gd name="connsiteX3" fmla="*/ 2288542 w 2286642"/>
                <a:gd name="connsiteY3" fmla="*/ 6125 h 115807"/>
                <a:gd name="connsiteX4" fmla="*/ 2288987 w 2286642"/>
                <a:gd name="connsiteY4" fmla="*/ 8349 h 115807"/>
                <a:gd name="connsiteX5" fmla="*/ 2288987 w 2286642"/>
                <a:gd name="connsiteY5" fmla="*/ 116446 h 115807"/>
                <a:gd name="connsiteX6" fmla="*/ 2288542 w 2286642"/>
                <a:gd name="connsiteY6" fmla="*/ 118670 h 115807"/>
                <a:gd name="connsiteX7" fmla="*/ 2287356 w 2286642"/>
                <a:gd name="connsiteY7" fmla="*/ 119857 h 115807"/>
                <a:gd name="connsiteX8" fmla="*/ 2285131 w 2286642"/>
                <a:gd name="connsiteY8" fmla="*/ 120302 h 115807"/>
                <a:gd name="connsiteX9" fmla="*/ 6199 w 2286642"/>
                <a:gd name="connsiteY9" fmla="*/ 120302 h 115807"/>
                <a:gd name="connsiteX10" fmla="*/ 3975 w 2286642"/>
                <a:gd name="connsiteY10" fmla="*/ 119857 h 115807"/>
                <a:gd name="connsiteX11" fmla="*/ 2789 w 2286642"/>
                <a:gd name="connsiteY11" fmla="*/ 118670 h 115807"/>
                <a:gd name="connsiteX12" fmla="*/ 2344 w 2286642"/>
                <a:gd name="connsiteY12" fmla="*/ 116446 h 115807"/>
                <a:gd name="connsiteX13" fmla="*/ 2344 w 2286642"/>
                <a:gd name="connsiteY13" fmla="*/ 8349 h 115807"/>
                <a:gd name="connsiteX14" fmla="*/ 2789 w 2286642"/>
                <a:gd name="connsiteY14" fmla="*/ 6125 h 115807"/>
                <a:gd name="connsiteX15" fmla="*/ 3975 w 2286642"/>
                <a:gd name="connsiteY15" fmla="*/ 4939 h 115807"/>
                <a:gd name="connsiteX16" fmla="*/ 6199 w 2286642"/>
                <a:gd name="connsiteY16" fmla="*/ 4494 h 11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86642" h="115807">
                  <a:moveTo>
                    <a:pt x="6199" y="4494"/>
                  </a:moveTo>
                  <a:lnTo>
                    <a:pt x="2285131" y="4494"/>
                  </a:lnTo>
                  <a:cubicBezTo>
                    <a:pt x="2286466" y="4494"/>
                    <a:pt x="2286911" y="4642"/>
                    <a:pt x="2287356" y="4939"/>
                  </a:cubicBezTo>
                  <a:cubicBezTo>
                    <a:pt x="2287801" y="5235"/>
                    <a:pt x="2288245" y="5532"/>
                    <a:pt x="2288542" y="6125"/>
                  </a:cubicBezTo>
                  <a:cubicBezTo>
                    <a:pt x="2288839" y="6718"/>
                    <a:pt x="2288987" y="7015"/>
                    <a:pt x="2288987" y="8349"/>
                  </a:cubicBezTo>
                  <a:lnTo>
                    <a:pt x="2288987" y="116446"/>
                  </a:lnTo>
                  <a:cubicBezTo>
                    <a:pt x="2288987" y="117781"/>
                    <a:pt x="2288839" y="118226"/>
                    <a:pt x="2288542" y="118670"/>
                  </a:cubicBezTo>
                  <a:cubicBezTo>
                    <a:pt x="2288245" y="119115"/>
                    <a:pt x="2287949" y="119560"/>
                    <a:pt x="2287356" y="119857"/>
                  </a:cubicBezTo>
                  <a:cubicBezTo>
                    <a:pt x="2286911" y="120153"/>
                    <a:pt x="2286466" y="120302"/>
                    <a:pt x="2285131" y="120302"/>
                  </a:cubicBezTo>
                  <a:lnTo>
                    <a:pt x="6199" y="120302"/>
                  </a:lnTo>
                  <a:cubicBezTo>
                    <a:pt x="4865" y="120302"/>
                    <a:pt x="4420" y="120153"/>
                    <a:pt x="3975" y="119857"/>
                  </a:cubicBezTo>
                  <a:cubicBezTo>
                    <a:pt x="3530" y="119560"/>
                    <a:pt x="3085" y="119264"/>
                    <a:pt x="2789" y="118670"/>
                  </a:cubicBezTo>
                  <a:cubicBezTo>
                    <a:pt x="2492" y="118226"/>
                    <a:pt x="2344" y="117781"/>
                    <a:pt x="2344" y="116446"/>
                  </a:cubicBezTo>
                  <a:lnTo>
                    <a:pt x="2344" y="8349"/>
                  </a:lnTo>
                  <a:cubicBezTo>
                    <a:pt x="2344" y="7015"/>
                    <a:pt x="2492" y="6570"/>
                    <a:pt x="2789" y="6125"/>
                  </a:cubicBezTo>
                  <a:cubicBezTo>
                    <a:pt x="3085" y="5680"/>
                    <a:pt x="3382" y="5235"/>
                    <a:pt x="3975" y="4939"/>
                  </a:cubicBezTo>
                  <a:cubicBezTo>
                    <a:pt x="4272" y="4642"/>
                    <a:pt x="4865" y="4494"/>
                    <a:pt x="6199" y="4494"/>
                  </a:cubicBezTo>
                  <a:close/>
                </a:path>
              </a:pathLst>
            </a:custGeom>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nvGrpSpPr>
            <p:cNvPr id="30" name="组合 29"/>
            <p:cNvGrpSpPr/>
            <p:nvPr/>
          </p:nvGrpSpPr>
          <p:grpSpPr>
            <a:xfrm>
              <a:off x="2879181" y="1312131"/>
              <a:ext cx="6433639" cy="3691841"/>
              <a:chOff x="1517080" y="0"/>
              <a:chExt cx="9157840" cy="5255081"/>
            </a:xfrm>
          </p:grpSpPr>
          <p:sp>
            <p:nvSpPr>
              <p:cNvPr id="35" name="任意多边形 33"/>
              <p:cNvSpPr/>
              <p:nvPr/>
            </p:nvSpPr>
            <p:spPr>
              <a:xfrm>
                <a:off x="1517080" y="0"/>
                <a:ext cx="9157840" cy="5255081"/>
              </a:xfrm>
              <a:custGeom>
                <a:avLst/>
                <a:gdLst>
                  <a:gd name="connsiteX0" fmla="*/ 83658 w 9157840"/>
                  <a:gd name="connsiteY0" fmla="*/ 0 h 5255081"/>
                  <a:gd name="connsiteX1" fmla="*/ 9074237 w 9157840"/>
                  <a:gd name="connsiteY1" fmla="*/ 0 h 5255081"/>
                  <a:gd name="connsiteX2" fmla="*/ 9124504 w 9157840"/>
                  <a:gd name="connsiteY2" fmla="*/ 8749 h 5255081"/>
                  <a:gd name="connsiteX3" fmla="*/ 9149119 w 9157840"/>
                  <a:gd name="connsiteY3" fmla="*/ 33363 h 5255081"/>
                  <a:gd name="connsiteX4" fmla="*/ 9157867 w 9157840"/>
                  <a:gd name="connsiteY4" fmla="*/ 83631 h 5255081"/>
                  <a:gd name="connsiteX5" fmla="*/ 9157867 w 9157840"/>
                  <a:gd name="connsiteY5" fmla="*/ 5171451 h 5255081"/>
                  <a:gd name="connsiteX6" fmla="*/ 9149119 w 9157840"/>
                  <a:gd name="connsiteY6" fmla="*/ 5221719 h 5255081"/>
                  <a:gd name="connsiteX7" fmla="*/ 9124504 w 9157840"/>
                  <a:gd name="connsiteY7" fmla="*/ 5246333 h 5255081"/>
                  <a:gd name="connsiteX8" fmla="*/ 9074237 w 9157840"/>
                  <a:gd name="connsiteY8" fmla="*/ 5255082 h 5255081"/>
                  <a:gd name="connsiteX9" fmla="*/ 83658 w 9157840"/>
                  <a:gd name="connsiteY9" fmla="*/ 5255082 h 5255081"/>
                  <a:gd name="connsiteX10" fmla="*/ 33390 w 9157840"/>
                  <a:gd name="connsiteY10" fmla="*/ 5246333 h 5255081"/>
                  <a:gd name="connsiteX11" fmla="*/ 8776 w 9157840"/>
                  <a:gd name="connsiteY11" fmla="*/ 5221719 h 5255081"/>
                  <a:gd name="connsiteX12" fmla="*/ 27 w 9157840"/>
                  <a:gd name="connsiteY12" fmla="*/ 5171451 h 5255081"/>
                  <a:gd name="connsiteX13" fmla="*/ 27 w 9157840"/>
                  <a:gd name="connsiteY13" fmla="*/ 83631 h 5255081"/>
                  <a:gd name="connsiteX14" fmla="*/ 8776 w 9157840"/>
                  <a:gd name="connsiteY14" fmla="*/ 33363 h 5255081"/>
                  <a:gd name="connsiteX15" fmla="*/ 33390 w 9157840"/>
                  <a:gd name="connsiteY15" fmla="*/ 8749 h 5255081"/>
                  <a:gd name="connsiteX16" fmla="*/ 83658 w 9157840"/>
                  <a:gd name="connsiteY16" fmla="*/ 0 h 52550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157840" h="5255081">
                    <a:moveTo>
                      <a:pt x="83658" y="0"/>
                    </a:moveTo>
                    <a:lnTo>
                      <a:pt x="9074237" y="0"/>
                    </a:lnTo>
                    <a:cubicBezTo>
                      <a:pt x="9103300" y="0"/>
                      <a:pt x="9113827" y="2966"/>
                      <a:pt x="9124504" y="8749"/>
                    </a:cubicBezTo>
                    <a:cubicBezTo>
                      <a:pt x="9135180" y="14532"/>
                      <a:pt x="9143483" y="22835"/>
                      <a:pt x="9149119" y="33363"/>
                    </a:cubicBezTo>
                    <a:cubicBezTo>
                      <a:pt x="9154753" y="43891"/>
                      <a:pt x="9157867" y="54567"/>
                      <a:pt x="9157867" y="83631"/>
                    </a:cubicBezTo>
                    <a:lnTo>
                      <a:pt x="9157867" y="5171451"/>
                    </a:lnTo>
                    <a:cubicBezTo>
                      <a:pt x="9157867" y="5200514"/>
                      <a:pt x="9154901" y="5211042"/>
                      <a:pt x="9149119" y="5221719"/>
                    </a:cubicBezTo>
                    <a:cubicBezTo>
                      <a:pt x="9143483" y="5232395"/>
                      <a:pt x="9135032" y="5240699"/>
                      <a:pt x="9124504" y="5246333"/>
                    </a:cubicBezTo>
                    <a:cubicBezTo>
                      <a:pt x="9113976" y="5251968"/>
                      <a:pt x="9103300" y="5255082"/>
                      <a:pt x="9074237" y="5255082"/>
                    </a:cubicBezTo>
                    <a:lnTo>
                      <a:pt x="83658" y="5255082"/>
                    </a:lnTo>
                    <a:cubicBezTo>
                      <a:pt x="54594" y="5255082"/>
                      <a:pt x="44066" y="5252116"/>
                      <a:pt x="33390" y="5246333"/>
                    </a:cubicBezTo>
                    <a:cubicBezTo>
                      <a:pt x="22714" y="5240550"/>
                      <a:pt x="14410" y="5232247"/>
                      <a:pt x="8776" y="5221719"/>
                    </a:cubicBezTo>
                    <a:cubicBezTo>
                      <a:pt x="3141" y="5211042"/>
                      <a:pt x="27" y="5200514"/>
                      <a:pt x="27" y="5171451"/>
                    </a:cubicBezTo>
                    <a:lnTo>
                      <a:pt x="27" y="83631"/>
                    </a:lnTo>
                    <a:cubicBezTo>
                      <a:pt x="27" y="54567"/>
                      <a:pt x="2993" y="44039"/>
                      <a:pt x="8776" y="33363"/>
                    </a:cubicBezTo>
                    <a:cubicBezTo>
                      <a:pt x="14559" y="22687"/>
                      <a:pt x="22714" y="14383"/>
                      <a:pt x="33390" y="8749"/>
                    </a:cubicBezTo>
                    <a:cubicBezTo>
                      <a:pt x="44066" y="3114"/>
                      <a:pt x="54594" y="0"/>
                      <a:pt x="83658" y="0"/>
                    </a:cubicBezTo>
                    <a:close/>
                  </a:path>
                </a:pathLst>
              </a:custGeom>
              <a:solidFill>
                <a:srgbClr val="030303"/>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6" name="任意多边形 34"/>
              <p:cNvSpPr/>
              <p:nvPr/>
            </p:nvSpPr>
            <p:spPr>
              <a:xfrm>
                <a:off x="1632739" y="115659"/>
                <a:ext cx="8926521" cy="5023763"/>
              </a:xfrm>
              <a:custGeom>
                <a:avLst/>
                <a:gdLst>
                  <a:gd name="connsiteX0" fmla="*/ 27 w 8926521"/>
                  <a:gd name="connsiteY0" fmla="*/ 0 h 5023763"/>
                  <a:gd name="connsiteX1" fmla="*/ 8926549 w 8926521"/>
                  <a:gd name="connsiteY1" fmla="*/ 0 h 5023763"/>
                  <a:gd name="connsiteX2" fmla="*/ 8926549 w 8926521"/>
                  <a:gd name="connsiteY2" fmla="*/ 5023763 h 5023763"/>
                  <a:gd name="connsiteX3" fmla="*/ 27 w 8926521"/>
                  <a:gd name="connsiteY3" fmla="*/ 5023763 h 5023763"/>
                </a:gdLst>
                <a:ahLst/>
                <a:cxnLst>
                  <a:cxn ang="0">
                    <a:pos x="connsiteX0" y="connsiteY0"/>
                  </a:cxn>
                  <a:cxn ang="0">
                    <a:pos x="connsiteX1" y="connsiteY1"/>
                  </a:cxn>
                  <a:cxn ang="0">
                    <a:pos x="connsiteX2" y="connsiteY2"/>
                  </a:cxn>
                  <a:cxn ang="0">
                    <a:pos x="connsiteX3" y="connsiteY3"/>
                  </a:cxn>
                </a:cxnLst>
                <a:rect l="l" t="t" r="r" b="b"/>
                <a:pathLst>
                  <a:path w="8926521" h="5023763">
                    <a:moveTo>
                      <a:pt x="27" y="0"/>
                    </a:moveTo>
                    <a:lnTo>
                      <a:pt x="8926549" y="0"/>
                    </a:lnTo>
                    <a:lnTo>
                      <a:pt x="8926549" y="5023763"/>
                    </a:lnTo>
                    <a:lnTo>
                      <a:pt x="27" y="5023763"/>
                    </a:lnTo>
                    <a:close/>
                  </a:path>
                </a:pathLst>
              </a:custGeom>
              <a:solidFill>
                <a:srgbClr val="202020"/>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sp>
          <p:nvSpPr>
            <p:cNvPr id="31" name="任意多边形 29"/>
            <p:cNvSpPr/>
            <p:nvPr/>
          </p:nvSpPr>
          <p:spPr>
            <a:xfrm>
              <a:off x="6674153" y="6074856"/>
              <a:ext cx="207301" cy="8333"/>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000000"/>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2" name="任意多边形 30"/>
            <p:cNvSpPr/>
            <p:nvPr/>
          </p:nvSpPr>
          <p:spPr>
            <a:xfrm>
              <a:off x="6674153" y="6074856"/>
              <a:ext cx="207301" cy="8333"/>
            </a:xfrm>
            <a:custGeom>
              <a:avLst/>
              <a:gdLst>
                <a:gd name="connsiteX0" fmla="*/ 2344 w 295079"/>
                <a:gd name="connsiteY0" fmla="*/ 4494 h 11862"/>
                <a:gd name="connsiteX1" fmla="*/ 297423 w 295079"/>
                <a:gd name="connsiteY1" fmla="*/ 4494 h 11862"/>
                <a:gd name="connsiteX2" fmla="*/ 297423 w 295079"/>
                <a:gd name="connsiteY2" fmla="*/ 8794 h 11862"/>
                <a:gd name="connsiteX3" fmla="*/ 296682 w 295079"/>
                <a:gd name="connsiteY3" fmla="*/ 13391 h 11862"/>
                <a:gd name="connsiteX4" fmla="*/ 294458 w 295079"/>
                <a:gd name="connsiteY4" fmla="*/ 15615 h 11862"/>
                <a:gd name="connsiteX5" fmla="*/ 289861 w 295079"/>
                <a:gd name="connsiteY5" fmla="*/ 16356 h 11862"/>
                <a:gd name="connsiteX6" fmla="*/ 9906 w 295079"/>
                <a:gd name="connsiteY6" fmla="*/ 16356 h 11862"/>
                <a:gd name="connsiteX7" fmla="*/ 5310 w 295079"/>
                <a:gd name="connsiteY7" fmla="*/ 15615 h 11862"/>
                <a:gd name="connsiteX8" fmla="*/ 3085 w 295079"/>
                <a:gd name="connsiteY8" fmla="*/ 13391 h 11862"/>
                <a:gd name="connsiteX9" fmla="*/ 2344 w 295079"/>
                <a:gd name="connsiteY9" fmla="*/ 8794 h 11862"/>
                <a:gd name="connsiteX10" fmla="*/ 2344 w 295079"/>
                <a:gd name="connsiteY10" fmla="*/ 4494 h 11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5079" h="11862">
                  <a:moveTo>
                    <a:pt x="2344" y="4494"/>
                  </a:moveTo>
                  <a:lnTo>
                    <a:pt x="297423" y="4494"/>
                  </a:lnTo>
                  <a:lnTo>
                    <a:pt x="297423" y="8794"/>
                  </a:lnTo>
                  <a:cubicBezTo>
                    <a:pt x="297423" y="11463"/>
                    <a:pt x="297127" y="12353"/>
                    <a:pt x="296682" y="13391"/>
                  </a:cubicBezTo>
                  <a:cubicBezTo>
                    <a:pt x="296237" y="14429"/>
                    <a:pt x="295347" y="15170"/>
                    <a:pt x="294458" y="15615"/>
                  </a:cubicBezTo>
                  <a:cubicBezTo>
                    <a:pt x="293420" y="16060"/>
                    <a:pt x="292530" y="16356"/>
                    <a:pt x="289861" y="16356"/>
                  </a:cubicBezTo>
                  <a:lnTo>
                    <a:pt x="9906" y="16356"/>
                  </a:lnTo>
                  <a:cubicBezTo>
                    <a:pt x="7237" y="16356"/>
                    <a:pt x="6348" y="16060"/>
                    <a:pt x="5310" y="15615"/>
                  </a:cubicBezTo>
                  <a:cubicBezTo>
                    <a:pt x="4272" y="15170"/>
                    <a:pt x="3530" y="14281"/>
                    <a:pt x="3085" y="13391"/>
                  </a:cubicBezTo>
                  <a:cubicBezTo>
                    <a:pt x="2641" y="12353"/>
                    <a:pt x="2344" y="11463"/>
                    <a:pt x="2344" y="8794"/>
                  </a:cubicBezTo>
                  <a:lnTo>
                    <a:pt x="2344" y="4494"/>
                  </a:lnTo>
                  <a:close/>
                </a:path>
              </a:pathLst>
            </a:custGeom>
            <a:solidFill>
              <a:srgbClr val="191A1B"/>
            </a:soli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3" name="任意多边形 31"/>
            <p:cNvSpPr/>
            <p:nvPr/>
          </p:nvSpPr>
          <p:spPr>
            <a:xfrm>
              <a:off x="2962518" y="1395468"/>
              <a:ext cx="6266964" cy="3525167"/>
            </a:xfrm>
            <a:custGeom>
              <a:avLst/>
              <a:gdLst>
                <a:gd name="connsiteX0" fmla="*/ 107 w 8920590"/>
                <a:gd name="connsiteY0" fmla="*/ 80 h 5017831"/>
                <a:gd name="connsiteX1" fmla="*/ 8920697 w 8920590"/>
                <a:gd name="connsiteY1" fmla="*/ 80 h 5017831"/>
                <a:gd name="connsiteX2" fmla="*/ 8920697 w 8920590"/>
                <a:gd name="connsiteY2" fmla="*/ 5017912 h 5017831"/>
                <a:gd name="connsiteX3" fmla="*/ 107 w 8920590"/>
                <a:gd name="connsiteY3" fmla="*/ 5017912 h 5017831"/>
              </a:gdLst>
              <a:ahLst/>
              <a:cxnLst>
                <a:cxn ang="0">
                  <a:pos x="connsiteX0" y="connsiteY0"/>
                </a:cxn>
                <a:cxn ang="0">
                  <a:pos x="connsiteX1" y="connsiteY1"/>
                </a:cxn>
                <a:cxn ang="0">
                  <a:pos x="connsiteX2" y="connsiteY2"/>
                </a:cxn>
                <a:cxn ang="0">
                  <a:pos x="connsiteX3" y="connsiteY3"/>
                </a:cxn>
              </a:cxnLst>
              <a:rect l="l" t="t" r="r" b="b"/>
              <a:pathLst>
                <a:path w="8920590" h="5017831">
                  <a:moveTo>
                    <a:pt x="107" y="80"/>
                  </a:moveTo>
                  <a:lnTo>
                    <a:pt x="8920697" y="80"/>
                  </a:lnTo>
                  <a:lnTo>
                    <a:pt x="8920697" y="5017912"/>
                  </a:lnTo>
                  <a:lnTo>
                    <a:pt x="107" y="5017912"/>
                  </a:lnTo>
                  <a:close/>
                </a:path>
              </a:pathLst>
            </a:custGeom>
            <a:pattFill prst="pct5">
              <a:fgClr>
                <a:srgbClr val="E4E6EA"/>
              </a:fgClr>
              <a:bgClr>
                <a:srgbClr val="ADB5BF"/>
              </a:bgClr>
            </a:patt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t" anchorCtr="0" forceAA="0" compatLnSpc="1">
              <a:noAutofit/>
            </a:bodyPr>
            <a:lstStyle/>
            <a:p>
              <a:pPr algn="ctr"/>
              <a:endParaRPr lang="zh-CN" altLang="en-US" dirty="0">
                <a:solidFill>
                  <a:schemeClr val="lt1"/>
                </a:solidFill>
                <a:latin typeface="Segoe UI Italic" panose="020B0502040204090203" pitchFamily="34" charset="0"/>
                <a:ea typeface="楷体" panose="02010609060101010101" pitchFamily="49" charset="-122"/>
                <a:sym typeface="Segoe UI Italic" panose="020B0502040204090203" pitchFamily="34" charset="0"/>
              </a:endParaRPr>
            </a:p>
          </p:txBody>
        </p:sp>
        <p:sp>
          <p:nvSpPr>
            <p:cNvPr id="34" name="任意多边形 32"/>
            <p:cNvSpPr/>
            <p:nvPr/>
          </p:nvSpPr>
          <p:spPr>
            <a:xfrm>
              <a:off x="5292837" y="5003972"/>
              <a:ext cx="1606326" cy="989630"/>
            </a:xfrm>
            <a:custGeom>
              <a:avLst/>
              <a:gdLst>
                <a:gd name="connsiteX0" fmla="*/ 2344 w 2286494"/>
                <a:gd name="connsiteY0" fmla="*/ 3544 h 1408670"/>
                <a:gd name="connsiteX1" fmla="*/ 2288839 w 2286494"/>
                <a:gd name="connsiteY1" fmla="*/ 3544 h 1408670"/>
                <a:gd name="connsiteX2" fmla="*/ 2288839 w 2286494"/>
                <a:gd name="connsiteY2" fmla="*/ 1412214 h 1408670"/>
                <a:gd name="connsiteX3" fmla="*/ 2344 w 2286494"/>
                <a:gd name="connsiteY3" fmla="*/ 1412214 h 1408670"/>
              </a:gdLst>
              <a:ahLst/>
              <a:cxnLst>
                <a:cxn ang="0">
                  <a:pos x="connsiteX0" y="connsiteY0"/>
                </a:cxn>
                <a:cxn ang="0">
                  <a:pos x="connsiteX1" y="connsiteY1"/>
                </a:cxn>
                <a:cxn ang="0">
                  <a:pos x="connsiteX2" y="connsiteY2"/>
                </a:cxn>
                <a:cxn ang="0">
                  <a:pos x="connsiteX3" y="connsiteY3"/>
                </a:cxn>
              </a:cxnLst>
              <a:rect l="l" t="t" r="r" b="b"/>
              <a:pathLst>
                <a:path w="2286494" h="1408670">
                  <a:moveTo>
                    <a:pt x="2344" y="3544"/>
                  </a:moveTo>
                  <a:lnTo>
                    <a:pt x="2288839" y="3544"/>
                  </a:lnTo>
                  <a:lnTo>
                    <a:pt x="2288839" y="1412214"/>
                  </a:lnTo>
                  <a:lnTo>
                    <a:pt x="2344" y="1412214"/>
                  </a:lnTo>
                  <a:close/>
                </a:path>
              </a:pathLst>
            </a:custGeom>
            <a:gradFill flip="none" rotWithShape="1">
              <a:gsLst>
                <a:gs pos="0">
                  <a:srgbClr val="D1D1D3">
                    <a:alpha val="20000"/>
                  </a:srgbClr>
                </a:gs>
                <a:gs pos="46000">
                  <a:srgbClr val="D1D1D3">
                    <a:alpha val="20000"/>
                  </a:srgbClr>
                </a:gs>
                <a:gs pos="100000">
                  <a:srgbClr val="D1D1D3"/>
                </a:gs>
              </a:gsLst>
              <a:path path="circle">
                <a:fillToRect l="50000" t="130000" r="50000" b="-30000"/>
              </a:path>
              <a:tileRect/>
            </a:gradFill>
            <a:ln w="1482" cap="flat">
              <a:noFill/>
              <a:prstDash val="solid"/>
              <a:miter/>
            </a:ln>
          </p:spPr>
          <p:txBody>
            <a:bodyPr rtlCol="0" anchor="ctr"/>
            <a:lstStyle/>
            <a:p>
              <a:endParaRPr lang="zh-CN" altLang="en-US">
                <a:latin typeface="Segoe UI Italic" panose="020B0502040204090203" pitchFamily="34" charset="0"/>
                <a:ea typeface="楷体" panose="02010609060101010101" pitchFamily="49" charset="-122"/>
                <a:sym typeface="Segoe UI Italic" panose="020B0502040204090203" pitchFamily="34" charset="0"/>
              </a:endParaRPr>
            </a:p>
          </p:txBody>
        </p:sp>
      </p:grpSp>
    </p:spTree>
    <p:custDataLst>
      <p:tags r:id="rId2"/>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p:transition spd="slow">
        <p:fade/>
      </p:transition>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ISLIDE.THEME" val="https://www.islide.cc;"/>
  <p:tag name="ISLIDE.DIAGRAM" val="#648580;"/>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ISLIDE.THEME" val="https://www.islide.cc;"/>
  <p:tag name="ISLIDE.DIAGRAM" val="#877988;"/>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ISLIDE.THEME" val="https://www.islide.cc;"/>
  <p:tag name="ISLIDE.DIAGRAM" val="#839833;#307288;"/>
</p:tagLst>
</file>

<file path=ppt/tags/tag18.xml><?xml version="1.0" encoding="utf-8"?>
<p:tagLst xmlns:p="http://schemas.openxmlformats.org/presentationml/2006/main">
  <p:tag name="ISLIDE.THEME" val="https://www.islide.cc;"/>
  <p:tag name="ISLIDE.DIAGRAM" val="#839833;#307288;"/>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ISLIDE.THEME" val="https://www.islide.cc;"/>
  <p:tag name="ISLIDE.DIAGRAM" val="#839833;#307288;"/>
</p:tagLst>
</file>

<file path=ppt/tags/tag21.xml><?xml version="1.0" encoding="utf-8"?>
<p:tagLst xmlns:p="http://schemas.openxmlformats.org/presentationml/2006/main">
  <p:tag name="ISLIDE.THEME" val="https://www.islide.cc;"/>
  <p:tag name="ISLIDE.DIAGRAM" val="#648580;"/>
</p:tagLst>
</file>

<file path=ppt/tags/tag22.xml><?xml version="1.0" encoding="utf-8"?>
<p:tagLst xmlns:p="http://schemas.openxmlformats.org/presentationml/2006/main">
  <p:tag name="ISLIDE.THEME" val="#265869"/>
  <p:tag name="COMMONDATA" val="eyJoZGlkIjoiY2RkNDM2ODIwYmQzNmFiZmQwNzMxMGVlODc1ZWMwNWUifQ=="/>
</p:tagLst>
</file>

<file path=ppt/theme/theme1.xml><?xml version="1.0" encoding="utf-8"?>
<a:theme xmlns:a="http://schemas.openxmlformats.org/drawingml/2006/main" name="主题5">
  <a:themeElements>
    <a:clrScheme name="SEU">
      <a:dk1>
        <a:sysClr val="windowText" lastClr="000000"/>
      </a:dk1>
      <a:lt1>
        <a:sysClr val="window" lastClr="FFFFFF"/>
      </a:lt1>
      <a:dk2>
        <a:srgbClr val="44546A"/>
      </a:dk2>
      <a:lt2>
        <a:srgbClr val="E3E1DD"/>
      </a:lt2>
      <a:accent1>
        <a:srgbClr val="445437"/>
      </a:accent1>
      <a:accent2>
        <a:srgbClr val="FFCC00"/>
      </a:accent2>
      <a:accent3>
        <a:srgbClr val="2872A1"/>
      </a:accent3>
      <a:accent4>
        <a:srgbClr val="FCB322"/>
      </a:accent4>
      <a:accent5>
        <a:srgbClr val="EA6C00"/>
      </a:accent5>
      <a:accent6>
        <a:srgbClr val="70AD47"/>
      </a:accent6>
      <a:hlink>
        <a:srgbClr val="0563C1"/>
      </a:hlink>
      <a:folHlink>
        <a:srgbClr val="954F72"/>
      </a:folHlink>
    </a:clrScheme>
    <a:fontScheme name="Temp">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10430</Words>
  <Application>WPS 演示</Application>
  <PresentationFormat>宽屏</PresentationFormat>
  <Paragraphs>725</Paragraphs>
  <Slides>38</Slides>
  <Notes>3</Notes>
  <HiddenSlides>0</HiddenSlides>
  <MMClips>0</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38</vt:i4>
      </vt:variant>
    </vt:vector>
  </HeadingPairs>
  <TitlesOfParts>
    <vt:vector size="63" baseType="lpstr">
      <vt:lpstr>Arial</vt:lpstr>
      <vt:lpstr>宋体</vt:lpstr>
      <vt:lpstr>Wingdings</vt:lpstr>
      <vt:lpstr>微软雅黑</vt:lpstr>
      <vt:lpstr>Arial</vt:lpstr>
      <vt:lpstr>Segoe UI Italic</vt:lpstr>
      <vt:lpstr>Segoe UI</vt:lpstr>
      <vt:lpstr>楷体</vt:lpstr>
      <vt:lpstr>Times New Roman</vt:lpstr>
      <vt:lpstr>Calibri</vt:lpstr>
      <vt:lpstr>Wingdings</vt:lpstr>
      <vt:lpstr>Cambria Math</vt:lpstr>
      <vt:lpstr>Arial Unicode MS</vt:lpstr>
      <vt:lpstr>等线</vt:lpstr>
      <vt:lpstr>PMingLiU</vt:lpstr>
      <vt:lpstr>PMingLiU-ExtB</vt:lpstr>
      <vt:lpstr>Menlo</vt:lpstr>
      <vt:lpstr>Segoe Print</vt:lpstr>
      <vt:lpstr>PMingLiU</vt:lpstr>
      <vt:lpstr>等线 Light</vt:lpstr>
      <vt:lpstr>黑体</vt:lpstr>
      <vt:lpstr>Courier New</vt:lpstr>
      <vt:lpstr>Calibri</vt:lpstr>
      <vt:lpstr>Courier</vt:lpstr>
      <vt:lpstr>主题5</vt:lpstr>
      <vt:lpstr>PowerPoint 演示文稿</vt:lpstr>
      <vt:lpstr>PowerPoint 演示文稿</vt:lpstr>
      <vt:lpstr>影响波场空间变化的主要因素</vt:lpstr>
      <vt:lpstr>波动方程==》波场梯度</vt:lpstr>
      <vt:lpstr>波动方程==》波场梯度</vt:lpstr>
      <vt:lpstr>WG的两个基本问题</vt:lpstr>
      <vt:lpstr>PowerPoint 演示文稿</vt:lpstr>
      <vt:lpstr>PowerPoint 演示文稿</vt:lpstr>
      <vt:lpstr>PowerPoint 演示文稿</vt:lpstr>
      <vt:lpstr>PowerPoint 演示文稿</vt:lpstr>
      <vt:lpstr>PowerPoint 演示文稿</vt:lpstr>
      <vt:lpstr>波场梯度法面波成像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三维模型反演简介</vt:lpstr>
      <vt:lpstr>PowerPoint 演示文稿</vt:lpstr>
      <vt:lpstr>PowerPoint 演示文稿</vt:lpstr>
      <vt:lpstr>三维模型反演 运行程序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Hansen</dc:creator>
  <cp:lastModifiedBy>对错是非</cp:lastModifiedBy>
  <cp:revision>79</cp:revision>
  <dcterms:created xsi:type="dcterms:W3CDTF">2017-04-28T04:55:00Z</dcterms:created>
  <dcterms:modified xsi:type="dcterms:W3CDTF">2023-09-21T06:13:05Z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A15EE6057A2044ACB82C67346D9E4A6B_12</vt:lpwstr>
  </property>
  <property fmtid="{D5CDD505-2E9C-101B-9397-08002B2CF9AE}" pid="3" name="KSOProductBuildVer">
    <vt:lpwstr>2052-12.1.0.15374</vt:lpwstr>
  </property>
</Properties>
</file>