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70" r:id="rId3"/>
    <p:sldId id="271" r:id="rId4"/>
    <p:sldId id="274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6" r:id="rId15"/>
    <p:sldId id="287" r:id="rId16"/>
    <p:sldId id="288" r:id="rId17"/>
    <p:sldId id="289" r:id="rId18"/>
    <p:sldId id="290" r:id="rId19"/>
    <p:sldId id="285" r:id="rId20"/>
    <p:sldId id="291" r:id="rId21"/>
    <p:sldId id="292" r:id="rId22"/>
    <p:sldId id="293" r:id="rId23"/>
    <p:sldId id="294" r:id="rId24"/>
    <p:sldId id="295" r:id="rId25"/>
    <p:sldId id="297" r:id="rId26"/>
    <p:sldId id="296" r:id="rId27"/>
    <p:sldId id="298" r:id="rId28"/>
    <p:sldId id="299" r:id="rId29"/>
    <p:sldId id="300" r:id="rId30"/>
    <p:sldId id="302" r:id="rId31"/>
    <p:sldId id="303" r:id="rId32"/>
    <p:sldId id="301" r:id="rId33"/>
    <p:sldId id="304" r:id="rId34"/>
    <p:sldId id="305" r:id="rId35"/>
    <p:sldId id="306" r:id="rId36"/>
    <p:sldId id="307" r:id="rId37"/>
    <p:sldId id="272" r:id="rId38"/>
    <p:sldId id="308" r:id="rId39"/>
    <p:sldId id="260" r:id="rId40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F5DC1-198F-4F2C-900D-733132F96C59}" v="3" dt="2018-11-13T12:35:1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54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422C7-6469-47BB-A4CD-0DF58226A2A9}" type="datetimeFigureOut">
              <a:rPr lang="zh-CN" altLang="en-US" smtClean="0"/>
              <a:t>2022/5/23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EFAE-6667-4C69-AD45-E78C792ECC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8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76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497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占位符 25">
            <a:extLst>
              <a:ext uri="{FF2B5EF4-FFF2-40B4-BE49-F238E27FC236}">
                <a16:creationId xmlns:a16="http://schemas.microsoft.com/office/drawing/2014/main" id="{A0EE99DC-08FE-44BF-BA3E-74CF605C7A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27" name="文本占位符 25">
            <a:extLst>
              <a:ext uri="{FF2B5EF4-FFF2-40B4-BE49-F238E27FC236}">
                <a16:creationId xmlns:a16="http://schemas.microsoft.com/office/drawing/2014/main" id="{14776B52-187C-4162-B5D7-D69B3A951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29" name="文本占位符 28">
            <a:extLst>
              <a:ext uri="{FF2B5EF4-FFF2-40B4-BE49-F238E27FC236}">
                <a16:creationId xmlns:a16="http://schemas.microsoft.com/office/drawing/2014/main" id="{88BA8AD3-B6D3-4025-81B6-B4747DB7E2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3641672"/>
            <a:ext cx="5606045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C949B4-03CD-4689-B188-A6956850FF4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1" u="none" strike="noStrike" kern="1200" cap="none" spc="300" normalizeH="0" baseline="0" noProof="0">
                <a:ln>
                  <a:noFill/>
                </a:ln>
                <a:solidFill>
                  <a:srgbClr val="445437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rPr>
              <a:t>止于至善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8D85B3B-E254-4EFE-84E2-6425579D8419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1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619BF2-C553-4473-9638-FDC39708C8C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文本占位符 44">
            <a:extLst>
              <a:ext uri="{FF2B5EF4-FFF2-40B4-BE49-F238E27FC236}">
                <a16:creationId xmlns:a16="http://schemas.microsoft.com/office/drawing/2014/main" id="{799FC7CA-FD32-4494-B701-2B5E9E7A9B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" y="4189677"/>
            <a:ext cx="5368944" cy="725488"/>
          </a:xfrm>
          <a:prstGeom prst="rect">
            <a:avLst/>
          </a:prstGeom>
        </p:spPr>
        <p:txBody>
          <a:bodyPr lIns="0" rIns="90000">
            <a:noAutofit/>
          </a:bodyPr>
          <a:lstStyle>
            <a:lvl1pPr marL="0" indent="0" algn="ctr">
              <a:lnSpc>
                <a:spcPct val="100000"/>
              </a:lnSpc>
              <a:buNone/>
              <a:defRPr sz="4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请输入你的节标题</a:t>
            </a:r>
          </a:p>
        </p:txBody>
      </p:sp>
      <p:sp>
        <p:nvSpPr>
          <p:cNvPr id="13" name="文本占位符 46">
            <a:extLst>
              <a:ext uri="{FF2B5EF4-FFF2-40B4-BE49-F238E27FC236}">
                <a16:creationId xmlns:a16="http://schemas.microsoft.com/office/drawing/2014/main" id="{A0BAF7DC-C357-41A9-BADD-8238E4B71C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4857350"/>
            <a:ext cx="5368944" cy="424732"/>
          </a:xfrm>
          <a:prstGeom prst="rect">
            <a:avLst/>
          </a:prstGeom>
        </p:spPr>
        <p:txBody>
          <a:bodyPr lIns="90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spc="5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8295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 hidden="1">
            <a:extLst>
              <a:ext uri="{FF2B5EF4-FFF2-40B4-BE49-F238E27FC236}">
                <a16:creationId xmlns:a16="http://schemas.microsoft.com/office/drawing/2014/main" id="{6F4E6FFE-FA52-4384-AB7A-2ABB92F75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tile tx="0" ty="0" sx="100000" sy="100000" flip="none" algn="tl"/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E4ADA582-EA35-453A-8567-F7C56CF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1DECE027-5C01-4F9B-917C-A6FAC8BBFF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88C0ED-B2E1-4EF9-8FBF-B45A781741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文本占位符 28">
            <a:extLst>
              <a:ext uri="{FF2B5EF4-FFF2-40B4-BE49-F238E27FC236}">
                <a16:creationId xmlns:a16="http://schemas.microsoft.com/office/drawing/2014/main" id="{9B94D9EF-4196-4442-9996-7F3789BF2D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503" y="3641672"/>
            <a:ext cx="5798382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BA3EFB-BD18-45B4-8778-74044C6C6E66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1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64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3">
            <a:extLst>
              <a:ext uri="{FF2B5EF4-FFF2-40B4-BE49-F238E27FC236}">
                <a16:creationId xmlns:a16="http://schemas.microsoft.com/office/drawing/2014/main" id="{41072DDE-095D-478E-BB83-ABA1BDC3F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0400" y="6235702"/>
            <a:ext cx="33426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A9702F99-3075-4691-89D2-91C1B0879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2800" y="6235702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i="0" spc="300" baseline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3013BABA-E6FA-44CB-98BD-4DC4C4748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5700" y="6235702"/>
            <a:ext cx="2743200" cy="365125"/>
          </a:xfrm>
          <a:prstGeom prst="rect">
            <a:avLst/>
          </a:prstGeom>
        </p:spPr>
        <p:txBody>
          <a:bodyPr vert="horz" lIns="90000" tIns="45720" rIns="0" bIns="45720" rtlCol="0" anchor="ctr"/>
          <a:lstStyle>
            <a:lvl1pPr algn="r"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5E6161D-B0D4-4DDC-97C8-D01DE23B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69" y="1"/>
            <a:ext cx="10849030" cy="1028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id="{4A578588-4DBB-4F48-B2D3-98C389951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869" y="1130301"/>
            <a:ext cx="10849031" cy="500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55" r:id="rId3"/>
    <p:sldLayoutId id="2147483668" r:id="rId4"/>
    <p:sldLayoutId id="2147483669" r:id="rId5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1pPr>
      <a:lvl2pPr marL="685766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2pPr>
      <a:lvl3pPr marL="1142942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120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298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F2A31D2-FF6E-48AA-ABD6-B7ADDDDE44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7504" y="2180795"/>
            <a:ext cx="5938867" cy="2115102"/>
          </a:xfrm>
        </p:spPr>
        <p:txBody>
          <a:bodyPr/>
          <a:lstStyle/>
          <a:p>
            <a:r>
              <a:rPr lang="zh-CN" altLang="en-US" sz="4400"/>
              <a:t>机器学习揭示深浅地震相似性及其对地震不变量的启示</a:t>
            </a:r>
            <a:endParaRPr lang="zh-CN" altLang="en-US" sz="4400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7504" y="1418376"/>
            <a:ext cx="3265792" cy="655911"/>
          </a:xfrm>
        </p:spPr>
        <p:txBody>
          <a:bodyPr/>
          <a:lstStyle/>
          <a:p>
            <a:r>
              <a:rPr lang="zh-CN" altLang="en-US" sz="4000"/>
              <a:t>组会讲座分享</a:t>
            </a:r>
            <a:endParaRPr lang="en-US" altLang="zh-CN" sz="40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667504" y="4445506"/>
            <a:ext cx="1928572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+mn-ea"/>
              </a:rPr>
              <a:t>介绍人：邝晔旸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667504" y="4899847"/>
            <a:ext cx="3680976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ea"/>
              </a:rPr>
              <a:t>介绍日期：</a:t>
            </a:r>
            <a:r>
              <a:rPr kumimoji="0" lang="en-US" altLang="zh-CN" sz="20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ea"/>
              </a:rPr>
              <a:t>2022</a:t>
            </a:r>
            <a:r>
              <a:rPr lang="en-US" altLang="zh-CN" sz="2000">
                <a:solidFill>
                  <a:schemeClr val="accent1"/>
                </a:solidFill>
                <a:latin typeface="Arial"/>
                <a:cs typeface="+mn-ea"/>
              </a:rPr>
              <a:t>/5/23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cs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B8A505B5-6435-4AD1-B7F3-F1BCEEF48CAA}"/>
              </a:ext>
            </a:extLst>
          </p:cNvPr>
          <p:cNvGrpSpPr/>
          <p:nvPr/>
        </p:nvGrpSpPr>
        <p:grpSpPr>
          <a:xfrm>
            <a:off x="6591820" y="1609772"/>
            <a:ext cx="4831092" cy="3638455"/>
            <a:chOff x="2879180" y="1312131"/>
            <a:chExt cx="6433640" cy="4887852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BF859C7-6444-461C-8A7A-F91FEC4B2043}"/>
                </a:ext>
              </a:extLst>
            </p:cNvPr>
            <p:cNvSpPr/>
            <p:nvPr/>
          </p:nvSpPr>
          <p:spPr>
            <a:xfrm>
              <a:off x="2879180" y="5993602"/>
              <a:ext cx="6433640" cy="206381"/>
            </a:xfrm>
            <a:prstGeom prst="ellipse">
              <a:avLst/>
            </a:prstGeom>
            <a:solidFill>
              <a:srgbClr val="444444">
                <a:alpha val="29804"/>
              </a:srgb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圆角矩形 21">
              <a:extLst>
                <a:ext uri="{FF2B5EF4-FFF2-40B4-BE49-F238E27FC236}">
                  <a16:creationId xmlns:a16="http://schemas.microsoft.com/office/drawing/2014/main" id="{519C9463-D099-47EE-AC48-6C420B950F30}"/>
                </a:ext>
              </a:extLst>
            </p:cNvPr>
            <p:cNvSpPr/>
            <p:nvPr/>
          </p:nvSpPr>
          <p:spPr>
            <a:xfrm>
              <a:off x="5292734" y="6040630"/>
              <a:ext cx="1606430" cy="58316"/>
            </a:xfrm>
            <a:prstGeom prst="roundRect">
              <a:avLst/>
            </a:prstGeom>
            <a:solidFill>
              <a:srgbClr val="2F2F2F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2">
              <a:extLst>
                <a:ext uri="{FF2B5EF4-FFF2-40B4-BE49-F238E27FC236}">
                  <a16:creationId xmlns:a16="http://schemas.microsoft.com/office/drawing/2014/main" id="{B8396309-29C7-473F-A5F5-E389E96C2864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/>
                </a:gs>
                <a:gs pos="46000">
                  <a:srgbClr val="D1D1D3">
                    <a:alpha val="94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 23">
              <a:extLst>
                <a:ext uri="{FF2B5EF4-FFF2-40B4-BE49-F238E27FC236}">
                  <a16:creationId xmlns:a16="http://schemas.microsoft.com/office/drawing/2014/main" id="{8A24B7F7-A2EC-4600-898C-3F6AD647883B}"/>
                </a:ext>
              </a:extLst>
            </p:cNvPr>
            <p:cNvSpPr/>
            <p:nvPr/>
          </p:nvSpPr>
          <p:spPr>
            <a:xfrm>
              <a:off x="5292837" y="4927927"/>
              <a:ext cx="1606326" cy="1119844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>
              <a:gsLst>
                <a:gs pos="0">
                  <a:srgbClr val="F2F2F2">
                    <a:alpha val="0"/>
                  </a:srgbClr>
                </a:gs>
                <a:gs pos="99000">
                  <a:schemeClr val="tx1">
                    <a:lumMod val="75000"/>
                    <a:lumOff val="25000"/>
                  </a:schemeClr>
                </a:gs>
                <a:gs pos="91000">
                  <a:schemeClr val="bg1">
                    <a:lumMod val="85000"/>
                  </a:schemeClr>
                </a:gs>
                <a:gs pos="91000">
                  <a:srgbClr val="F2F2F2">
                    <a:alpha val="3922"/>
                  </a:srgbClr>
                </a:gs>
                <a:gs pos="98000">
                  <a:schemeClr val="bg2">
                    <a:lumMod val="25000"/>
                  </a:schemeClr>
                </a:gs>
                <a:gs pos="100000">
                  <a:srgbClr val="636363"/>
                </a:gs>
              </a:gsLst>
              <a:lin ang="5400000" scaled="1"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 24">
              <a:extLst>
                <a:ext uri="{FF2B5EF4-FFF2-40B4-BE49-F238E27FC236}">
                  <a16:creationId xmlns:a16="http://schemas.microsoft.com/office/drawing/2014/main" id="{17CD64E0-23A3-4B23-9835-8EF8F6480A5E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D72F75A-43C1-4475-A0E8-401061F26E81}"/>
                </a:ext>
              </a:extLst>
            </p:cNvPr>
            <p:cNvGrpSpPr/>
            <p:nvPr/>
          </p:nvGrpSpPr>
          <p:grpSpPr>
            <a:xfrm>
              <a:off x="5315755" y="6074856"/>
              <a:ext cx="207301" cy="8333"/>
              <a:chOff x="4985374" y="6779411"/>
              <a:chExt cx="295079" cy="11862"/>
            </a:xfrm>
          </p:grpSpPr>
          <p:sp>
            <p:nvSpPr>
              <p:cNvPr id="37" name="任意多边形 35">
                <a:extLst>
                  <a:ext uri="{FF2B5EF4-FFF2-40B4-BE49-F238E27FC236}">
                    <a16:creationId xmlns:a16="http://schemas.microsoft.com/office/drawing/2014/main" id="{75098D17-2C16-422E-9D32-48497DFADA8C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00000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 36">
                <a:extLst>
                  <a:ext uri="{FF2B5EF4-FFF2-40B4-BE49-F238E27FC236}">
                    <a16:creationId xmlns:a16="http://schemas.microsoft.com/office/drawing/2014/main" id="{F2D263A8-80F4-4E0F-B79A-D26294C1E987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191A1B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8" name="任意多边形 26">
              <a:extLst>
                <a:ext uri="{FF2B5EF4-FFF2-40B4-BE49-F238E27FC236}">
                  <a16:creationId xmlns:a16="http://schemas.microsoft.com/office/drawing/2014/main" id="{378E2CB4-B787-42F3-871F-D3AC6BA833B5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gradFill>
              <a:gsLst>
                <a:gs pos="97000">
                  <a:schemeClr val="bg1">
                    <a:lumMod val="95000"/>
                  </a:schemeClr>
                </a:gs>
                <a:gs pos="2000">
                  <a:srgbClr val="D9D9D9"/>
                </a:gs>
                <a:gs pos="5000">
                  <a:srgbClr val="979797"/>
                </a:gs>
                <a:gs pos="19000">
                  <a:srgbClr val="D9D9D9"/>
                </a:gs>
                <a:gs pos="70000">
                  <a:srgbClr val="D9D9D9"/>
                </a:gs>
                <a:gs pos="100000">
                  <a:srgbClr val="BFBFBF"/>
                </a:gs>
                <a:gs pos="94000">
                  <a:srgbClr val="979797"/>
                </a:gs>
                <a:gs pos="87000">
                  <a:srgbClr val="BFBFBF"/>
                </a:gs>
              </a:gsLst>
              <a:lin ang="0" scaled="0"/>
            </a:gradFill>
            <a:ln w="48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29" name="任意多边形 27">
              <a:extLst>
                <a:ext uri="{FF2B5EF4-FFF2-40B4-BE49-F238E27FC236}">
                  <a16:creationId xmlns:a16="http://schemas.microsoft.com/office/drawing/2014/main" id="{A2F08ECF-5404-492A-B846-0DDA3243A3D7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746AC73-1252-475F-B6EC-F479F35B336B}"/>
                </a:ext>
              </a:extLst>
            </p:cNvPr>
            <p:cNvGrpSpPr/>
            <p:nvPr/>
          </p:nvGrpSpPr>
          <p:grpSpPr>
            <a:xfrm>
              <a:off x="2879181" y="1312131"/>
              <a:ext cx="6433639" cy="3691841"/>
              <a:chOff x="1517080" y="0"/>
              <a:chExt cx="9157840" cy="5255081"/>
            </a:xfrm>
          </p:grpSpPr>
          <p:sp>
            <p:nvSpPr>
              <p:cNvPr id="35" name="任意多边形 33">
                <a:extLst>
                  <a:ext uri="{FF2B5EF4-FFF2-40B4-BE49-F238E27FC236}">
                    <a16:creationId xmlns:a16="http://schemas.microsoft.com/office/drawing/2014/main" id="{BCDF5809-4F1B-4137-962B-6CCD7F3BD069}"/>
                  </a:ext>
                </a:extLst>
              </p:cNvPr>
              <p:cNvSpPr/>
              <p:nvPr/>
            </p:nvSpPr>
            <p:spPr>
              <a:xfrm>
                <a:off x="1517080" y="0"/>
                <a:ext cx="9157840" cy="5255081"/>
              </a:xfrm>
              <a:custGeom>
                <a:avLst/>
                <a:gdLst>
                  <a:gd name="connsiteX0" fmla="*/ 83658 w 9157840"/>
                  <a:gd name="connsiteY0" fmla="*/ 0 h 5255081"/>
                  <a:gd name="connsiteX1" fmla="*/ 9074237 w 9157840"/>
                  <a:gd name="connsiteY1" fmla="*/ 0 h 5255081"/>
                  <a:gd name="connsiteX2" fmla="*/ 9124504 w 9157840"/>
                  <a:gd name="connsiteY2" fmla="*/ 8749 h 5255081"/>
                  <a:gd name="connsiteX3" fmla="*/ 9149119 w 9157840"/>
                  <a:gd name="connsiteY3" fmla="*/ 33363 h 5255081"/>
                  <a:gd name="connsiteX4" fmla="*/ 9157867 w 9157840"/>
                  <a:gd name="connsiteY4" fmla="*/ 83631 h 5255081"/>
                  <a:gd name="connsiteX5" fmla="*/ 9157867 w 9157840"/>
                  <a:gd name="connsiteY5" fmla="*/ 5171451 h 5255081"/>
                  <a:gd name="connsiteX6" fmla="*/ 9149119 w 9157840"/>
                  <a:gd name="connsiteY6" fmla="*/ 5221719 h 5255081"/>
                  <a:gd name="connsiteX7" fmla="*/ 9124504 w 9157840"/>
                  <a:gd name="connsiteY7" fmla="*/ 5246333 h 5255081"/>
                  <a:gd name="connsiteX8" fmla="*/ 9074237 w 9157840"/>
                  <a:gd name="connsiteY8" fmla="*/ 5255082 h 5255081"/>
                  <a:gd name="connsiteX9" fmla="*/ 83658 w 9157840"/>
                  <a:gd name="connsiteY9" fmla="*/ 5255082 h 5255081"/>
                  <a:gd name="connsiteX10" fmla="*/ 33390 w 9157840"/>
                  <a:gd name="connsiteY10" fmla="*/ 5246333 h 5255081"/>
                  <a:gd name="connsiteX11" fmla="*/ 8776 w 9157840"/>
                  <a:gd name="connsiteY11" fmla="*/ 5221719 h 5255081"/>
                  <a:gd name="connsiteX12" fmla="*/ 27 w 9157840"/>
                  <a:gd name="connsiteY12" fmla="*/ 5171451 h 5255081"/>
                  <a:gd name="connsiteX13" fmla="*/ 27 w 9157840"/>
                  <a:gd name="connsiteY13" fmla="*/ 83631 h 5255081"/>
                  <a:gd name="connsiteX14" fmla="*/ 8776 w 9157840"/>
                  <a:gd name="connsiteY14" fmla="*/ 33363 h 5255081"/>
                  <a:gd name="connsiteX15" fmla="*/ 33390 w 9157840"/>
                  <a:gd name="connsiteY15" fmla="*/ 8749 h 5255081"/>
                  <a:gd name="connsiteX16" fmla="*/ 83658 w 9157840"/>
                  <a:gd name="connsiteY16" fmla="*/ 0 h 525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157840" h="5255081">
                    <a:moveTo>
                      <a:pt x="83658" y="0"/>
                    </a:moveTo>
                    <a:lnTo>
                      <a:pt x="9074237" y="0"/>
                    </a:lnTo>
                    <a:cubicBezTo>
                      <a:pt x="9103300" y="0"/>
                      <a:pt x="9113827" y="2966"/>
                      <a:pt x="9124504" y="8749"/>
                    </a:cubicBezTo>
                    <a:cubicBezTo>
                      <a:pt x="9135180" y="14532"/>
                      <a:pt x="9143483" y="22835"/>
                      <a:pt x="9149119" y="33363"/>
                    </a:cubicBezTo>
                    <a:cubicBezTo>
                      <a:pt x="9154753" y="43891"/>
                      <a:pt x="9157867" y="54567"/>
                      <a:pt x="9157867" y="83631"/>
                    </a:cubicBezTo>
                    <a:lnTo>
                      <a:pt x="9157867" y="5171451"/>
                    </a:lnTo>
                    <a:cubicBezTo>
                      <a:pt x="9157867" y="5200514"/>
                      <a:pt x="9154901" y="5211042"/>
                      <a:pt x="9149119" y="5221719"/>
                    </a:cubicBezTo>
                    <a:cubicBezTo>
                      <a:pt x="9143483" y="5232395"/>
                      <a:pt x="9135032" y="5240699"/>
                      <a:pt x="9124504" y="5246333"/>
                    </a:cubicBezTo>
                    <a:cubicBezTo>
                      <a:pt x="9113976" y="5251968"/>
                      <a:pt x="9103300" y="5255082"/>
                      <a:pt x="9074237" y="5255082"/>
                    </a:cubicBezTo>
                    <a:lnTo>
                      <a:pt x="83658" y="5255082"/>
                    </a:lnTo>
                    <a:cubicBezTo>
                      <a:pt x="54594" y="5255082"/>
                      <a:pt x="44066" y="5252116"/>
                      <a:pt x="33390" y="5246333"/>
                    </a:cubicBezTo>
                    <a:cubicBezTo>
                      <a:pt x="22714" y="5240550"/>
                      <a:pt x="14410" y="5232247"/>
                      <a:pt x="8776" y="5221719"/>
                    </a:cubicBezTo>
                    <a:cubicBezTo>
                      <a:pt x="3141" y="5211042"/>
                      <a:pt x="27" y="5200514"/>
                      <a:pt x="27" y="5171451"/>
                    </a:cubicBezTo>
                    <a:lnTo>
                      <a:pt x="27" y="83631"/>
                    </a:lnTo>
                    <a:cubicBezTo>
                      <a:pt x="27" y="54567"/>
                      <a:pt x="2993" y="44039"/>
                      <a:pt x="8776" y="33363"/>
                    </a:cubicBezTo>
                    <a:cubicBezTo>
                      <a:pt x="14559" y="22687"/>
                      <a:pt x="22714" y="14383"/>
                      <a:pt x="33390" y="8749"/>
                    </a:cubicBezTo>
                    <a:cubicBezTo>
                      <a:pt x="44066" y="3114"/>
                      <a:pt x="54594" y="0"/>
                      <a:pt x="83658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任意多边形 34">
                <a:extLst>
                  <a:ext uri="{FF2B5EF4-FFF2-40B4-BE49-F238E27FC236}">
                    <a16:creationId xmlns:a16="http://schemas.microsoft.com/office/drawing/2014/main" id="{B2567DC9-EEDC-4669-9D5F-ABB023164B6A}"/>
                  </a:ext>
                </a:extLst>
              </p:cNvPr>
              <p:cNvSpPr/>
              <p:nvPr/>
            </p:nvSpPr>
            <p:spPr>
              <a:xfrm>
                <a:off x="1632739" y="115659"/>
                <a:ext cx="8926521" cy="5023763"/>
              </a:xfrm>
              <a:custGeom>
                <a:avLst/>
                <a:gdLst>
                  <a:gd name="connsiteX0" fmla="*/ 27 w 8926521"/>
                  <a:gd name="connsiteY0" fmla="*/ 0 h 5023763"/>
                  <a:gd name="connsiteX1" fmla="*/ 8926549 w 8926521"/>
                  <a:gd name="connsiteY1" fmla="*/ 0 h 5023763"/>
                  <a:gd name="connsiteX2" fmla="*/ 8926549 w 8926521"/>
                  <a:gd name="connsiteY2" fmla="*/ 5023763 h 5023763"/>
                  <a:gd name="connsiteX3" fmla="*/ 27 w 8926521"/>
                  <a:gd name="connsiteY3" fmla="*/ 5023763 h 502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6521" h="5023763">
                    <a:moveTo>
                      <a:pt x="27" y="0"/>
                    </a:moveTo>
                    <a:lnTo>
                      <a:pt x="8926549" y="0"/>
                    </a:lnTo>
                    <a:lnTo>
                      <a:pt x="8926549" y="5023763"/>
                    </a:lnTo>
                    <a:lnTo>
                      <a:pt x="27" y="5023763"/>
                    </a:lnTo>
                    <a:close/>
                  </a:path>
                </a:pathLst>
              </a:custGeom>
              <a:solidFill>
                <a:srgbClr val="20202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1" name="任意多边形 29">
              <a:extLst>
                <a:ext uri="{FF2B5EF4-FFF2-40B4-BE49-F238E27FC236}">
                  <a16:creationId xmlns:a16="http://schemas.microsoft.com/office/drawing/2014/main" id="{0CD4040D-8B42-4610-96CF-7B10EBAC4F3E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000000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任意多边形 30">
              <a:extLst>
                <a:ext uri="{FF2B5EF4-FFF2-40B4-BE49-F238E27FC236}">
                  <a16:creationId xmlns:a16="http://schemas.microsoft.com/office/drawing/2014/main" id="{0ADE2D2D-E8A0-4B20-A195-ADC727B8D9C3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191A1B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任意多边形 31">
              <a:extLst>
                <a:ext uri="{FF2B5EF4-FFF2-40B4-BE49-F238E27FC236}">
                  <a16:creationId xmlns:a16="http://schemas.microsoft.com/office/drawing/2014/main" id="{6333395F-1F03-4F02-8A5F-EFB40735E0CF}"/>
                </a:ext>
              </a:extLst>
            </p:cNvPr>
            <p:cNvSpPr/>
            <p:nvPr/>
          </p:nvSpPr>
          <p:spPr>
            <a:xfrm>
              <a:off x="2962518" y="1395468"/>
              <a:ext cx="6266964" cy="3525167"/>
            </a:xfrm>
            <a:custGeom>
              <a:avLst/>
              <a:gdLst>
                <a:gd name="connsiteX0" fmla="*/ 107 w 8920590"/>
                <a:gd name="connsiteY0" fmla="*/ 80 h 5017831"/>
                <a:gd name="connsiteX1" fmla="*/ 8920697 w 8920590"/>
                <a:gd name="connsiteY1" fmla="*/ 80 h 5017831"/>
                <a:gd name="connsiteX2" fmla="*/ 8920697 w 8920590"/>
                <a:gd name="connsiteY2" fmla="*/ 5017912 h 5017831"/>
                <a:gd name="connsiteX3" fmla="*/ 107 w 8920590"/>
                <a:gd name="connsiteY3" fmla="*/ 5017912 h 501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0590" h="5017831">
                  <a:moveTo>
                    <a:pt x="107" y="80"/>
                  </a:moveTo>
                  <a:lnTo>
                    <a:pt x="8920697" y="80"/>
                  </a:lnTo>
                  <a:lnTo>
                    <a:pt x="8920697" y="5017912"/>
                  </a:lnTo>
                  <a:lnTo>
                    <a:pt x="107" y="5017912"/>
                  </a:lnTo>
                  <a:close/>
                </a:path>
              </a:pathLst>
            </a:custGeom>
            <a:pattFill prst="pct5">
              <a:fgClr>
                <a:srgbClr val="E4E6EA"/>
              </a:fgClr>
              <a:bgClr>
                <a:srgbClr val="ADB5BF"/>
              </a:bgClr>
            </a:patt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4" name="任意多边形 32">
              <a:extLst>
                <a:ext uri="{FF2B5EF4-FFF2-40B4-BE49-F238E27FC236}">
                  <a16:creationId xmlns:a16="http://schemas.microsoft.com/office/drawing/2014/main" id="{D3B1FE73-869D-4AD6-A29A-B834D429EF2B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>
                    <a:alpha val="20000"/>
                  </a:srgbClr>
                </a:gs>
                <a:gs pos="46000">
                  <a:srgbClr val="D1D1D3">
                    <a:alpha val="20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8" name="任意多边形 40">
            <a:extLst>
              <a:ext uri="{FF2B5EF4-FFF2-40B4-BE49-F238E27FC236}">
                <a16:creationId xmlns:a16="http://schemas.microsoft.com/office/drawing/2014/main" id="{12E8546B-48C5-44CB-9CF2-364A479EA756}"/>
              </a:ext>
            </a:extLst>
          </p:cNvPr>
          <p:cNvSpPr/>
          <p:nvPr/>
        </p:nvSpPr>
        <p:spPr bwMode="auto">
          <a:xfrm>
            <a:off x="15063886" y="1611010"/>
            <a:ext cx="138991" cy="135322"/>
          </a:xfrm>
          <a:custGeom>
            <a:avLst/>
            <a:gdLst>
              <a:gd name="connsiteX0" fmla="*/ 372339 w 533400"/>
              <a:gd name="connsiteY0" fmla="*/ 276846 h 523875"/>
              <a:gd name="connsiteX1" fmla="*/ 372339 w 533400"/>
              <a:gd name="connsiteY1" fmla="*/ 524496 h 523875"/>
              <a:gd name="connsiteX2" fmla="*/ 162789 w 533400"/>
              <a:gd name="connsiteY2" fmla="*/ 524496 h 523875"/>
              <a:gd name="connsiteX3" fmla="*/ 162789 w 533400"/>
              <a:gd name="connsiteY3" fmla="*/ 276846 h 523875"/>
              <a:gd name="connsiteX4" fmla="*/ 372339 w 533400"/>
              <a:gd name="connsiteY4" fmla="*/ 276846 h 523875"/>
              <a:gd name="connsiteX5" fmla="*/ 143739 w 533400"/>
              <a:gd name="connsiteY5" fmla="*/ 114921 h 523875"/>
              <a:gd name="connsiteX6" fmla="*/ 143739 w 533400"/>
              <a:gd name="connsiteY6" fmla="*/ 153021 h 523875"/>
              <a:gd name="connsiteX7" fmla="*/ 391389 w 533400"/>
              <a:gd name="connsiteY7" fmla="*/ 153021 h 523875"/>
              <a:gd name="connsiteX8" fmla="*/ 391389 w 533400"/>
              <a:gd name="connsiteY8" fmla="*/ 114921 h 523875"/>
              <a:gd name="connsiteX9" fmla="*/ 534264 w 533400"/>
              <a:gd name="connsiteY9" fmla="*/ 114921 h 523875"/>
              <a:gd name="connsiteX10" fmla="*/ 534264 w 533400"/>
              <a:gd name="connsiteY10" fmla="*/ 410196 h 523875"/>
              <a:gd name="connsiteX11" fmla="*/ 391389 w 533400"/>
              <a:gd name="connsiteY11" fmla="*/ 410196 h 523875"/>
              <a:gd name="connsiteX12" fmla="*/ 391389 w 533400"/>
              <a:gd name="connsiteY12" fmla="*/ 257796 h 523875"/>
              <a:gd name="connsiteX13" fmla="*/ 143739 w 533400"/>
              <a:gd name="connsiteY13" fmla="*/ 257796 h 523875"/>
              <a:gd name="connsiteX14" fmla="*/ 143739 w 533400"/>
              <a:gd name="connsiteY14" fmla="*/ 410196 h 523875"/>
              <a:gd name="connsiteX15" fmla="*/ 864 w 533400"/>
              <a:gd name="connsiteY15" fmla="*/ 410196 h 523875"/>
              <a:gd name="connsiteX16" fmla="*/ 864 w 533400"/>
              <a:gd name="connsiteY16" fmla="*/ 186359 h 523875"/>
              <a:gd name="connsiteX17" fmla="*/ 67539 w 533400"/>
              <a:gd name="connsiteY17" fmla="*/ 114921 h 523875"/>
              <a:gd name="connsiteX18" fmla="*/ 143739 w 533400"/>
              <a:gd name="connsiteY18" fmla="*/ 114921 h 523875"/>
              <a:gd name="connsiteX19" fmla="*/ 462827 w 533400"/>
              <a:gd name="connsiteY19" fmla="*/ 172071 h 523875"/>
              <a:gd name="connsiteX20" fmla="*/ 448539 w 533400"/>
              <a:gd name="connsiteY20" fmla="*/ 186359 h 523875"/>
              <a:gd name="connsiteX21" fmla="*/ 462827 w 533400"/>
              <a:gd name="connsiteY21" fmla="*/ 200646 h 523875"/>
              <a:gd name="connsiteX22" fmla="*/ 477114 w 533400"/>
              <a:gd name="connsiteY22" fmla="*/ 186359 h 523875"/>
              <a:gd name="connsiteX23" fmla="*/ 462827 w 533400"/>
              <a:gd name="connsiteY23" fmla="*/ 172071 h 523875"/>
              <a:gd name="connsiteX24" fmla="*/ 372339 w 533400"/>
              <a:gd name="connsiteY24" fmla="*/ 621 h 523875"/>
              <a:gd name="connsiteX25" fmla="*/ 372339 w 533400"/>
              <a:gd name="connsiteY25" fmla="*/ 133971 h 523875"/>
              <a:gd name="connsiteX26" fmla="*/ 162789 w 533400"/>
              <a:gd name="connsiteY26" fmla="*/ 133971 h 523875"/>
              <a:gd name="connsiteX27" fmla="*/ 162789 w 533400"/>
              <a:gd name="connsiteY27" fmla="*/ 621 h 523875"/>
              <a:gd name="connsiteX28" fmla="*/ 372339 w 533400"/>
              <a:gd name="connsiteY28" fmla="*/ 621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400" h="523875">
                <a:moveTo>
                  <a:pt x="372339" y="276846"/>
                </a:moveTo>
                <a:lnTo>
                  <a:pt x="372339" y="524496"/>
                </a:lnTo>
                <a:lnTo>
                  <a:pt x="162789" y="524496"/>
                </a:lnTo>
                <a:lnTo>
                  <a:pt x="162789" y="276846"/>
                </a:lnTo>
                <a:lnTo>
                  <a:pt x="372339" y="276846"/>
                </a:lnTo>
                <a:close/>
                <a:moveTo>
                  <a:pt x="143739" y="114921"/>
                </a:moveTo>
                <a:lnTo>
                  <a:pt x="143739" y="153021"/>
                </a:lnTo>
                <a:lnTo>
                  <a:pt x="391389" y="153021"/>
                </a:lnTo>
                <a:lnTo>
                  <a:pt x="391389" y="114921"/>
                </a:lnTo>
                <a:lnTo>
                  <a:pt x="534264" y="114921"/>
                </a:lnTo>
                <a:lnTo>
                  <a:pt x="534264" y="410196"/>
                </a:lnTo>
                <a:lnTo>
                  <a:pt x="391389" y="410196"/>
                </a:lnTo>
                <a:lnTo>
                  <a:pt x="391389" y="257796"/>
                </a:lnTo>
                <a:lnTo>
                  <a:pt x="143739" y="257796"/>
                </a:lnTo>
                <a:lnTo>
                  <a:pt x="143739" y="410196"/>
                </a:lnTo>
                <a:lnTo>
                  <a:pt x="864" y="410196"/>
                </a:lnTo>
                <a:lnTo>
                  <a:pt x="864" y="186359"/>
                </a:lnTo>
                <a:lnTo>
                  <a:pt x="67539" y="114921"/>
                </a:lnTo>
                <a:lnTo>
                  <a:pt x="143739" y="114921"/>
                </a:lnTo>
                <a:close/>
                <a:moveTo>
                  <a:pt x="462827" y="172071"/>
                </a:moveTo>
                <a:cubicBezTo>
                  <a:pt x="454921" y="172071"/>
                  <a:pt x="448539" y="178453"/>
                  <a:pt x="448539" y="186359"/>
                </a:cubicBezTo>
                <a:cubicBezTo>
                  <a:pt x="448539" y="194264"/>
                  <a:pt x="454921" y="200646"/>
                  <a:pt x="462827" y="200646"/>
                </a:cubicBezTo>
                <a:cubicBezTo>
                  <a:pt x="470732" y="200646"/>
                  <a:pt x="477114" y="194264"/>
                  <a:pt x="477114" y="186359"/>
                </a:cubicBezTo>
                <a:cubicBezTo>
                  <a:pt x="477114" y="178453"/>
                  <a:pt x="470732" y="172071"/>
                  <a:pt x="462827" y="172071"/>
                </a:cubicBezTo>
                <a:close/>
                <a:moveTo>
                  <a:pt x="372339" y="621"/>
                </a:moveTo>
                <a:lnTo>
                  <a:pt x="372339" y="133971"/>
                </a:lnTo>
                <a:lnTo>
                  <a:pt x="162789" y="133971"/>
                </a:lnTo>
                <a:lnTo>
                  <a:pt x="162789" y="621"/>
                </a:lnTo>
                <a:lnTo>
                  <a:pt x="372339" y="6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C7CFB7E-C519-44CB-A28D-7E247982B1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33" y="1665418"/>
            <a:ext cx="4705933" cy="26156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226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:a16="http://schemas.microsoft.com/office/drawing/2014/main" id="{2855B486-512C-48C6-B0E2-1DC24D766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id="{BB8A16C9-6334-4D05-899F-9C54BDF11087}"/>
              </a:ext>
            </a:extLst>
          </p:cNvPr>
          <p:cNvGrpSpPr/>
          <p:nvPr/>
        </p:nvGrpSpPr>
        <p:grpSpPr>
          <a:xfrm>
            <a:off x="0" y="2307523"/>
            <a:ext cx="12192000" cy="2242954"/>
            <a:chOff x="660400" y="3885295"/>
            <a:chExt cx="10858500" cy="2242954"/>
          </a:xfrm>
        </p:grpSpPr>
        <p:cxnSp>
          <p:nvCxnSpPr>
            <p:cNvPr id="64" name="ïṧḷidé">
              <a:extLst>
                <a:ext uri="{FF2B5EF4-FFF2-40B4-BE49-F238E27FC236}">
                  <a16:creationId xmlns:a16="http://schemas.microsoft.com/office/drawing/2014/main" id="{AE3F5ED5-9D26-49F8-890B-63A9A941DBCA}"/>
                </a:ext>
              </a:extLst>
            </p:cNvPr>
            <p:cNvCxnSpPr>
              <a:cxnSpLocks/>
            </p:cNvCxnSpPr>
            <p:nvPr/>
          </p:nvCxnSpPr>
          <p:spPr>
            <a:xfrm>
              <a:off x="660400" y="4780513"/>
              <a:ext cx="2714669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iśḻíḓè">
              <a:extLst>
                <a:ext uri="{FF2B5EF4-FFF2-40B4-BE49-F238E27FC236}">
                  <a16:creationId xmlns:a16="http://schemas.microsoft.com/office/drawing/2014/main" id="{D1F2A70C-2D9A-45E7-A762-0B0D1D1B0086}"/>
                </a:ext>
              </a:extLst>
            </p:cNvPr>
            <p:cNvSpPr txBox="1"/>
            <p:nvPr/>
          </p:nvSpPr>
          <p:spPr>
            <a:xfrm>
              <a:off x="660400" y="3885295"/>
              <a:ext cx="846487" cy="895218"/>
            </a:xfrm>
            <a:prstGeom prst="rect">
              <a:avLst/>
            </a:prstGeom>
            <a:noFill/>
          </p:spPr>
          <p:txBody>
            <a:bodyPr wrap="none" lIns="108000" tIns="108000" rIns="108000" bIns="108000" rtlCol="0" anchor="b" anchorCtr="0">
              <a:spAutoFit/>
            </a:bodyPr>
            <a:lstStyle/>
            <a:p>
              <a:r>
                <a:rPr kumimoji="1" lang="en-US" altLang="zh-CN" sz="4400" b="1" dirty="0">
                  <a:solidFill>
                    <a:schemeClr val="accent1"/>
                  </a:solidFill>
                </a:rPr>
                <a:t>01</a:t>
              </a:r>
            </a:p>
          </p:txBody>
        </p:sp>
        <p:cxnSp>
          <p:nvCxnSpPr>
            <p:cNvPr id="66" name="iṥľíḋè">
              <a:extLst>
                <a:ext uri="{FF2B5EF4-FFF2-40B4-BE49-F238E27FC236}">
                  <a16:creationId xmlns:a16="http://schemas.microsoft.com/office/drawing/2014/main" id="{328C76B1-8EC7-4932-A52C-9CE121707CF5}"/>
                </a:ext>
              </a:extLst>
            </p:cNvPr>
            <p:cNvCxnSpPr>
              <a:cxnSpLocks/>
            </p:cNvCxnSpPr>
            <p:nvPr/>
          </p:nvCxnSpPr>
          <p:spPr>
            <a:xfrm>
              <a:off x="3375010" y="4780513"/>
              <a:ext cx="2714669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ïṥḷiďé">
              <a:extLst>
                <a:ext uri="{FF2B5EF4-FFF2-40B4-BE49-F238E27FC236}">
                  <a16:creationId xmlns:a16="http://schemas.microsoft.com/office/drawing/2014/main" id="{E127F7DB-9E51-4B37-BD65-15B25FF216E4}"/>
                </a:ext>
              </a:extLst>
            </p:cNvPr>
            <p:cNvSpPr txBox="1"/>
            <p:nvPr/>
          </p:nvSpPr>
          <p:spPr>
            <a:xfrm>
              <a:off x="3375010" y="3885295"/>
              <a:ext cx="846487" cy="895218"/>
            </a:xfrm>
            <a:prstGeom prst="rect">
              <a:avLst/>
            </a:prstGeom>
            <a:noFill/>
          </p:spPr>
          <p:txBody>
            <a:bodyPr wrap="none" lIns="108000" tIns="108000" rIns="108000" bIns="108000" rtlCol="0" anchor="b" anchorCtr="0">
              <a:spAutoFit/>
            </a:bodyPr>
            <a:lstStyle/>
            <a:p>
              <a:r>
                <a:rPr kumimoji="1" lang="en-US" altLang="zh-CN" sz="4400" b="1" dirty="0">
                  <a:solidFill>
                    <a:schemeClr val="accent1"/>
                  </a:solidFill>
                </a:rPr>
                <a:t>02</a:t>
              </a:r>
            </a:p>
          </p:txBody>
        </p:sp>
        <p:cxnSp>
          <p:nvCxnSpPr>
            <p:cNvPr id="69" name="îṧlíḑê">
              <a:extLst>
                <a:ext uri="{FF2B5EF4-FFF2-40B4-BE49-F238E27FC236}">
                  <a16:creationId xmlns:a16="http://schemas.microsoft.com/office/drawing/2014/main" id="{4F4D26E7-8FBA-4C05-9918-2B86A0FD245F}"/>
                </a:ext>
              </a:extLst>
            </p:cNvPr>
            <p:cNvCxnSpPr>
              <a:cxnSpLocks/>
            </p:cNvCxnSpPr>
            <p:nvPr/>
          </p:nvCxnSpPr>
          <p:spPr>
            <a:xfrm>
              <a:off x="6089620" y="4780513"/>
              <a:ext cx="2714669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iṡḷiḓé">
              <a:extLst>
                <a:ext uri="{FF2B5EF4-FFF2-40B4-BE49-F238E27FC236}">
                  <a16:creationId xmlns:a16="http://schemas.microsoft.com/office/drawing/2014/main" id="{CAE10EE0-5C84-444B-B03A-F649B70E0360}"/>
                </a:ext>
              </a:extLst>
            </p:cNvPr>
            <p:cNvSpPr txBox="1"/>
            <p:nvPr/>
          </p:nvSpPr>
          <p:spPr>
            <a:xfrm>
              <a:off x="6089620" y="3885295"/>
              <a:ext cx="846487" cy="895218"/>
            </a:xfrm>
            <a:prstGeom prst="rect">
              <a:avLst/>
            </a:prstGeom>
            <a:noFill/>
          </p:spPr>
          <p:txBody>
            <a:bodyPr wrap="none" lIns="108000" tIns="108000" rIns="108000" bIns="108000" rtlCol="0" anchor="b" anchorCtr="0">
              <a:spAutoFit/>
            </a:bodyPr>
            <a:lstStyle/>
            <a:p>
              <a:r>
                <a:rPr kumimoji="1" lang="en-US" altLang="zh-CN" sz="4400" b="1" dirty="0">
                  <a:solidFill>
                    <a:schemeClr val="accent1"/>
                  </a:solidFill>
                </a:rPr>
                <a:t>03</a:t>
              </a:r>
            </a:p>
          </p:txBody>
        </p:sp>
        <p:cxnSp>
          <p:nvCxnSpPr>
            <p:cNvPr id="71" name="iŝ1iďè">
              <a:extLst>
                <a:ext uri="{FF2B5EF4-FFF2-40B4-BE49-F238E27FC236}">
                  <a16:creationId xmlns:a16="http://schemas.microsoft.com/office/drawing/2014/main" id="{5B733550-8E28-4F08-8299-F2E621BAE8B8}"/>
                </a:ext>
              </a:extLst>
            </p:cNvPr>
            <p:cNvCxnSpPr>
              <a:cxnSpLocks/>
            </p:cNvCxnSpPr>
            <p:nvPr/>
          </p:nvCxnSpPr>
          <p:spPr>
            <a:xfrm>
              <a:off x="8804231" y="4780513"/>
              <a:ext cx="2714669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išľíďè">
              <a:extLst>
                <a:ext uri="{FF2B5EF4-FFF2-40B4-BE49-F238E27FC236}">
                  <a16:creationId xmlns:a16="http://schemas.microsoft.com/office/drawing/2014/main" id="{C74A20F4-9565-440E-841C-79DCAFB5842F}"/>
                </a:ext>
              </a:extLst>
            </p:cNvPr>
            <p:cNvSpPr txBox="1"/>
            <p:nvPr/>
          </p:nvSpPr>
          <p:spPr>
            <a:xfrm>
              <a:off x="8804231" y="3885295"/>
              <a:ext cx="846487" cy="895218"/>
            </a:xfrm>
            <a:prstGeom prst="rect">
              <a:avLst/>
            </a:prstGeom>
            <a:noFill/>
          </p:spPr>
          <p:txBody>
            <a:bodyPr wrap="none" lIns="108000" tIns="108000" rIns="108000" bIns="108000" rtlCol="0" anchor="b" anchorCtr="0">
              <a:spAutoFit/>
            </a:bodyPr>
            <a:lstStyle/>
            <a:p>
              <a:r>
                <a:rPr kumimoji="1" lang="en-US" altLang="zh-CN" sz="4400" b="1" dirty="0">
                  <a:solidFill>
                    <a:schemeClr val="accent1"/>
                  </a:solidFill>
                </a:rPr>
                <a:t>04</a:t>
              </a:r>
            </a:p>
          </p:txBody>
        </p:sp>
        <p:grpSp>
          <p:nvGrpSpPr>
            <p:cNvPr id="91" name="ïŝḷiḍè">
              <a:extLst>
                <a:ext uri="{FF2B5EF4-FFF2-40B4-BE49-F238E27FC236}">
                  <a16:creationId xmlns:a16="http://schemas.microsoft.com/office/drawing/2014/main" id="{260A3BF7-7352-42B0-BC55-5CDB0083AC95}"/>
                </a:ext>
              </a:extLst>
            </p:cNvPr>
            <p:cNvGrpSpPr/>
            <p:nvPr/>
          </p:nvGrpSpPr>
          <p:grpSpPr>
            <a:xfrm>
              <a:off x="660401" y="4937189"/>
              <a:ext cx="2319106" cy="1191060"/>
              <a:chOff x="660401" y="4937902"/>
              <a:chExt cx="2319106" cy="1191060"/>
            </a:xfrm>
          </p:grpSpPr>
          <p:sp>
            <p:nvSpPr>
              <p:cNvPr id="93" name="íṧḷiḋè">
                <a:extLst>
                  <a:ext uri="{FF2B5EF4-FFF2-40B4-BE49-F238E27FC236}">
                    <a16:creationId xmlns:a16="http://schemas.microsoft.com/office/drawing/2014/main" id="{FD4C55BF-6453-4C19-9E41-FC45D2687486}"/>
                  </a:ext>
                </a:extLst>
              </p:cNvPr>
              <p:cNvSpPr/>
              <p:nvPr/>
            </p:nvSpPr>
            <p:spPr>
              <a:xfrm>
                <a:off x="660401" y="4937902"/>
                <a:ext cx="2319106" cy="1191060"/>
              </a:xfrm>
              <a:prstGeom prst="round2DiagRect">
                <a:avLst>
                  <a:gd name="adj1" fmla="val 33200"/>
                  <a:gd name="adj2" fmla="val 0"/>
                </a:avLst>
              </a:prstGeom>
              <a:solidFill>
                <a:schemeClr val="tx1">
                  <a:lumMod val="25000"/>
                  <a:lumOff val="75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îṧḷïḍé">
                <a:extLst>
                  <a:ext uri="{FF2B5EF4-FFF2-40B4-BE49-F238E27FC236}">
                    <a16:creationId xmlns:a16="http://schemas.microsoft.com/office/drawing/2014/main" id="{27EB0469-473D-4782-8965-A838C0D52233}"/>
                  </a:ext>
                </a:extLst>
              </p:cNvPr>
              <p:cNvSpPr/>
              <p:nvPr/>
            </p:nvSpPr>
            <p:spPr>
              <a:xfrm>
                <a:off x="688302" y="5037050"/>
                <a:ext cx="2263304" cy="95410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8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7" name="i$ḻïḋe">
              <a:extLst>
                <a:ext uri="{FF2B5EF4-FFF2-40B4-BE49-F238E27FC236}">
                  <a16:creationId xmlns:a16="http://schemas.microsoft.com/office/drawing/2014/main" id="{2C16D8AE-5AD6-4835-9F80-3593B43647D4}"/>
                </a:ext>
              </a:extLst>
            </p:cNvPr>
            <p:cNvGrpSpPr/>
            <p:nvPr/>
          </p:nvGrpSpPr>
          <p:grpSpPr>
            <a:xfrm>
              <a:off x="3359080" y="4913225"/>
              <a:ext cx="2319106" cy="1215024"/>
              <a:chOff x="660401" y="4913938"/>
              <a:chExt cx="2319106" cy="1215024"/>
            </a:xfrm>
          </p:grpSpPr>
          <p:sp>
            <p:nvSpPr>
              <p:cNvPr id="89" name="ïşlîḓe">
                <a:extLst>
                  <a:ext uri="{FF2B5EF4-FFF2-40B4-BE49-F238E27FC236}">
                    <a16:creationId xmlns:a16="http://schemas.microsoft.com/office/drawing/2014/main" id="{32E17B60-FCFD-408B-AA6D-5EE3A57EE40E}"/>
                  </a:ext>
                </a:extLst>
              </p:cNvPr>
              <p:cNvSpPr/>
              <p:nvPr/>
            </p:nvSpPr>
            <p:spPr>
              <a:xfrm>
                <a:off x="660401" y="4937902"/>
                <a:ext cx="2319106" cy="1191060"/>
              </a:xfrm>
              <a:prstGeom prst="round2DiagRect">
                <a:avLst>
                  <a:gd name="adj1" fmla="val 33200"/>
                  <a:gd name="adj2" fmla="val 0"/>
                </a:avLst>
              </a:prstGeom>
              <a:solidFill>
                <a:schemeClr val="tx1">
                  <a:lumMod val="25000"/>
                  <a:lumOff val="75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îsḷiḓe">
                <a:extLst>
                  <a:ext uri="{FF2B5EF4-FFF2-40B4-BE49-F238E27FC236}">
                    <a16:creationId xmlns:a16="http://schemas.microsoft.com/office/drawing/2014/main" id="{F6D82AD2-6BB8-4101-97C3-688AD6973F49}"/>
                  </a:ext>
                </a:extLst>
              </p:cNvPr>
              <p:cNvSpPr/>
              <p:nvPr/>
            </p:nvSpPr>
            <p:spPr>
              <a:xfrm>
                <a:off x="897060" y="4913938"/>
                <a:ext cx="1845788" cy="120032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介绍前人用震源时间函数研究深地震结果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" name="îśḷíďê">
              <a:extLst>
                <a:ext uri="{FF2B5EF4-FFF2-40B4-BE49-F238E27FC236}">
                  <a16:creationId xmlns:a16="http://schemas.microsoft.com/office/drawing/2014/main" id="{DD62D3B3-B6A3-4D4A-B36F-0B92C4FB0BA4}"/>
                </a:ext>
              </a:extLst>
            </p:cNvPr>
            <p:cNvGrpSpPr/>
            <p:nvPr/>
          </p:nvGrpSpPr>
          <p:grpSpPr>
            <a:xfrm>
              <a:off x="6089618" y="4913224"/>
              <a:ext cx="2319106" cy="1215025"/>
              <a:chOff x="692260" y="4913937"/>
              <a:chExt cx="2319106" cy="1215025"/>
            </a:xfrm>
          </p:grpSpPr>
          <p:sp>
            <p:nvSpPr>
              <p:cNvPr id="85" name="îṣļîďè">
                <a:extLst>
                  <a:ext uri="{FF2B5EF4-FFF2-40B4-BE49-F238E27FC236}">
                    <a16:creationId xmlns:a16="http://schemas.microsoft.com/office/drawing/2014/main" id="{07F64D13-6F25-4E1E-BF3F-30EA33D9257E}"/>
                  </a:ext>
                </a:extLst>
              </p:cNvPr>
              <p:cNvSpPr/>
              <p:nvPr/>
            </p:nvSpPr>
            <p:spPr>
              <a:xfrm>
                <a:off x="692260" y="4937902"/>
                <a:ext cx="2319106" cy="1191060"/>
              </a:xfrm>
              <a:prstGeom prst="round2DiagRect">
                <a:avLst>
                  <a:gd name="adj1" fmla="val 33200"/>
                  <a:gd name="adj2" fmla="val 0"/>
                </a:avLst>
              </a:prstGeom>
              <a:solidFill>
                <a:schemeClr val="tx1">
                  <a:lumMod val="25000"/>
                  <a:lumOff val="75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íṣḻídé">
                <a:extLst>
                  <a:ext uri="{FF2B5EF4-FFF2-40B4-BE49-F238E27FC236}">
                    <a16:creationId xmlns:a16="http://schemas.microsoft.com/office/drawing/2014/main" id="{16CD8072-EAE8-4C68-8864-38696DD83E08}"/>
                  </a:ext>
                </a:extLst>
              </p:cNvPr>
              <p:cNvSpPr/>
              <p:nvPr/>
            </p:nvSpPr>
            <p:spPr>
              <a:xfrm>
                <a:off x="811894" y="4913937"/>
                <a:ext cx="2079838" cy="120032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4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9" name="islidé">
              <a:extLst>
                <a:ext uri="{FF2B5EF4-FFF2-40B4-BE49-F238E27FC236}">
                  <a16:creationId xmlns:a16="http://schemas.microsoft.com/office/drawing/2014/main" id="{AC97A20E-C5C7-4AD7-BA50-0CB863845594}"/>
                </a:ext>
              </a:extLst>
            </p:cNvPr>
            <p:cNvGrpSpPr/>
            <p:nvPr/>
          </p:nvGrpSpPr>
          <p:grpSpPr>
            <a:xfrm>
              <a:off x="8756438" y="4937189"/>
              <a:ext cx="2319106" cy="1191060"/>
              <a:chOff x="660401" y="4937902"/>
              <a:chExt cx="2319106" cy="1191060"/>
            </a:xfrm>
          </p:grpSpPr>
          <p:sp>
            <p:nvSpPr>
              <p:cNvPr id="81" name="í$lîḍe">
                <a:extLst>
                  <a:ext uri="{FF2B5EF4-FFF2-40B4-BE49-F238E27FC236}">
                    <a16:creationId xmlns:a16="http://schemas.microsoft.com/office/drawing/2014/main" id="{2909E004-1022-4871-9878-A9C849E82D8F}"/>
                  </a:ext>
                </a:extLst>
              </p:cNvPr>
              <p:cNvSpPr/>
              <p:nvPr/>
            </p:nvSpPr>
            <p:spPr>
              <a:xfrm>
                <a:off x="660401" y="4937902"/>
                <a:ext cx="2319106" cy="1191060"/>
              </a:xfrm>
              <a:prstGeom prst="round2DiagRect">
                <a:avLst>
                  <a:gd name="adj1" fmla="val 33200"/>
                  <a:gd name="adj2" fmla="val 0"/>
                </a:avLst>
              </a:prstGeom>
              <a:solidFill>
                <a:schemeClr val="tx1">
                  <a:lumMod val="25000"/>
                  <a:lumOff val="75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îṧļiďe">
                <a:extLst>
                  <a:ext uri="{FF2B5EF4-FFF2-40B4-BE49-F238E27FC236}">
                    <a16:creationId xmlns:a16="http://schemas.microsoft.com/office/drawing/2014/main" id="{04B9337D-22D6-444E-BAF7-D785F8577332}"/>
                  </a:ext>
                </a:extLst>
              </p:cNvPr>
              <p:cNvSpPr/>
              <p:nvPr/>
            </p:nvSpPr>
            <p:spPr>
              <a:xfrm>
                <a:off x="1360006" y="5252491"/>
                <a:ext cx="919896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800" b="1">
                    <a:solidFill>
                      <a:schemeClr val="tx1"/>
                    </a:solidFill>
                  </a:rPr>
                  <a:t>总结</a:t>
                </a:r>
                <a:endParaRPr kumimoji="1" lang="en-US" altLang="zh-CN" sz="28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50571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FD0E5A8-2C29-423D-86FB-FC456B3D4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4" y="885389"/>
            <a:ext cx="8965752" cy="5087222"/>
          </a:xfrm>
          <a:prstGeom prst="rect">
            <a:avLst/>
          </a:prstGeom>
        </p:spPr>
      </p:pic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展示了两个不同深度但是同震级地震。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下方秒数表示地震的破裂时间（通过震源时间函数可得）。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不同深度的地震，其破裂时间也不一样，需要研究其原因。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/>
              <a:t>是否与深度不同</a:t>
            </a:r>
            <a:r>
              <a:rPr lang="en-US" altLang="zh-CN" sz="2000" b="1"/>
              <a:t>S</a:t>
            </a:r>
            <a:r>
              <a:rPr lang="zh-CN" altLang="en-US" sz="2000" b="1"/>
              <a:t>波速度不一样有关？</a:t>
            </a:r>
            <a:endParaRPr lang="en-US" altLang="zh-CN" sz="2000" b="1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151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3992537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/>
              <p:nvPr/>
            </p:nvSpPr>
            <p:spPr>
              <a:xfrm>
                <a:off x="9116101" y="1578708"/>
                <a:ext cx="2943036" cy="2560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纵坐标为深度，横坐标为比例。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zh-CN" altLang="en-US" sz="2000"/>
                  <a:t>为</a:t>
                </a:r>
                <a:r>
                  <a:rPr lang="en-US" altLang="zh-CN" sz="2000"/>
                  <a:t>Scaled duration</a:t>
                </a:r>
                <a:r>
                  <a:rPr lang="zh-CN" altLang="en-US" sz="2000"/>
                  <a:t>，即归一化的持续时间，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为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：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应变降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，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zh-CN" altLang="en-US" sz="2000" i="1">
                        <a:latin typeface="Cambria Math" panose="02040503050406030204" pitchFamily="18" charset="0"/>
                      </a:rPr>
                      <m:t>为</m:t>
                    </m:r>
                  </m:oMath>
                </a14:m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倘若与</a:t>
                </a:r>
                <a:r>
                  <a:rPr lang="en-US" altLang="zh-CN" sz="2000"/>
                  <a:t>S</a:t>
                </a:r>
                <a:r>
                  <a:rPr lang="zh-CN" altLang="en-US" sz="2000"/>
                  <a:t>波速度有关，则对应比例应为</a:t>
                </a:r>
                <a:r>
                  <a:rPr lang="en-US" altLang="zh-CN" sz="2000"/>
                  <a:t>0.54</a:t>
                </a:r>
                <a:r>
                  <a:rPr lang="zh-CN" altLang="en-US" sz="2000"/>
                  <a:t>，与</a:t>
                </a:r>
                <a:r>
                  <a:rPr lang="en-US" altLang="zh-CN" sz="2000"/>
                  <a:t>3:1</a:t>
                </a:r>
                <a:r>
                  <a:rPr lang="zh-CN" altLang="en-US" sz="2000"/>
                  <a:t>不符。</a:t>
                </a:r>
                <a:endParaRPr lang="en-US" altLang="zh-CN" sz="200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101" y="1578708"/>
                <a:ext cx="2943036" cy="2560957"/>
              </a:xfrm>
              <a:prstGeom prst="rect">
                <a:avLst/>
              </a:prstGeom>
              <a:blipFill>
                <a:blip r:embed="rId3"/>
                <a:stretch>
                  <a:fillRect l="-1863" t="-1429" r="-4555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B309D83-6297-435D-85DC-34DAC41F63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9" y="842183"/>
            <a:ext cx="8927421" cy="51736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3344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602137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左图为岩石性质随温度与压力的变化，两条线分别为：柔软部分开始变为塑性（下线），最脆的部分也变为塑性（上线）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地壳中脆性部分主要在</a:t>
            </a:r>
            <a:r>
              <a:rPr lang="en-US" altLang="zh-CN"/>
              <a:t>20-30km</a:t>
            </a:r>
            <a:r>
              <a:rPr lang="zh-CN" altLang="en-US"/>
              <a:t>，地幔中集中在俯冲带，</a:t>
            </a:r>
            <a:r>
              <a:rPr lang="en-US" altLang="zh-CN"/>
              <a:t>60-70km</a:t>
            </a:r>
            <a:r>
              <a:rPr lang="zh-CN" altLang="en-US"/>
              <a:t>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右图为俯冲带结构与不同深度发生地震的数目。</a:t>
            </a:r>
            <a:endParaRPr lang="en-US" altLang="zh-CN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D8CF79-C2AF-402D-82FA-829517B16F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4" y="985863"/>
            <a:ext cx="8692132" cy="4886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1012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2"/>
            <a:ext cx="2943036" cy="5872137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根据发震深度可进一步分为浅、中与深源地震，不同位置发震机理不一样。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浅源：脆性破裂。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中源：</a:t>
            </a:r>
            <a:r>
              <a:rPr lang="en-US" altLang="zh-CN"/>
              <a:t>Dehydration Embrittlement</a:t>
            </a:r>
            <a:r>
              <a:rPr lang="zh-CN" altLang="en-US"/>
              <a:t>（俯冲带脱水变脆）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深源：与橄榄石相变（引起体积变小）有关。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Thermal Runaway:</a:t>
            </a:r>
            <a:r>
              <a:rPr lang="zh-CN" altLang="en-US"/>
              <a:t>一旦开始破裂，产生热量使岩石融化，从而降低摩擦系数使滑动变得更容易，进而产生地震。</a:t>
            </a:r>
            <a:endParaRPr lang="en-US" altLang="zh-CN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52AD07-548E-4D89-B92D-08598D5D6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9" y="1044034"/>
            <a:ext cx="8840909" cy="47699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531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5375860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左图为深源地震震级与地震</a:t>
            </a:r>
            <a:r>
              <a:rPr lang="en-US" altLang="zh-CN" sz="2000"/>
              <a:t>b</a:t>
            </a:r>
            <a:r>
              <a:rPr lang="zh-CN" altLang="en-US" sz="2000"/>
              <a:t>值的关系，绿线应为对照组的浅源地震</a:t>
            </a:r>
            <a:r>
              <a:rPr lang="en-US" altLang="zh-CN" sz="2000"/>
              <a:t>b</a:t>
            </a:r>
            <a:r>
              <a:rPr lang="zh-CN" altLang="en-US" sz="2000"/>
              <a:t>值与震级的关系。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在不同震级之间</a:t>
            </a:r>
            <a:r>
              <a:rPr lang="en-US" altLang="zh-CN" sz="2000"/>
              <a:t>b</a:t>
            </a:r>
            <a:r>
              <a:rPr lang="zh-CN" altLang="en-US" sz="2000"/>
              <a:t>值不一样，故提出：深源地震发生存在多种机理。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右图为混合机制的图像化，起始只有一种机理，扩张后混合机理。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1A1498-B346-41B5-A1D6-61CAA98AE0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5862"/>
            <a:ext cx="8815338" cy="4886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6924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震源时间函数的概念详解：纵坐标为地震矩的变化率。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通过震源时间函数可以判断一次地震的破裂时间，破裂次数以及每次破裂大概释放了多少地震矩。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获取方法：有限断层反演或反卷积格林函数。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6D22FD-12E3-4548-BF0C-87CED23021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7" y="1085992"/>
            <a:ext cx="8197845" cy="468601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3B24A16-62FC-485D-94AB-C09809259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66" y="985864"/>
            <a:ext cx="8489563" cy="48862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1729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1"/>
            <a:ext cx="12192000" cy="723189"/>
            <a:chOff x="-657400" y="1781029"/>
            <a:chExt cx="13767277" cy="8809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80974"/>
              <a:chOff x="1036262" y="2022329"/>
              <a:chExt cx="10293954" cy="88097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880974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2400" b="1">
                    <a:solidFill>
                      <a:schemeClr val="tx1"/>
                    </a:solidFill>
                  </a:rPr>
                  <a:t>介绍深地震和震源时间函数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单个存在局限性：信息局限、频率局限与准确性局限。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但多个震源时间函数统一一起说不定能有较好的结果。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不同方法测量时，虽然长度和形状会有区别，但最大振幅较为稳定。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F161FD2-ADE3-4951-AE38-F9F259339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3" y="1131425"/>
            <a:ext cx="8659446" cy="41972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9532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13955"/>
            <a:chOff x="-657400" y="1781029"/>
            <a:chExt cx="13767277" cy="86972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69726"/>
              <a:chOff x="1036262" y="2022329"/>
              <a:chExt cx="10293954" cy="869726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869726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b="1">
                    <a:solidFill>
                      <a:schemeClr val="tx1"/>
                    </a:solidFill>
                  </a:rPr>
                  <a:t>介绍前人用震源时间函数研究深地震结果</a:t>
                </a:r>
                <a:endParaRPr kumimoji="1" lang="en-US" altLang="zh-CN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51049"/>
            <a:ext cx="2943036" cy="5391027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可以使用震源时间函数与震源参数反推中深源地震的产生机理吗？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前人工作：叠加</a:t>
            </a:r>
            <a:r>
              <a:rPr lang="en-US" altLang="zh-CN" sz="2000"/>
              <a:t>P</a:t>
            </a:r>
            <a:r>
              <a:rPr lang="zh-CN" altLang="en-US" sz="2000"/>
              <a:t>波的包络，不同位置的地震所叠出的包络线不一样。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推测：与发生的断层有关系：中源断层多且分布复杂，深层少且均匀。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90EBC63-07FF-48B4-A70B-980E40F9E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6" y="933432"/>
            <a:ext cx="8343387" cy="45270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202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13955"/>
            <a:chOff x="-657400" y="1781029"/>
            <a:chExt cx="13767277" cy="86972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869726"/>
              <a:chOff x="1036262" y="2022329"/>
              <a:chExt cx="10293954" cy="869726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869726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b="1">
                    <a:solidFill>
                      <a:schemeClr val="tx1"/>
                    </a:solidFill>
                  </a:rPr>
                  <a:t>介绍前人用震源时间函数研究深地震结果</a:t>
                </a:r>
                <a:endParaRPr kumimoji="1" lang="en-US" altLang="zh-CN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3955253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前人的其他发现：左图发现辐射效率随深度逐渐增大，右图发现不同深度地震的应力降有区别。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暗示中深源地震存在有区别于浅源地震的不同机制。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4CBCFD-D791-4761-9EF4-5DF07D169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37" y="1057209"/>
            <a:ext cx="8481126" cy="47435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9573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191AD15-2E29-4BDF-A623-4A9D6FBFF236}"/>
              </a:ext>
            </a:extLst>
          </p:cNvPr>
          <p:cNvGrpSpPr/>
          <p:nvPr/>
        </p:nvGrpSpPr>
        <p:grpSpPr>
          <a:xfrm>
            <a:off x="2257322" y="939567"/>
            <a:ext cx="7881997" cy="4978866"/>
            <a:chOff x="2978699" y="1890175"/>
            <a:chExt cx="7881997" cy="4978866"/>
          </a:xfrm>
        </p:grpSpPr>
        <p:sp>
          <p:nvSpPr>
            <p:cNvPr id="26" name="ïs1iḋê">
              <a:extLst>
                <a:ext uri="{FF2B5EF4-FFF2-40B4-BE49-F238E27FC236}">
                  <a16:creationId xmlns:a16="http://schemas.microsoft.com/office/drawing/2014/main" id="{9B0AFEA5-4EB7-4AFE-B147-D325938BFAE6}"/>
                </a:ext>
              </a:extLst>
            </p:cNvPr>
            <p:cNvSpPr/>
            <p:nvPr/>
          </p:nvSpPr>
          <p:spPr>
            <a:xfrm>
              <a:off x="2981432" y="3513832"/>
              <a:ext cx="7879264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深、中、浅地震的震源时间函数是否不同？</a:t>
              </a:r>
              <a:endParaRPr kumimoji="1" lang="en-US" altLang="zh-CN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îsḻîḋé">
              <a:extLst>
                <a:ext uri="{FF2B5EF4-FFF2-40B4-BE49-F238E27FC236}">
                  <a16:creationId xmlns:a16="http://schemas.microsoft.com/office/drawing/2014/main" id="{B3B98DF1-9C4F-4ABE-A5EF-3A3EB4C75840}"/>
                </a:ext>
              </a:extLst>
            </p:cNvPr>
            <p:cNvSpPr/>
            <p:nvPr/>
          </p:nvSpPr>
          <p:spPr>
            <a:xfrm>
              <a:off x="2978699" y="5282593"/>
              <a:ext cx="7879263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 如果存在，是因为震源产生机制导致的吗？</a:t>
              </a:r>
              <a:endParaRPr kumimoji="1" lang="en-US" altLang="zh-CN" sz="4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íşlïḍè">
              <a:extLst>
                <a:ext uri="{FF2B5EF4-FFF2-40B4-BE49-F238E27FC236}">
                  <a16:creationId xmlns:a16="http://schemas.microsoft.com/office/drawing/2014/main" id="{5639AE0B-73D1-4BA5-B60B-33FA95F4CF29}"/>
                </a:ext>
              </a:extLst>
            </p:cNvPr>
            <p:cNvGrpSpPr/>
            <p:nvPr/>
          </p:nvGrpSpPr>
          <p:grpSpPr>
            <a:xfrm>
              <a:off x="2981432" y="1890175"/>
              <a:ext cx="7572737" cy="1569660"/>
              <a:chOff x="2233364" y="3735632"/>
              <a:chExt cx="7572737" cy="1569660"/>
            </a:xfrm>
          </p:grpSpPr>
          <p:sp>
            <p:nvSpPr>
              <p:cNvPr id="16" name="is1ïḓê">
                <a:extLst>
                  <a:ext uri="{FF2B5EF4-FFF2-40B4-BE49-F238E27FC236}">
                    <a16:creationId xmlns:a16="http://schemas.microsoft.com/office/drawing/2014/main" id="{070C783C-A546-4911-8807-DEB73334BE92}"/>
                  </a:ext>
                </a:extLst>
              </p:cNvPr>
              <p:cNvSpPr/>
              <p:nvPr/>
            </p:nvSpPr>
            <p:spPr>
              <a:xfrm>
                <a:off x="2804864" y="3735632"/>
                <a:ext cx="7001237" cy="15696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4800" b="1">
                    <a:solidFill>
                      <a:schemeClr val="tx1"/>
                    </a:solidFill>
                    <a:effectLst>
                      <a:innerShdw blurRad="25400" dist="63500" dir="13500000">
                        <a:schemeClr val="accent1">
                          <a:lumMod val="75000"/>
                          <a:alpha val="60000"/>
                        </a:schemeClr>
                      </a:innerShdw>
                    </a:effectLst>
                  </a:rPr>
                  <a:t>地震矩释放过程是否因震源产生机制不同而不同？</a:t>
                </a:r>
                <a:endParaRPr kumimoji="1" lang="en-US" altLang="zh-CN" sz="48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śľiďe">
                <a:extLst>
                  <a:ext uri="{FF2B5EF4-FFF2-40B4-BE49-F238E27FC236}">
                    <a16:creationId xmlns:a16="http://schemas.microsoft.com/office/drawing/2014/main" id="{21A5D973-A8EE-47BC-BAFC-1BF471FF494D}"/>
                  </a:ext>
                </a:extLst>
              </p:cNvPr>
              <p:cNvGrpSpPr/>
              <p:nvPr/>
            </p:nvGrpSpPr>
            <p:grpSpPr>
              <a:xfrm>
                <a:off x="2233364" y="3956519"/>
                <a:ext cx="476250" cy="377952"/>
                <a:chOff x="2233364" y="3956519"/>
                <a:chExt cx="476250" cy="377952"/>
              </a:xfrm>
            </p:grpSpPr>
            <p:sp>
              <p:nvSpPr>
                <p:cNvPr id="18" name="ïSḷîḍè">
                  <a:extLst>
                    <a:ext uri="{FF2B5EF4-FFF2-40B4-BE49-F238E27FC236}">
                      <a16:creationId xmlns:a16="http://schemas.microsoft.com/office/drawing/2014/main" id="{1A3223E2-4A70-4263-B1BB-9E198584CF5B}"/>
                    </a:ext>
                  </a:extLst>
                </p:cNvPr>
                <p:cNvSpPr/>
                <p:nvPr/>
              </p:nvSpPr>
              <p:spPr>
                <a:xfrm>
                  <a:off x="251911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/>
                </a:p>
              </p:txBody>
            </p:sp>
            <p:sp>
              <p:nvSpPr>
                <p:cNvPr id="19" name="ïś1ide">
                  <a:extLst>
                    <a:ext uri="{FF2B5EF4-FFF2-40B4-BE49-F238E27FC236}">
                      <a16:creationId xmlns:a16="http://schemas.microsoft.com/office/drawing/2014/main" id="{B1583127-6340-4A7C-B7D3-9D2F0225DF73}"/>
                    </a:ext>
                  </a:extLst>
                </p:cNvPr>
                <p:cNvSpPr/>
                <p:nvPr/>
              </p:nvSpPr>
              <p:spPr>
                <a:xfrm>
                  <a:off x="223336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>
                    <a:solidFill>
                      <a:srgbClr val="00B0F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33390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实验一：对浅源地震与其他地震的震源时间函数进行特征提取，然后放入机器学习分类器（随机森林）中，观察能否成功将浅源与其他地震分离开。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实验二：对中源地震与深源地震进行上述操作，为对照组。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8A54E96-79E4-4145-8B25-A9449322E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63" y="1213353"/>
            <a:ext cx="8858774" cy="4658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0910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/>
              <p:nvPr/>
            </p:nvSpPr>
            <p:spPr>
              <a:xfrm>
                <a:off x="9116101" y="1578709"/>
                <a:ext cx="2943036" cy="3175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具体提取了如图所示特征（根据右下角的五篇文章中选出）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较为重要的是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zh-CN" altLang="en-US" sz="2000"/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000"/>
                  <a:t>。物理意义分别为归一化的地震持续时间与震源时间函数的峰值。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归一化的方程参考了</a:t>
                </a:r>
                <a:r>
                  <a:rPr lang="en-US" altLang="zh-CN" sz="2000"/>
                  <a:t>1998</a:t>
                </a:r>
                <a:r>
                  <a:rPr lang="zh-CN" altLang="en-US" sz="2000"/>
                  <a:t>年</a:t>
                </a:r>
                <a:r>
                  <a:rPr lang="en-US" altLang="zh-CN" sz="2000"/>
                  <a:t>Houston</a:t>
                </a:r>
                <a:r>
                  <a:rPr lang="zh-CN" altLang="en-US" sz="2000"/>
                  <a:t>的文章。</a:t>
                </a:r>
                <a:endParaRPr lang="en-US" altLang="zh-CN" sz="200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101" y="1578709"/>
                <a:ext cx="2943036" cy="3175678"/>
              </a:xfrm>
              <a:prstGeom prst="rect">
                <a:avLst/>
              </a:prstGeom>
              <a:blipFill>
                <a:blip r:embed="rId3"/>
                <a:stretch>
                  <a:fillRect l="-1863" t="-1152" r="-10973" b="-24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3659C67-BA55-4C33-88EB-AA5466C4AD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676"/>
            <a:ext cx="8974952" cy="47294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7783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3577748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随机森林的结构图：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实际为决策树的总集合。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优点：可以返还不同特征的重要性（我理解为展示不同特征影响的分类结果）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7127C6D-F59F-420C-BC3D-C21AD52D5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30" y="1226327"/>
            <a:ext cx="8791639" cy="44053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032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最终分类结果</a:t>
            </a:r>
            <a:r>
              <a:rPr lang="en-US" altLang="zh-CN" sz="2000"/>
              <a:t>&amp;</a:t>
            </a:r>
            <a:r>
              <a:rPr lang="zh-CN" altLang="en-US" sz="2000"/>
              <a:t>不同特征的分类结果。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其中不同特征的分类结果图很重要：底下的小图为其代表的权重，上面的折线图为依次往分类器中加入不同的特征后分类的结果。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F23E016-9F7B-4DE1-B463-A7C03BBEA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27" y="942934"/>
            <a:ext cx="8408546" cy="471614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DEC153B-54CD-44A1-8403-470A61D8D2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40" y="901434"/>
            <a:ext cx="8689119" cy="50136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0760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352741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考虑到机器学习的黑盒子问题：用二分法进行了类似操作。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单独拿出单一的特征，通过一个阈值的划分来进行地震类型的划分。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EADC73-284A-4BD3-B28D-D96AEA911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99" y="1140661"/>
            <a:ext cx="8325902" cy="45766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0115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88627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二分法与机器学习方法结果类似。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纵坐标表示的是二分法的准确性，横坐标表示的是随机森林方法最终得出的权重，不难看出相对最大释放率与持续时间分别是浅源</a:t>
            </a:r>
            <a:r>
              <a:rPr lang="en-US" altLang="zh-CN" sz="2000"/>
              <a:t>/</a:t>
            </a:r>
            <a:r>
              <a:rPr lang="zh-CN" altLang="en-US" sz="2000"/>
              <a:t>深源地震与中源</a:t>
            </a:r>
            <a:r>
              <a:rPr lang="en-US" altLang="zh-CN" sz="2000"/>
              <a:t>/</a:t>
            </a:r>
            <a:r>
              <a:rPr lang="zh-CN" altLang="en-US" sz="2000"/>
              <a:t>深源地震震源时间函数最大的不同。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04295F-53BB-4F4C-949C-7132B760B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64" y="1020676"/>
            <a:ext cx="8424972" cy="48862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9554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191AD15-2E29-4BDF-A623-4A9D6FBFF236}"/>
              </a:ext>
            </a:extLst>
          </p:cNvPr>
          <p:cNvGrpSpPr/>
          <p:nvPr/>
        </p:nvGrpSpPr>
        <p:grpSpPr>
          <a:xfrm>
            <a:off x="2257322" y="939567"/>
            <a:ext cx="7881997" cy="4978866"/>
            <a:chOff x="2978699" y="1890175"/>
            <a:chExt cx="7881997" cy="4978866"/>
          </a:xfrm>
        </p:grpSpPr>
        <p:sp>
          <p:nvSpPr>
            <p:cNvPr id="26" name="ïs1iḋê">
              <a:extLst>
                <a:ext uri="{FF2B5EF4-FFF2-40B4-BE49-F238E27FC236}">
                  <a16:creationId xmlns:a16="http://schemas.microsoft.com/office/drawing/2014/main" id="{9B0AFEA5-4EB7-4AFE-B147-D325938BFAE6}"/>
                </a:ext>
              </a:extLst>
            </p:cNvPr>
            <p:cNvSpPr/>
            <p:nvPr/>
          </p:nvSpPr>
          <p:spPr>
            <a:xfrm>
              <a:off x="2981432" y="3513832"/>
              <a:ext cx="7879264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深、中、浅地震的震源时间函数是否不同？</a:t>
              </a:r>
              <a:r>
                <a:rPr kumimoji="1" lang="zh-CN" altLang="en-US" sz="4400" b="1">
                  <a:solidFill>
                    <a:srgbClr val="00B0F0"/>
                  </a:solidFill>
                </a:rPr>
                <a:t>确实不同</a:t>
              </a:r>
              <a:endParaRPr kumimoji="1" lang="en-US" altLang="zh-CN" sz="4400" b="1" dirty="0">
                <a:solidFill>
                  <a:srgbClr val="00B0F0"/>
                </a:solidFill>
              </a:endParaRPr>
            </a:p>
          </p:txBody>
        </p:sp>
        <p:sp>
          <p:nvSpPr>
            <p:cNvPr id="24" name="îsḻîḋé">
              <a:extLst>
                <a:ext uri="{FF2B5EF4-FFF2-40B4-BE49-F238E27FC236}">
                  <a16:creationId xmlns:a16="http://schemas.microsoft.com/office/drawing/2014/main" id="{B3B98DF1-9C4F-4ABE-A5EF-3A3EB4C75840}"/>
                </a:ext>
              </a:extLst>
            </p:cNvPr>
            <p:cNvSpPr/>
            <p:nvPr/>
          </p:nvSpPr>
          <p:spPr>
            <a:xfrm>
              <a:off x="2978699" y="5282593"/>
              <a:ext cx="7879263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 如果存在，是因为震源产生机制导致的吗？</a:t>
              </a:r>
              <a:endParaRPr kumimoji="1" lang="en-US" altLang="zh-CN" sz="4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íşlïḍè">
              <a:extLst>
                <a:ext uri="{FF2B5EF4-FFF2-40B4-BE49-F238E27FC236}">
                  <a16:creationId xmlns:a16="http://schemas.microsoft.com/office/drawing/2014/main" id="{5639AE0B-73D1-4BA5-B60B-33FA95F4CF29}"/>
                </a:ext>
              </a:extLst>
            </p:cNvPr>
            <p:cNvGrpSpPr/>
            <p:nvPr/>
          </p:nvGrpSpPr>
          <p:grpSpPr>
            <a:xfrm>
              <a:off x="2981432" y="1890175"/>
              <a:ext cx="7572737" cy="1569660"/>
              <a:chOff x="2233364" y="3735632"/>
              <a:chExt cx="7572737" cy="1569660"/>
            </a:xfrm>
          </p:grpSpPr>
          <p:sp>
            <p:nvSpPr>
              <p:cNvPr id="16" name="is1ïḓê">
                <a:extLst>
                  <a:ext uri="{FF2B5EF4-FFF2-40B4-BE49-F238E27FC236}">
                    <a16:creationId xmlns:a16="http://schemas.microsoft.com/office/drawing/2014/main" id="{070C783C-A546-4911-8807-DEB73334BE92}"/>
                  </a:ext>
                </a:extLst>
              </p:cNvPr>
              <p:cNvSpPr/>
              <p:nvPr/>
            </p:nvSpPr>
            <p:spPr>
              <a:xfrm>
                <a:off x="2804864" y="3735632"/>
                <a:ext cx="7001237" cy="15696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4800" b="1">
                    <a:solidFill>
                      <a:schemeClr val="tx1"/>
                    </a:solidFill>
                    <a:effectLst>
                      <a:innerShdw blurRad="25400" dist="63500" dir="13500000">
                        <a:schemeClr val="accent1">
                          <a:lumMod val="75000"/>
                          <a:alpha val="60000"/>
                        </a:schemeClr>
                      </a:innerShdw>
                    </a:effectLst>
                  </a:rPr>
                  <a:t>地震矩释放过程是否因震源产生机制不同而不同？</a:t>
                </a:r>
                <a:endParaRPr kumimoji="1" lang="en-US" altLang="zh-CN" sz="48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śľiďe">
                <a:extLst>
                  <a:ext uri="{FF2B5EF4-FFF2-40B4-BE49-F238E27FC236}">
                    <a16:creationId xmlns:a16="http://schemas.microsoft.com/office/drawing/2014/main" id="{21A5D973-A8EE-47BC-BAFC-1BF471FF494D}"/>
                  </a:ext>
                </a:extLst>
              </p:cNvPr>
              <p:cNvGrpSpPr/>
              <p:nvPr/>
            </p:nvGrpSpPr>
            <p:grpSpPr>
              <a:xfrm>
                <a:off x="2233364" y="3956519"/>
                <a:ext cx="476250" cy="377952"/>
                <a:chOff x="2233364" y="3956519"/>
                <a:chExt cx="476250" cy="377952"/>
              </a:xfrm>
            </p:grpSpPr>
            <p:sp>
              <p:nvSpPr>
                <p:cNvPr id="18" name="ïSḷîḍè">
                  <a:extLst>
                    <a:ext uri="{FF2B5EF4-FFF2-40B4-BE49-F238E27FC236}">
                      <a16:creationId xmlns:a16="http://schemas.microsoft.com/office/drawing/2014/main" id="{1A3223E2-4A70-4263-B1BB-9E198584CF5B}"/>
                    </a:ext>
                  </a:extLst>
                </p:cNvPr>
                <p:cNvSpPr/>
                <p:nvPr/>
              </p:nvSpPr>
              <p:spPr>
                <a:xfrm>
                  <a:off x="251911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/>
                </a:p>
              </p:txBody>
            </p:sp>
            <p:sp>
              <p:nvSpPr>
                <p:cNvPr id="19" name="ïś1ide">
                  <a:extLst>
                    <a:ext uri="{FF2B5EF4-FFF2-40B4-BE49-F238E27FC236}">
                      <a16:creationId xmlns:a16="http://schemas.microsoft.com/office/drawing/2014/main" id="{B1583127-6340-4A7C-B7D3-9D2F0225DF73}"/>
                    </a:ext>
                  </a:extLst>
                </p:cNvPr>
                <p:cNvSpPr/>
                <p:nvPr/>
              </p:nvSpPr>
              <p:spPr>
                <a:xfrm>
                  <a:off x="223336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>
                    <a:solidFill>
                      <a:srgbClr val="00B0F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0529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2"/>
            <a:ext cx="2943036" cy="553238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0" y="1578708"/>
            <a:ext cx="30758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前置知识：了解地震不变量。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应力降：发生地震时，断层上某一点破裂前后的应力差（与震级和尺度有关）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应变降：地震发生过后地震滑移量除长度。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地震自相似：假设应力降不变，则地震矩与持续时间的三次方和断层面积的二分之三次方成正比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应力降与应变降存在关系：与剪切刚度有关系，</a:t>
            </a:r>
            <a:r>
              <a:rPr lang="en-US" altLang="zh-CN"/>
              <a:t>C</a:t>
            </a:r>
            <a:r>
              <a:rPr lang="zh-CN" altLang="en-US"/>
              <a:t>为与断层形状有关的常数</a:t>
            </a:r>
            <a:endParaRPr lang="en-US" altLang="zh-CN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28BC1EA-0E2A-4A38-B5D7-1B25BFFE18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83" y="1113222"/>
            <a:ext cx="8750033" cy="46315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4794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2"/>
            <a:ext cx="2943036" cy="5797527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/>
              <p:nvPr/>
            </p:nvSpPr>
            <p:spPr>
              <a:xfrm>
                <a:off x="9116101" y="1578708"/>
                <a:ext cx="2943036" cy="5211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代表了</m:t>
                    </m:r>
                  </m:oMath>
                </a14:m>
                <a:r>
                  <a:rPr lang="zh-CN" altLang="en-US"/>
                  <a:t>什么？</a:t>
                </a:r>
                <a:endParaRPr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/>
                  <a:t>两种不同的表达方式，包含应力降</a:t>
                </a:r>
                <a:r>
                  <a:rPr lang="en-US" altLang="zh-CN"/>
                  <a:t>&amp;</a:t>
                </a:r>
                <a:r>
                  <a:rPr lang="zh-CN" altLang="en-US"/>
                  <a:t>包含应变降！</a:t>
                </a:r>
                <a:endParaRPr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/>
                  <a:t>第一种包含</a:t>
                </a:r>
                <a:r>
                  <a:rPr lang="en-US" altLang="zh-CN"/>
                  <a:t>S</a:t>
                </a:r>
                <a:r>
                  <a:rPr lang="zh-CN" altLang="en-US"/>
                  <a:t>波速度、应力降与地震矩（</a:t>
                </a:r>
                <a:r>
                  <a:rPr lang="zh-CN" altLang="en-US">
                    <a:solidFill>
                      <a:srgbClr val="92D050"/>
                    </a:solidFill>
                  </a:rPr>
                  <a:t>计算得到绿色的线</a:t>
                </a:r>
                <a:r>
                  <a:rPr lang="zh-CN" altLang="en-US"/>
                  <a:t>），吻合的不好。</a:t>
                </a:r>
                <a:endParaRPr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/>
                  <a:t>第二种包含密度、</a:t>
                </a:r>
                <a:r>
                  <a:rPr lang="en-US" altLang="zh-CN"/>
                  <a:t>S</a:t>
                </a:r>
                <a:r>
                  <a:rPr lang="zh-CN" altLang="en-US"/>
                  <a:t>波速度与应变降。（</a:t>
                </a:r>
                <a:r>
                  <a:rPr lang="zh-CN" altLang="en-US">
                    <a:solidFill>
                      <a:srgbClr val="FF0000"/>
                    </a:solidFill>
                  </a:rPr>
                  <a:t>红色的线</a:t>
                </a:r>
                <a:r>
                  <a:rPr lang="zh-CN" altLang="en-US"/>
                  <a:t>）</a:t>
                </a:r>
                <a:endParaRPr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/>
                  <a:t>两种情况均在应变（力）降不变假设下模拟。</a:t>
                </a:r>
                <a:endParaRPr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/>
                  <a:t>变化取决于地球刚度（密度）</a:t>
                </a:r>
                <a:endParaRPr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101" y="1578708"/>
                <a:ext cx="2943036" cy="5211298"/>
              </a:xfrm>
              <a:prstGeom prst="rect">
                <a:avLst/>
              </a:prstGeom>
              <a:blipFill>
                <a:blip r:embed="rId3"/>
                <a:stretch>
                  <a:fillRect l="-1242" t="-585" r="-82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848B49B-3320-4FC5-8D19-66FFC824B8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48" y="985863"/>
            <a:ext cx="8585204" cy="47687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2542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3753917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/>
              <p:nvPr/>
            </p:nvSpPr>
            <p:spPr>
              <a:xfrm>
                <a:off x="9116101" y="1578708"/>
                <a:ext cx="2943036" cy="2252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对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zh-CN" altLang="en-US" sz="2000" i="1">
                        <a:latin typeface="Cambria Math" panose="02040503050406030204" pitchFamily="18" charset="0"/>
                      </a:rPr>
                      <m:t>来说也有</m:t>
                    </m:r>
                  </m:oMath>
                </a14:m>
                <a:r>
                  <a:rPr lang="zh-CN" altLang="en-US" sz="2000"/>
                  <a:t>类似的结果。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总体结论：在</a:t>
                </a:r>
                <a:r>
                  <a:rPr lang="zh-CN" altLang="en-US" sz="2000">
                    <a:solidFill>
                      <a:srgbClr val="FF0000"/>
                    </a:solidFill>
                  </a:rPr>
                  <a:t>应变降不变</a:t>
                </a:r>
                <a:r>
                  <a:rPr lang="zh-CN" altLang="en-US" sz="2000"/>
                  <a:t>假定下，两个量都是主要受地球刚度随深度变化改变而改变的。</a:t>
                </a:r>
                <a:endParaRPr lang="en-US" altLang="zh-CN" sz="200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101" y="1578708"/>
                <a:ext cx="2943036" cy="2252348"/>
              </a:xfrm>
              <a:prstGeom prst="rect">
                <a:avLst/>
              </a:prstGeom>
              <a:blipFill>
                <a:blip r:embed="rId3"/>
                <a:stretch>
                  <a:fillRect l="-1863" t="-1355" r="-1656" b="-40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89B8EC-32F7-4E2F-A334-4EC0F73117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9" y="985863"/>
            <a:ext cx="8557797" cy="47741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6695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79C7E44-A9CC-471B-ABDF-61A1D678FFE6}"/>
              </a:ext>
            </a:extLst>
          </p:cNvPr>
          <p:cNvGrpSpPr/>
          <p:nvPr/>
        </p:nvGrpSpPr>
        <p:grpSpPr>
          <a:xfrm>
            <a:off x="9116101" y="2090026"/>
            <a:ext cx="2943036" cy="2443137"/>
            <a:chOff x="9116101" y="985863"/>
            <a:chExt cx="2943036" cy="2443137"/>
          </a:xfrm>
        </p:grpSpPr>
        <p:sp>
          <p:nvSpPr>
            <p:cNvPr id="65" name="íşļïḋè">
              <a:extLst>
                <a:ext uri="{FF2B5EF4-FFF2-40B4-BE49-F238E27FC236}">
                  <a16:creationId xmlns:a16="http://schemas.microsoft.com/office/drawing/2014/main" id="{FC1911AE-6154-41D9-86F0-DABDCB7CD430}"/>
                </a:ext>
              </a:extLst>
            </p:cNvPr>
            <p:cNvSpPr/>
            <p:nvPr/>
          </p:nvSpPr>
          <p:spPr bwMode="auto">
            <a:xfrm>
              <a:off x="9116101" y="985863"/>
              <a:ext cx="2943036" cy="2443137"/>
            </a:xfrm>
            <a:custGeom>
              <a:avLst/>
              <a:gdLst>
                <a:gd name="T0" fmla="*/ 37 w 388"/>
                <a:gd name="T1" fmla="*/ 0 h 214"/>
                <a:gd name="T2" fmla="*/ 351 w 388"/>
                <a:gd name="T3" fmla="*/ 0 h 214"/>
                <a:gd name="T4" fmla="*/ 388 w 388"/>
                <a:gd name="T5" fmla="*/ 29 h 214"/>
                <a:gd name="T6" fmla="*/ 388 w 388"/>
                <a:gd name="T7" fmla="*/ 150 h 214"/>
                <a:gd name="T8" fmla="*/ 351 w 388"/>
                <a:gd name="T9" fmla="*/ 179 h 214"/>
                <a:gd name="T10" fmla="*/ 286 w 388"/>
                <a:gd name="T11" fmla="*/ 179 h 214"/>
                <a:gd name="T12" fmla="*/ 250 w 388"/>
                <a:gd name="T13" fmla="*/ 214 h 214"/>
                <a:gd name="T14" fmla="*/ 234 w 388"/>
                <a:gd name="T15" fmla="*/ 179 h 214"/>
                <a:gd name="T16" fmla="*/ 37 w 388"/>
                <a:gd name="T17" fmla="*/ 179 h 214"/>
                <a:gd name="T18" fmla="*/ 0 w 388"/>
                <a:gd name="T19" fmla="*/ 150 h 214"/>
                <a:gd name="T20" fmla="*/ 0 w 388"/>
                <a:gd name="T21" fmla="*/ 29 h 214"/>
                <a:gd name="T22" fmla="*/ 37 w 388"/>
                <a:gd name="T2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8" h="214">
                  <a:moveTo>
                    <a:pt x="37" y="0"/>
                  </a:moveTo>
                  <a:cubicBezTo>
                    <a:pt x="351" y="0"/>
                    <a:pt x="351" y="0"/>
                    <a:pt x="351" y="0"/>
                  </a:cubicBezTo>
                  <a:cubicBezTo>
                    <a:pt x="371" y="0"/>
                    <a:pt x="388" y="13"/>
                    <a:pt x="388" y="29"/>
                  </a:cubicBezTo>
                  <a:cubicBezTo>
                    <a:pt x="388" y="150"/>
                    <a:pt x="388" y="150"/>
                    <a:pt x="388" y="150"/>
                  </a:cubicBezTo>
                  <a:cubicBezTo>
                    <a:pt x="388" y="166"/>
                    <a:pt x="371" y="179"/>
                    <a:pt x="351" y="179"/>
                  </a:cubicBezTo>
                  <a:cubicBezTo>
                    <a:pt x="286" y="179"/>
                    <a:pt x="286" y="179"/>
                    <a:pt x="286" y="179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16" y="179"/>
                    <a:pt x="0" y="166"/>
                    <a:pt x="0" y="15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6" y="0"/>
                    <a:pt x="37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C3C02AF-96CE-493F-8346-55FA9595C46D}"/>
                </a:ext>
              </a:extLst>
            </p:cNvPr>
            <p:cNvSpPr txBox="1"/>
            <p:nvPr/>
          </p:nvSpPr>
          <p:spPr>
            <a:xfrm>
              <a:off x="9116101" y="1568619"/>
              <a:ext cx="29430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/>
                <a:t>是否刚度变化幅度是之前中源、深源分类准确率较低的理由？</a:t>
              </a:r>
              <a:endParaRPr lang="en-US" altLang="zh-CN" sz="200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D44653E-2090-4663-BFC8-BF9B175EFF9E}"/>
                </a:ext>
              </a:extLst>
            </p:cNvPr>
            <p:cNvSpPr txBox="1"/>
            <p:nvPr/>
          </p:nvSpPr>
          <p:spPr>
            <a:xfrm>
              <a:off x="10106973" y="1020676"/>
              <a:ext cx="961292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/>
                <a:t>图解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69F455B1-EA77-4D73-8902-FFDDBA119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3" y="985863"/>
            <a:ext cx="8852021" cy="46514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225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785764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3C02AF-96CE-493F-8346-55FA9595C46D}"/>
              </a:ext>
            </a:extLst>
          </p:cNvPr>
          <p:cNvSpPr txBox="1"/>
          <p:nvPr/>
        </p:nvSpPr>
        <p:spPr>
          <a:xfrm>
            <a:off x="9116101" y="1578708"/>
            <a:ext cx="29430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进行定量测试：左图为观测值，右图为假设刚度完全控制两个量的模拟实验。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结果显示极其接近，可以较好证明二者主要收到地球刚度变化的影响。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/>
              <a:t>两个量间存在一定的测量精度差异。</a:t>
            </a:r>
            <a:endParaRPr lang="en-US" altLang="zh-CN" sz="20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D4D2655-7C7C-4DDB-96AE-97243F953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8" y="877448"/>
            <a:ext cx="8465323" cy="51031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6D375EB-5CAF-46B4-AEAF-0F5B11492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2" y="877448"/>
            <a:ext cx="8016935" cy="49686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0284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191AD15-2E29-4BDF-A623-4A9D6FBFF236}"/>
              </a:ext>
            </a:extLst>
          </p:cNvPr>
          <p:cNvGrpSpPr/>
          <p:nvPr/>
        </p:nvGrpSpPr>
        <p:grpSpPr>
          <a:xfrm>
            <a:off x="2257322" y="939567"/>
            <a:ext cx="7881997" cy="4978866"/>
            <a:chOff x="2978699" y="1890175"/>
            <a:chExt cx="7881997" cy="4978866"/>
          </a:xfrm>
        </p:grpSpPr>
        <p:sp>
          <p:nvSpPr>
            <p:cNvPr id="26" name="ïs1iḋê">
              <a:extLst>
                <a:ext uri="{FF2B5EF4-FFF2-40B4-BE49-F238E27FC236}">
                  <a16:creationId xmlns:a16="http://schemas.microsoft.com/office/drawing/2014/main" id="{9B0AFEA5-4EB7-4AFE-B147-D325938BFAE6}"/>
                </a:ext>
              </a:extLst>
            </p:cNvPr>
            <p:cNvSpPr/>
            <p:nvPr/>
          </p:nvSpPr>
          <p:spPr>
            <a:xfrm>
              <a:off x="2981432" y="3513832"/>
              <a:ext cx="7879264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深、中、浅地震的震源时间函数是否不同？</a:t>
              </a:r>
              <a:r>
                <a:rPr kumimoji="1" lang="zh-CN" altLang="en-US" sz="4400" b="1">
                  <a:solidFill>
                    <a:srgbClr val="00B0F0"/>
                  </a:solidFill>
                </a:rPr>
                <a:t>确实不同</a:t>
              </a:r>
              <a:endParaRPr kumimoji="1" lang="en-US" altLang="zh-CN" sz="4400" b="1" dirty="0">
                <a:solidFill>
                  <a:srgbClr val="00B0F0"/>
                </a:solidFill>
              </a:endParaRPr>
            </a:p>
          </p:txBody>
        </p:sp>
        <p:sp>
          <p:nvSpPr>
            <p:cNvPr id="24" name="îsḻîḋé">
              <a:extLst>
                <a:ext uri="{FF2B5EF4-FFF2-40B4-BE49-F238E27FC236}">
                  <a16:creationId xmlns:a16="http://schemas.microsoft.com/office/drawing/2014/main" id="{B3B98DF1-9C4F-4ABE-A5EF-3A3EB4C75840}"/>
                </a:ext>
              </a:extLst>
            </p:cNvPr>
            <p:cNvSpPr/>
            <p:nvPr/>
          </p:nvSpPr>
          <p:spPr>
            <a:xfrm>
              <a:off x="2978699" y="5282593"/>
              <a:ext cx="7879263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 如果存在，是因为震源产生机制导致的吗？</a:t>
              </a:r>
              <a:r>
                <a:rPr kumimoji="1" lang="zh-CN" altLang="en-US" sz="4400" b="1">
                  <a:solidFill>
                    <a:srgbClr val="00B0F0"/>
                  </a:solidFill>
                </a:rPr>
                <a:t>不是</a:t>
              </a:r>
              <a:endParaRPr kumimoji="1" lang="en-US" altLang="zh-CN" sz="4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íşlïḍè">
              <a:extLst>
                <a:ext uri="{FF2B5EF4-FFF2-40B4-BE49-F238E27FC236}">
                  <a16:creationId xmlns:a16="http://schemas.microsoft.com/office/drawing/2014/main" id="{5639AE0B-73D1-4BA5-B60B-33FA95F4CF29}"/>
                </a:ext>
              </a:extLst>
            </p:cNvPr>
            <p:cNvGrpSpPr/>
            <p:nvPr/>
          </p:nvGrpSpPr>
          <p:grpSpPr>
            <a:xfrm>
              <a:off x="2981432" y="1890175"/>
              <a:ext cx="7572737" cy="1569660"/>
              <a:chOff x="2233364" y="3735632"/>
              <a:chExt cx="7572737" cy="1569660"/>
            </a:xfrm>
          </p:grpSpPr>
          <p:sp>
            <p:nvSpPr>
              <p:cNvPr id="16" name="is1ïḓê">
                <a:extLst>
                  <a:ext uri="{FF2B5EF4-FFF2-40B4-BE49-F238E27FC236}">
                    <a16:creationId xmlns:a16="http://schemas.microsoft.com/office/drawing/2014/main" id="{070C783C-A546-4911-8807-DEB73334BE92}"/>
                  </a:ext>
                </a:extLst>
              </p:cNvPr>
              <p:cNvSpPr/>
              <p:nvPr/>
            </p:nvSpPr>
            <p:spPr>
              <a:xfrm>
                <a:off x="2804864" y="3735632"/>
                <a:ext cx="7001237" cy="15696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4800" b="1">
                    <a:solidFill>
                      <a:schemeClr val="tx1"/>
                    </a:solidFill>
                    <a:effectLst>
                      <a:innerShdw blurRad="25400" dist="63500" dir="13500000">
                        <a:schemeClr val="accent1">
                          <a:lumMod val="75000"/>
                          <a:alpha val="60000"/>
                        </a:schemeClr>
                      </a:innerShdw>
                    </a:effectLst>
                  </a:rPr>
                  <a:t>地震矩释放过程是否因震源产生机制不同而不同？</a:t>
                </a:r>
                <a:endParaRPr kumimoji="1" lang="en-US" altLang="zh-CN" sz="48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śľiďe">
                <a:extLst>
                  <a:ext uri="{FF2B5EF4-FFF2-40B4-BE49-F238E27FC236}">
                    <a16:creationId xmlns:a16="http://schemas.microsoft.com/office/drawing/2014/main" id="{21A5D973-A8EE-47BC-BAFC-1BF471FF494D}"/>
                  </a:ext>
                </a:extLst>
              </p:cNvPr>
              <p:cNvGrpSpPr/>
              <p:nvPr/>
            </p:nvGrpSpPr>
            <p:grpSpPr>
              <a:xfrm>
                <a:off x="2233364" y="3956519"/>
                <a:ext cx="476250" cy="377952"/>
                <a:chOff x="2233364" y="3956519"/>
                <a:chExt cx="476250" cy="377952"/>
              </a:xfrm>
            </p:grpSpPr>
            <p:sp>
              <p:nvSpPr>
                <p:cNvPr id="18" name="ïSḷîḍè">
                  <a:extLst>
                    <a:ext uri="{FF2B5EF4-FFF2-40B4-BE49-F238E27FC236}">
                      <a16:creationId xmlns:a16="http://schemas.microsoft.com/office/drawing/2014/main" id="{1A3223E2-4A70-4263-B1BB-9E198584CF5B}"/>
                    </a:ext>
                  </a:extLst>
                </p:cNvPr>
                <p:cNvSpPr/>
                <p:nvPr/>
              </p:nvSpPr>
              <p:spPr>
                <a:xfrm>
                  <a:off x="251911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/>
                </a:p>
              </p:txBody>
            </p:sp>
            <p:sp>
              <p:nvSpPr>
                <p:cNvPr id="19" name="ïś1ide">
                  <a:extLst>
                    <a:ext uri="{FF2B5EF4-FFF2-40B4-BE49-F238E27FC236}">
                      <a16:creationId xmlns:a16="http://schemas.microsoft.com/office/drawing/2014/main" id="{B1583127-6340-4A7C-B7D3-9D2F0225DF73}"/>
                    </a:ext>
                  </a:extLst>
                </p:cNvPr>
                <p:cNvSpPr/>
                <p:nvPr/>
              </p:nvSpPr>
              <p:spPr>
                <a:xfrm>
                  <a:off x="223336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>
                    <a:solidFill>
                      <a:srgbClr val="00B0F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49108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E046C83-59F4-474D-A21D-C088DD7BF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87" y="1112273"/>
            <a:ext cx="5713322" cy="292209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AF19F11-87F3-400C-AAE5-1251FD5C57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655" y="1114012"/>
            <a:ext cx="4806892" cy="292036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1093D9E-6247-449E-8D70-CFFA1E906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04" y="4202055"/>
            <a:ext cx="6241409" cy="24661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3901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4452630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/>
              <p:nvPr/>
            </p:nvSpPr>
            <p:spPr>
              <a:xfrm>
                <a:off x="9116101" y="1578708"/>
                <a:ext cx="2943036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如何证明解释</a:t>
                </a:r>
                <a:r>
                  <a:rPr lang="en-US" altLang="zh-CN" sz="2000"/>
                  <a:t>1</a:t>
                </a:r>
                <a:r>
                  <a:rPr lang="zh-CN" altLang="en-US" sz="2000"/>
                  <a:t>是对的？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斯皮尔曼相关性：测量两变量的相关性，若两变量完全单调（指一一对应而非线性相关）则值为</a:t>
                </a:r>
                <a:r>
                  <a:rPr lang="en-US" altLang="zh-CN" sz="2000"/>
                  <a:t>1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图为将其他特征分别与深度和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000"/>
                  <a:t>做相关性计算所得结果。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200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101" y="1578708"/>
                <a:ext cx="2943036" cy="3170099"/>
              </a:xfrm>
              <a:prstGeom prst="rect">
                <a:avLst/>
              </a:prstGeom>
              <a:blipFill>
                <a:blip r:embed="rId3"/>
                <a:stretch>
                  <a:fillRect l="-1863" t="-1154" r="-93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B3EC3C1-86CB-47AF-A67B-FEAA222201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" y="1020676"/>
            <a:ext cx="8506437" cy="44178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0376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5" name="íşļïḋè">
            <a:extLst>
              <a:ext uri="{FF2B5EF4-FFF2-40B4-BE49-F238E27FC236}">
                <a16:creationId xmlns:a16="http://schemas.microsoft.com/office/drawing/2014/main" id="{FC1911AE-6154-41D9-86F0-DABDCB7CD430}"/>
              </a:ext>
            </a:extLst>
          </p:cNvPr>
          <p:cNvSpPr/>
          <p:nvPr/>
        </p:nvSpPr>
        <p:spPr bwMode="auto">
          <a:xfrm>
            <a:off x="9116101" y="985863"/>
            <a:ext cx="2943036" cy="3149909"/>
          </a:xfrm>
          <a:custGeom>
            <a:avLst/>
            <a:gdLst>
              <a:gd name="T0" fmla="*/ 37 w 388"/>
              <a:gd name="T1" fmla="*/ 0 h 214"/>
              <a:gd name="T2" fmla="*/ 351 w 388"/>
              <a:gd name="T3" fmla="*/ 0 h 214"/>
              <a:gd name="T4" fmla="*/ 388 w 388"/>
              <a:gd name="T5" fmla="*/ 29 h 214"/>
              <a:gd name="T6" fmla="*/ 388 w 388"/>
              <a:gd name="T7" fmla="*/ 150 h 214"/>
              <a:gd name="T8" fmla="*/ 351 w 388"/>
              <a:gd name="T9" fmla="*/ 179 h 214"/>
              <a:gd name="T10" fmla="*/ 286 w 388"/>
              <a:gd name="T11" fmla="*/ 179 h 214"/>
              <a:gd name="T12" fmla="*/ 250 w 388"/>
              <a:gd name="T13" fmla="*/ 214 h 214"/>
              <a:gd name="T14" fmla="*/ 234 w 388"/>
              <a:gd name="T15" fmla="*/ 179 h 214"/>
              <a:gd name="T16" fmla="*/ 37 w 388"/>
              <a:gd name="T17" fmla="*/ 179 h 214"/>
              <a:gd name="T18" fmla="*/ 0 w 388"/>
              <a:gd name="T19" fmla="*/ 150 h 214"/>
              <a:gd name="T20" fmla="*/ 0 w 388"/>
              <a:gd name="T21" fmla="*/ 29 h 214"/>
              <a:gd name="T22" fmla="*/ 37 w 388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8" h="214">
                <a:moveTo>
                  <a:pt x="37" y="0"/>
                </a:moveTo>
                <a:cubicBezTo>
                  <a:pt x="351" y="0"/>
                  <a:pt x="351" y="0"/>
                  <a:pt x="351" y="0"/>
                </a:cubicBezTo>
                <a:cubicBezTo>
                  <a:pt x="371" y="0"/>
                  <a:pt x="388" y="13"/>
                  <a:pt x="388" y="29"/>
                </a:cubicBezTo>
                <a:cubicBezTo>
                  <a:pt x="388" y="150"/>
                  <a:pt x="388" y="150"/>
                  <a:pt x="388" y="150"/>
                </a:cubicBezTo>
                <a:cubicBezTo>
                  <a:pt x="388" y="166"/>
                  <a:pt x="371" y="179"/>
                  <a:pt x="351" y="179"/>
                </a:cubicBezTo>
                <a:cubicBezTo>
                  <a:pt x="286" y="179"/>
                  <a:pt x="286" y="179"/>
                  <a:pt x="286" y="179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34" y="179"/>
                  <a:pt x="234" y="179"/>
                  <a:pt x="234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16" y="179"/>
                  <a:pt x="0" y="166"/>
                  <a:pt x="0" y="15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6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/>
              <p:nvPr/>
            </p:nvSpPr>
            <p:spPr>
              <a:xfrm>
                <a:off x="9215252" y="1578709"/>
                <a:ext cx="294303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将每个特征量与深度和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000"/>
                  <a:t>的相关性画到同一张图中。</a:t>
                </a:r>
                <a:endParaRPr lang="en-US" altLang="zh-CN" sz="20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2000"/>
                  <a:t>纵坐标为与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000"/>
                  <a:t>的相关性，横坐标为与深度的相关性。</a:t>
                </a:r>
                <a:endParaRPr lang="en-US" altLang="zh-CN" sz="200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3C02AF-96CE-493F-8346-55FA9595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252" y="1578709"/>
                <a:ext cx="2943036" cy="1938992"/>
              </a:xfrm>
              <a:prstGeom prst="rect">
                <a:avLst/>
              </a:prstGeom>
              <a:blipFill>
                <a:blip r:embed="rId3"/>
                <a:stretch>
                  <a:fillRect l="-1867" t="-1887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D44653E-2090-4663-BFC8-BF9B175EFF9E}"/>
              </a:ext>
            </a:extLst>
          </p:cNvPr>
          <p:cNvSpPr txBox="1"/>
          <p:nvPr/>
        </p:nvSpPr>
        <p:spPr>
          <a:xfrm>
            <a:off x="10106973" y="1020676"/>
            <a:ext cx="9612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/>
              <a:t>图解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1C1C40-52D1-4FF2-B2C9-149140CBAF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60" y="876446"/>
            <a:ext cx="8421180" cy="47565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772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8FC2365-2C0F-456B-8FE6-602C9BF14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2" y="879536"/>
            <a:ext cx="10824064" cy="5721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8F060B-1EB7-456A-8299-4BB86C6AD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44" y="845263"/>
            <a:ext cx="11034694" cy="56072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0007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191AD15-2E29-4BDF-A623-4A9D6FBFF236}"/>
              </a:ext>
            </a:extLst>
          </p:cNvPr>
          <p:cNvGrpSpPr/>
          <p:nvPr/>
        </p:nvGrpSpPr>
        <p:grpSpPr>
          <a:xfrm>
            <a:off x="2257322" y="939567"/>
            <a:ext cx="7881997" cy="4978866"/>
            <a:chOff x="2978699" y="1890175"/>
            <a:chExt cx="7881997" cy="4978866"/>
          </a:xfrm>
        </p:grpSpPr>
        <p:sp>
          <p:nvSpPr>
            <p:cNvPr id="26" name="ïs1iḋê">
              <a:extLst>
                <a:ext uri="{FF2B5EF4-FFF2-40B4-BE49-F238E27FC236}">
                  <a16:creationId xmlns:a16="http://schemas.microsoft.com/office/drawing/2014/main" id="{9B0AFEA5-4EB7-4AFE-B147-D325938BFAE6}"/>
                </a:ext>
              </a:extLst>
            </p:cNvPr>
            <p:cNvSpPr/>
            <p:nvPr/>
          </p:nvSpPr>
          <p:spPr>
            <a:xfrm>
              <a:off x="2981432" y="3513832"/>
              <a:ext cx="7879264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深、中、浅地震的震源时间函数是否不同？</a:t>
              </a:r>
              <a:r>
                <a:rPr kumimoji="1" lang="zh-CN" altLang="en-US" sz="4400" b="1">
                  <a:solidFill>
                    <a:srgbClr val="00B0F0"/>
                  </a:solidFill>
                </a:rPr>
                <a:t>确实不同</a:t>
              </a:r>
              <a:endParaRPr kumimoji="1" lang="en-US" altLang="zh-CN" sz="4400" b="1" dirty="0">
                <a:solidFill>
                  <a:srgbClr val="00B0F0"/>
                </a:solidFill>
              </a:endParaRPr>
            </a:p>
          </p:txBody>
        </p:sp>
        <p:sp>
          <p:nvSpPr>
            <p:cNvPr id="24" name="îsḻîḋé">
              <a:extLst>
                <a:ext uri="{FF2B5EF4-FFF2-40B4-BE49-F238E27FC236}">
                  <a16:creationId xmlns:a16="http://schemas.microsoft.com/office/drawing/2014/main" id="{B3B98DF1-9C4F-4ABE-A5EF-3A3EB4C75840}"/>
                </a:ext>
              </a:extLst>
            </p:cNvPr>
            <p:cNvSpPr/>
            <p:nvPr/>
          </p:nvSpPr>
          <p:spPr>
            <a:xfrm>
              <a:off x="2978699" y="5282593"/>
              <a:ext cx="7879263" cy="1586448"/>
            </a:xfrm>
            <a:prstGeom prst="roundRect">
              <a:avLst>
                <a:gd name="adj" fmla="val 16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 如果存在，是因为震源产生机制导致的吗？</a:t>
              </a:r>
              <a:r>
                <a:rPr kumimoji="1" lang="zh-CN" altLang="en-US" sz="4400" b="1">
                  <a:solidFill>
                    <a:srgbClr val="00B0F0"/>
                  </a:solidFill>
                </a:rPr>
                <a:t>不是</a:t>
              </a:r>
              <a:endParaRPr kumimoji="1" lang="en-US" altLang="zh-CN" sz="4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íşlïḍè">
              <a:extLst>
                <a:ext uri="{FF2B5EF4-FFF2-40B4-BE49-F238E27FC236}">
                  <a16:creationId xmlns:a16="http://schemas.microsoft.com/office/drawing/2014/main" id="{5639AE0B-73D1-4BA5-B60B-33FA95F4CF29}"/>
                </a:ext>
              </a:extLst>
            </p:cNvPr>
            <p:cNvGrpSpPr/>
            <p:nvPr/>
          </p:nvGrpSpPr>
          <p:grpSpPr>
            <a:xfrm>
              <a:off x="2981432" y="1890175"/>
              <a:ext cx="7572737" cy="1569660"/>
              <a:chOff x="2233364" y="3735632"/>
              <a:chExt cx="7572737" cy="1569660"/>
            </a:xfrm>
          </p:grpSpPr>
          <p:sp>
            <p:nvSpPr>
              <p:cNvPr id="16" name="is1ïḓê">
                <a:extLst>
                  <a:ext uri="{FF2B5EF4-FFF2-40B4-BE49-F238E27FC236}">
                    <a16:creationId xmlns:a16="http://schemas.microsoft.com/office/drawing/2014/main" id="{070C783C-A546-4911-8807-DEB73334BE92}"/>
                  </a:ext>
                </a:extLst>
              </p:cNvPr>
              <p:cNvSpPr/>
              <p:nvPr/>
            </p:nvSpPr>
            <p:spPr>
              <a:xfrm>
                <a:off x="2804864" y="3735632"/>
                <a:ext cx="7001237" cy="15696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4800" b="1">
                    <a:solidFill>
                      <a:schemeClr val="tx1"/>
                    </a:solidFill>
                    <a:effectLst>
                      <a:innerShdw blurRad="25400" dist="63500" dir="13500000">
                        <a:schemeClr val="accent1">
                          <a:lumMod val="75000"/>
                          <a:alpha val="60000"/>
                        </a:schemeClr>
                      </a:innerShdw>
                    </a:effectLst>
                  </a:rPr>
                  <a:t>地震矩释放过程是否因震源产生机制不同而不同？</a:t>
                </a:r>
                <a:endParaRPr kumimoji="1" lang="en-US" altLang="zh-CN" sz="48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śľiďe">
                <a:extLst>
                  <a:ext uri="{FF2B5EF4-FFF2-40B4-BE49-F238E27FC236}">
                    <a16:creationId xmlns:a16="http://schemas.microsoft.com/office/drawing/2014/main" id="{21A5D973-A8EE-47BC-BAFC-1BF471FF494D}"/>
                  </a:ext>
                </a:extLst>
              </p:cNvPr>
              <p:cNvGrpSpPr/>
              <p:nvPr/>
            </p:nvGrpSpPr>
            <p:grpSpPr>
              <a:xfrm>
                <a:off x="2233364" y="3956519"/>
                <a:ext cx="476250" cy="377952"/>
                <a:chOff x="2233364" y="3956519"/>
                <a:chExt cx="476250" cy="377952"/>
              </a:xfrm>
            </p:grpSpPr>
            <p:sp>
              <p:nvSpPr>
                <p:cNvPr id="18" name="ïSḷîḍè">
                  <a:extLst>
                    <a:ext uri="{FF2B5EF4-FFF2-40B4-BE49-F238E27FC236}">
                      <a16:creationId xmlns:a16="http://schemas.microsoft.com/office/drawing/2014/main" id="{1A3223E2-4A70-4263-B1BB-9E198584CF5B}"/>
                    </a:ext>
                  </a:extLst>
                </p:cNvPr>
                <p:cNvSpPr/>
                <p:nvPr/>
              </p:nvSpPr>
              <p:spPr>
                <a:xfrm>
                  <a:off x="251911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/>
                </a:p>
              </p:txBody>
            </p:sp>
            <p:sp>
              <p:nvSpPr>
                <p:cNvPr id="19" name="ïś1ide">
                  <a:extLst>
                    <a:ext uri="{FF2B5EF4-FFF2-40B4-BE49-F238E27FC236}">
                      <a16:creationId xmlns:a16="http://schemas.microsoft.com/office/drawing/2014/main" id="{B1583127-6340-4A7C-B7D3-9D2F0225DF73}"/>
                    </a:ext>
                  </a:extLst>
                </p:cNvPr>
                <p:cNvSpPr/>
                <p:nvPr/>
              </p:nvSpPr>
              <p:spPr>
                <a:xfrm>
                  <a:off x="223336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>
                    <a:solidFill>
                      <a:srgbClr val="00B0F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62426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191AD15-2E29-4BDF-A623-4A9D6FBFF236}"/>
              </a:ext>
            </a:extLst>
          </p:cNvPr>
          <p:cNvGrpSpPr/>
          <p:nvPr/>
        </p:nvGrpSpPr>
        <p:grpSpPr>
          <a:xfrm>
            <a:off x="662916" y="914400"/>
            <a:ext cx="10952874" cy="4892941"/>
            <a:chOff x="1384293" y="1890175"/>
            <a:chExt cx="10952874" cy="4892941"/>
          </a:xfrm>
        </p:grpSpPr>
        <p:sp>
          <p:nvSpPr>
            <p:cNvPr id="26" name="ïs1iḋê">
              <a:extLst>
                <a:ext uri="{FF2B5EF4-FFF2-40B4-BE49-F238E27FC236}">
                  <a16:creationId xmlns:a16="http://schemas.microsoft.com/office/drawing/2014/main" id="{9B0AFEA5-4EB7-4AFE-B147-D325938BFAE6}"/>
                </a:ext>
              </a:extLst>
            </p:cNvPr>
            <p:cNvSpPr/>
            <p:nvPr/>
          </p:nvSpPr>
          <p:spPr>
            <a:xfrm>
              <a:off x="2433051" y="3446229"/>
              <a:ext cx="8855358" cy="1586448"/>
            </a:xfrm>
            <a:prstGeom prst="roundRect">
              <a:avLst>
                <a:gd name="adj" fmla="val 16000"/>
              </a:avLst>
            </a:prstGeom>
            <a:solidFill>
              <a:srgbClr val="00B0F0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地球刚度的深度变化控制了地震矩的释放过程，与震源机制无关。</a:t>
              </a:r>
              <a:endParaRPr kumimoji="1" lang="en-US" altLang="zh-CN" sz="4400" b="1" dirty="0">
                <a:solidFill>
                  <a:srgbClr val="00B0F0"/>
                </a:solidFill>
              </a:endParaRPr>
            </a:p>
          </p:txBody>
        </p:sp>
        <p:sp>
          <p:nvSpPr>
            <p:cNvPr id="24" name="îsḻîḋé">
              <a:extLst>
                <a:ext uri="{FF2B5EF4-FFF2-40B4-BE49-F238E27FC236}">
                  <a16:creationId xmlns:a16="http://schemas.microsoft.com/office/drawing/2014/main" id="{B3B98DF1-9C4F-4ABE-A5EF-3A3EB4C75840}"/>
                </a:ext>
              </a:extLst>
            </p:cNvPr>
            <p:cNvSpPr/>
            <p:nvPr/>
          </p:nvSpPr>
          <p:spPr>
            <a:xfrm>
              <a:off x="1384293" y="5196668"/>
              <a:ext cx="10952874" cy="1586448"/>
            </a:xfrm>
            <a:prstGeom prst="roundRect">
              <a:avLst>
                <a:gd name="adj" fmla="val 16000"/>
              </a:avLst>
            </a:prstGeom>
            <a:solidFill>
              <a:srgbClr val="00B0F0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r>
                <a:rPr kumimoji="1" lang="zh-CN" altLang="en-US" sz="4400" b="1">
                  <a:solidFill>
                    <a:schemeClr val="bg1"/>
                  </a:solidFill>
                </a:rPr>
                <a:t>     除去普适性的介质性质控制，不同产生机制的地震的地震矩释放过程是相似的</a:t>
              </a:r>
              <a:endParaRPr kumimoji="1" lang="en-US" altLang="zh-CN" sz="4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íşlïḍè">
              <a:extLst>
                <a:ext uri="{FF2B5EF4-FFF2-40B4-BE49-F238E27FC236}">
                  <a16:creationId xmlns:a16="http://schemas.microsoft.com/office/drawing/2014/main" id="{5639AE0B-73D1-4BA5-B60B-33FA95F4CF29}"/>
                </a:ext>
              </a:extLst>
            </p:cNvPr>
            <p:cNvGrpSpPr/>
            <p:nvPr/>
          </p:nvGrpSpPr>
          <p:grpSpPr>
            <a:xfrm>
              <a:off x="2981432" y="1890175"/>
              <a:ext cx="7572737" cy="1569660"/>
              <a:chOff x="2233364" y="3735632"/>
              <a:chExt cx="7572737" cy="1569660"/>
            </a:xfrm>
          </p:grpSpPr>
          <p:sp>
            <p:nvSpPr>
              <p:cNvPr id="16" name="is1ïḓê">
                <a:extLst>
                  <a:ext uri="{FF2B5EF4-FFF2-40B4-BE49-F238E27FC236}">
                    <a16:creationId xmlns:a16="http://schemas.microsoft.com/office/drawing/2014/main" id="{070C783C-A546-4911-8807-DEB73334BE92}"/>
                  </a:ext>
                </a:extLst>
              </p:cNvPr>
              <p:cNvSpPr/>
              <p:nvPr/>
            </p:nvSpPr>
            <p:spPr>
              <a:xfrm>
                <a:off x="2804864" y="3735632"/>
                <a:ext cx="7001237" cy="15696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4800" b="1">
                    <a:solidFill>
                      <a:schemeClr val="tx1"/>
                    </a:solidFill>
                    <a:effectLst>
                      <a:innerShdw blurRad="25400" dist="63500" dir="13500000">
                        <a:schemeClr val="accent1">
                          <a:lumMod val="75000"/>
                          <a:alpha val="60000"/>
                        </a:schemeClr>
                      </a:innerShdw>
                    </a:effectLst>
                  </a:rPr>
                  <a:t>地震矩释放过程是否因震源产生机制不同而不同？</a:t>
                </a:r>
                <a:endParaRPr kumimoji="1" lang="en-US" altLang="zh-CN" sz="48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śľiďe">
                <a:extLst>
                  <a:ext uri="{FF2B5EF4-FFF2-40B4-BE49-F238E27FC236}">
                    <a16:creationId xmlns:a16="http://schemas.microsoft.com/office/drawing/2014/main" id="{21A5D973-A8EE-47BC-BAFC-1BF471FF494D}"/>
                  </a:ext>
                </a:extLst>
              </p:cNvPr>
              <p:cNvGrpSpPr/>
              <p:nvPr/>
            </p:nvGrpSpPr>
            <p:grpSpPr>
              <a:xfrm>
                <a:off x="2233364" y="3956519"/>
                <a:ext cx="476250" cy="377952"/>
                <a:chOff x="2233364" y="3956519"/>
                <a:chExt cx="476250" cy="377952"/>
              </a:xfrm>
            </p:grpSpPr>
            <p:sp>
              <p:nvSpPr>
                <p:cNvPr id="18" name="ïSḷîḍè">
                  <a:extLst>
                    <a:ext uri="{FF2B5EF4-FFF2-40B4-BE49-F238E27FC236}">
                      <a16:creationId xmlns:a16="http://schemas.microsoft.com/office/drawing/2014/main" id="{1A3223E2-4A70-4263-B1BB-9E198584CF5B}"/>
                    </a:ext>
                  </a:extLst>
                </p:cNvPr>
                <p:cNvSpPr/>
                <p:nvPr/>
              </p:nvSpPr>
              <p:spPr>
                <a:xfrm>
                  <a:off x="251911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/>
                </a:p>
              </p:txBody>
            </p:sp>
            <p:sp>
              <p:nvSpPr>
                <p:cNvPr id="19" name="ïś1ide">
                  <a:extLst>
                    <a:ext uri="{FF2B5EF4-FFF2-40B4-BE49-F238E27FC236}">
                      <a16:creationId xmlns:a16="http://schemas.microsoft.com/office/drawing/2014/main" id="{B1583127-6340-4A7C-B7D3-9D2F0225DF73}"/>
                    </a:ext>
                  </a:extLst>
                </p:cNvPr>
                <p:cNvSpPr/>
                <p:nvPr/>
              </p:nvSpPr>
              <p:spPr>
                <a:xfrm>
                  <a:off x="2233364" y="395651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sz="3600">
                    <a:solidFill>
                      <a:srgbClr val="00B0F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93718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FA0B0DDF-9AFF-40CB-AFF1-42F0638A0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36" y="891198"/>
            <a:ext cx="10018528" cy="57011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436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5E178C7-CFDE-4242-ACA9-54B1E6068A76}"/>
              </a:ext>
            </a:extLst>
          </p:cNvPr>
          <p:cNvGrpSpPr/>
          <p:nvPr/>
        </p:nvGrpSpPr>
        <p:grpSpPr>
          <a:xfrm>
            <a:off x="9116101" y="2281883"/>
            <a:ext cx="2943036" cy="3338741"/>
            <a:chOff x="9116101" y="985862"/>
            <a:chExt cx="2943036" cy="3003092"/>
          </a:xfrm>
        </p:grpSpPr>
        <p:sp>
          <p:nvSpPr>
            <p:cNvPr id="65" name="íşļïḋè">
              <a:extLst>
                <a:ext uri="{FF2B5EF4-FFF2-40B4-BE49-F238E27FC236}">
                  <a16:creationId xmlns:a16="http://schemas.microsoft.com/office/drawing/2014/main" id="{FC1911AE-6154-41D9-86F0-DABDCB7CD430}"/>
                </a:ext>
              </a:extLst>
            </p:cNvPr>
            <p:cNvSpPr/>
            <p:nvPr/>
          </p:nvSpPr>
          <p:spPr bwMode="auto">
            <a:xfrm>
              <a:off x="9116101" y="985862"/>
              <a:ext cx="2943036" cy="3003092"/>
            </a:xfrm>
            <a:custGeom>
              <a:avLst/>
              <a:gdLst>
                <a:gd name="T0" fmla="*/ 37 w 388"/>
                <a:gd name="T1" fmla="*/ 0 h 214"/>
                <a:gd name="T2" fmla="*/ 351 w 388"/>
                <a:gd name="T3" fmla="*/ 0 h 214"/>
                <a:gd name="T4" fmla="*/ 388 w 388"/>
                <a:gd name="T5" fmla="*/ 29 h 214"/>
                <a:gd name="T6" fmla="*/ 388 w 388"/>
                <a:gd name="T7" fmla="*/ 150 h 214"/>
                <a:gd name="T8" fmla="*/ 351 w 388"/>
                <a:gd name="T9" fmla="*/ 179 h 214"/>
                <a:gd name="T10" fmla="*/ 286 w 388"/>
                <a:gd name="T11" fmla="*/ 179 h 214"/>
                <a:gd name="T12" fmla="*/ 250 w 388"/>
                <a:gd name="T13" fmla="*/ 214 h 214"/>
                <a:gd name="T14" fmla="*/ 234 w 388"/>
                <a:gd name="T15" fmla="*/ 179 h 214"/>
                <a:gd name="T16" fmla="*/ 37 w 388"/>
                <a:gd name="T17" fmla="*/ 179 h 214"/>
                <a:gd name="T18" fmla="*/ 0 w 388"/>
                <a:gd name="T19" fmla="*/ 150 h 214"/>
                <a:gd name="T20" fmla="*/ 0 w 388"/>
                <a:gd name="T21" fmla="*/ 29 h 214"/>
                <a:gd name="T22" fmla="*/ 37 w 388"/>
                <a:gd name="T2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8" h="214">
                  <a:moveTo>
                    <a:pt x="37" y="0"/>
                  </a:moveTo>
                  <a:cubicBezTo>
                    <a:pt x="351" y="0"/>
                    <a:pt x="351" y="0"/>
                    <a:pt x="351" y="0"/>
                  </a:cubicBezTo>
                  <a:cubicBezTo>
                    <a:pt x="371" y="0"/>
                    <a:pt x="388" y="13"/>
                    <a:pt x="388" y="29"/>
                  </a:cubicBezTo>
                  <a:cubicBezTo>
                    <a:pt x="388" y="150"/>
                    <a:pt x="388" y="150"/>
                    <a:pt x="388" y="150"/>
                  </a:cubicBezTo>
                  <a:cubicBezTo>
                    <a:pt x="388" y="166"/>
                    <a:pt x="371" y="179"/>
                    <a:pt x="351" y="179"/>
                  </a:cubicBezTo>
                  <a:cubicBezTo>
                    <a:pt x="286" y="179"/>
                    <a:pt x="286" y="179"/>
                    <a:pt x="286" y="179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16" y="179"/>
                    <a:pt x="0" y="166"/>
                    <a:pt x="0" y="15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6" y="0"/>
                    <a:pt x="37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C3C02AF-96CE-493F-8346-55FA9595C46D}"/>
                </a:ext>
              </a:extLst>
            </p:cNvPr>
            <p:cNvSpPr txBox="1"/>
            <p:nvPr/>
          </p:nvSpPr>
          <p:spPr>
            <a:xfrm>
              <a:off x="9116101" y="1578708"/>
              <a:ext cx="2943036" cy="174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/>
                <a:t>应力降与应变降不变下的地震自相似情况不一样。</a:t>
              </a:r>
              <a:endParaRPr lang="en-US" altLang="zh-CN" sz="200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/>
                <a:t>对应变降不变下，需要做刚度的校正，校正后适用面变广。</a:t>
              </a:r>
              <a:endParaRPr lang="en-US" altLang="zh-CN" sz="200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D44653E-2090-4663-BFC8-BF9B175EFF9E}"/>
                </a:ext>
              </a:extLst>
            </p:cNvPr>
            <p:cNvSpPr txBox="1"/>
            <p:nvPr/>
          </p:nvSpPr>
          <p:spPr>
            <a:xfrm>
              <a:off x="10106973" y="1020676"/>
              <a:ext cx="961292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/>
                <a:t>图解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E109A798-CC18-4E85-8CC9-FA6295DB79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43" y="985863"/>
            <a:ext cx="8582213" cy="48862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7802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5E178C7-CFDE-4242-ACA9-54B1E6068A76}"/>
              </a:ext>
            </a:extLst>
          </p:cNvPr>
          <p:cNvGrpSpPr/>
          <p:nvPr/>
        </p:nvGrpSpPr>
        <p:grpSpPr>
          <a:xfrm>
            <a:off x="9116101" y="2319633"/>
            <a:ext cx="2943036" cy="2218731"/>
            <a:chOff x="9116101" y="985863"/>
            <a:chExt cx="2943036" cy="2218731"/>
          </a:xfrm>
        </p:grpSpPr>
        <p:sp>
          <p:nvSpPr>
            <p:cNvPr id="65" name="íşļïḋè">
              <a:extLst>
                <a:ext uri="{FF2B5EF4-FFF2-40B4-BE49-F238E27FC236}">
                  <a16:creationId xmlns:a16="http://schemas.microsoft.com/office/drawing/2014/main" id="{FC1911AE-6154-41D9-86F0-DABDCB7CD430}"/>
                </a:ext>
              </a:extLst>
            </p:cNvPr>
            <p:cNvSpPr/>
            <p:nvPr/>
          </p:nvSpPr>
          <p:spPr bwMode="auto">
            <a:xfrm>
              <a:off x="9116101" y="985863"/>
              <a:ext cx="2943036" cy="2218731"/>
            </a:xfrm>
            <a:custGeom>
              <a:avLst/>
              <a:gdLst>
                <a:gd name="T0" fmla="*/ 37 w 388"/>
                <a:gd name="T1" fmla="*/ 0 h 214"/>
                <a:gd name="T2" fmla="*/ 351 w 388"/>
                <a:gd name="T3" fmla="*/ 0 h 214"/>
                <a:gd name="T4" fmla="*/ 388 w 388"/>
                <a:gd name="T5" fmla="*/ 29 h 214"/>
                <a:gd name="T6" fmla="*/ 388 w 388"/>
                <a:gd name="T7" fmla="*/ 150 h 214"/>
                <a:gd name="T8" fmla="*/ 351 w 388"/>
                <a:gd name="T9" fmla="*/ 179 h 214"/>
                <a:gd name="T10" fmla="*/ 286 w 388"/>
                <a:gd name="T11" fmla="*/ 179 h 214"/>
                <a:gd name="T12" fmla="*/ 250 w 388"/>
                <a:gd name="T13" fmla="*/ 214 h 214"/>
                <a:gd name="T14" fmla="*/ 234 w 388"/>
                <a:gd name="T15" fmla="*/ 179 h 214"/>
                <a:gd name="T16" fmla="*/ 37 w 388"/>
                <a:gd name="T17" fmla="*/ 179 h 214"/>
                <a:gd name="T18" fmla="*/ 0 w 388"/>
                <a:gd name="T19" fmla="*/ 150 h 214"/>
                <a:gd name="T20" fmla="*/ 0 w 388"/>
                <a:gd name="T21" fmla="*/ 29 h 214"/>
                <a:gd name="T22" fmla="*/ 37 w 388"/>
                <a:gd name="T2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8" h="214">
                  <a:moveTo>
                    <a:pt x="37" y="0"/>
                  </a:moveTo>
                  <a:cubicBezTo>
                    <a:pt x="351" y="0"/>
                    <a:pt x="351" y="0"/>
                    <a:pt x="351" y="0"/>
                  </a:cubicBezTo>
                  <a:cubicBezTo>
                    <a:pt x="371" y="0"/>
                    <a:pt x="388" y="13"/>
                    <a:pt x="388" y="29"/>
                  </a:cubicBezTo>
                  <a:cubicBezTo>
                    <a:pt x="388" y="150"/>
                    <a:pt x="388" y="150"/>
                    <a:pt x="388" y="150"/>
                  </a:cubicBezTo>
                  <a:cubicBezTo>
                    <a:pt x="388" y="166"/>
                    <a:pt x="371" y="179"/>
                    <a:pt x="351" y="179"/>
                  </a:cubicBezTo>
                  <a:cubicBezTo>
                    <a:pt x="286" y="179"/>
                    <a:pt x="286" y="179"/>
                    <a:pt x="286" y="179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16" y="179"/>
                    <a:pt x="0" y="166"/>
                    <a:pt x="0" y="15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6" y="0"/>
                    <a:pt x="37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C3C02AF-96CE-493F-8346-55FA9595C46D}"/>
                </a:ext>
              </a:extLst>
            </p:cNvPr>
            <p:cNvSpPr txBox="1"/>
            <p:nvPr/>
          </p:nvSpPr>
          <p:spPr>
            <a:xfrm>
              <a:off x="9116101" y="1578708"/>
              <a:ext cx="29430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sz="2000"/>
                <a:t>Scaling</a:t>
              </a:r>
              <a:r>
                <a:rPr lang="zh-CN" altLang="en-US" sz="2000"/>
                <a:t> </a:t>
              </a:r>
              <a:r>
                <a:rPr lang="en-US" altLang="zh-CN" sz="2000"/>
                <a:t>law</a:t>
              </a:r>
              <a:r>
                <a:rPr lang="zh-CN" altLang="en-US" sz="2000"/>
                <a:t>表现为截距，刚度校正后截距差距变小了。</a:t>
              </a:r>
              <a:endParaRPr lang="en-US" altLang="zh-CN" sz="200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D44653E-2090-4663-BFC8-BF9B175EFF9E}"/>
                </a:ext>
              </a:extLst>
            </p:cNvPr>
            <p:cNvSpPr txBox="1"/>
            <p:nvPr/>
          </p:nvSpPr>
          <p:spPr>
            <a:xfrm>
              <a:off x="10106973" y="1020676"/>
              <a:ext cx="961292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/>
                <a:t>图解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1145AA05-05CE-4736-9C7E-64868DA45D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2" y="1029724"/>
            <a:ext cx="8562055" cy="47985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3112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5E178C7-CFDE-4242-ACA9-54B1E6068A76}"/>
              </a:ext>
            </a:extLst>
          </p:cNvPr>
          <p:cNvGrpSpPr/>
          <p:nvPr/>
        </p:nvGrpSpPr>
        <p:grpSpPr>
          <a:xfrm>
            <a:off x="9116101" y="2244211"/>
            <a:ext cx="2943036" cy="2873073"/>
            <a:chOff x="9116101" y="985863"/>
            <a:chExt cx="2943036" cy="2873073"/>
          </a:xfrm>
        </p:grpSpPr>
        <p:sp>
          <p:nvSpPr>
            <p:cNvPr id="65" name="íşļïḋè">
              <a:extLst>
                <a:ext uri="{FF2B5EF4-FFF2-40B4-BE49-F238E27FC236}">
                  <a16:creationId xmlns:a16="http://schemas.microsoft.com/office/drawing/2014/main" id="{FC1911AE-6154-41D9-86F0-DABDCB7CD430}"/>
                </a:ext>
              </a:extLst>
            </p:cNvPr>
            <p:cNvSpPr/>
            <p:nvPr/>
          </p:nvSpPr>
          <p:spPr bwMode="auto">
            <a:xfrm>
              <a:off x="9116101" y="985863"/>
              <a:ext cx="2943036" cy="2873073"/>
            </a:xfrm>
            <a:custGeom>
              <a:avLst/>
              <a:gdLst>
                <a:gd name="T0" fmla="*/ 37 w 388"/>
                <a:gd name="T1" fmla="*/ 0 h 214"/>
                <a:gd name="T2" fmla="*/ 351 w 388"/>
                <a:gd name="T3" fmla="*/ 0 h 214"/>
                <a:gd name="T4" fmla="*/ 388 w 388"/>
                <a:gd name="T5" fmla="*/ 29 h 214"/>
                <a:gd name="T6" fmla="*/ 388 w 388"/>
                <a:gd name="T7" fmla="*/ 150 h 214"/>
                <a:gd name="T8" fmla="*/ 351 w 388"/>
                <a:gd name="T9" fmla="*/ 179 h 214"/>
                <a:gd name="T10" fmla="*/ 286 w 388"/>
                <a:gd name="T11" fmla="*/ 179 h 214"/>
                <a:gd name="T12" fmla="*/ 250 w 388"/>
                <a:gd name="T13" fmla="*/ 214 h 214"/>
                <a:gd name="T14" fmla="*/ 234 w 388"/>
                <a:gd name="T15" fmla="*/ 179 h 214"/>
                <a:gd name="T16" fmla="*/ 37 w 388"/>
                <a:gd name="T17" fmla="*/ 179 h 214"/>
                <a:gd name="T18" fmla="*/ 0 w 388"/>
                <a:gd name="T19" fmla="*/ 150 h 214"/>
                <a:gd name="T20" fmla="*/ 0 w 388"/>
                <a:gd name="T21" fmla="*/ 29 h 214"/>
                <a:gd name="T22" fmla="*/ 37 w 388"/>
                <a:gd name="T2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8" h="214">
                  <a:moveTo>
                    <a:pt x="37" y="0"/>
                  </a:moveTo>
                  <a:cubicBezTo>
                    <a:pt x="351" y="0"/>
                    <a:pt x="351" y="0"/>
                    <a:pt x="351" y="0"/>
                  </a:cubicBezTo>
                  <a:cubicBezTo>
                    <a:pt x="371" y="0"/>
                    <a:pt x="388" y="13"/>
                    <a:pt x="388" y="29"/>
                  </a:cubicBezTo>
                  <a:cubicBezTo>
                    <a:pt x="388" y="150"/>
                    <a:pt x="388" y="150"/>
                    <a:pt x="388" y="150"/>
                  </a:cubicBezTo>
                  <a:cubicBezTo>
                    <a:pt x="388" y="166"/>
                    <a:pt x="371" y="179"/>
                    <a:pt x="351" y="179"/>
                  </a:cubicBezTo>
                  <a:cubicBezTo>
                    <a:pt x="286" y="179"/>
                    <a:pt x="286" y="179"/>
                    <a:pt x="286" y="179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16" y="179"/>
                    <a:pt x="0" y="166"/>
                    <a:pt x="0" y="15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6" y="0"/>
                    <a:pt x="37" y="0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C3C02AF-96CE-493F-8346-55FA9595C46D}"/>
                </a:ext>
              </a:extLst>
            </p:cNvPr>
            <p:cNvSpPr txBox="1"/>
            <p:nvPr/>
          </p:nvSpPr>
          <p:spPr>
            <a:xfrm>
              <a:off x="9116101" y="1578708"/>
              <a:ext cx="294303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/>
                <a:t>可用于震源参数的模拟。</a:t>
              </a:r>
              <a:endParaRPr lang="en-US" altLang="zh-CN" sz="200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/>
                <a:t>黑色为应力降不变所得结果，白色为应变降不变所得结果。</a:t>
              </a:r>
              <a:endParaRPr lang="en-US" altLang="zh-CN" sz="200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D44653E-2090-4663-BFC8-BF9B175EFF9E}"/>
                </a:ext>
              </a:extLst>
            </p:cNvPr>
            <p:cNvSpPr txBox="1"/>
            <p:nvPr/>
          </p:nvSpPr>
          <p:spPr>
            <a:xfrm>
              <a:off x="10106973" y="1020676"/>
              <a:ext cx="961292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2800" b="1"/>
                <a:t>图解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81194F22-45C2-455B-83A2-6719830B7C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2" y="985863"/>
            <a:ext cx="8955195" cy="48862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9102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39122"/>
            <a:chOff x="-657400" y="1781029"/>
            <a:chExt cx="13767277" cy="900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900384"/>
              <a:chOff x="1036262" y="2022329"/>
              <a:chExt cx="10293954" cy="900384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chemeClr val="bg1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chemeClr val="bg1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900384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>
                    <a:solidFill>
                      <a:schemeClr val="tx1"/>
                    </a:solidFill>
                  </a:rPr>
                  <a:t>用机器学习重新检验深地震的震源时间函数特征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444788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1400" b="1">
                  <a:solidFill>
                    <a:srgbClr val="FFFFFF"/>
                  </a:solidFill>
                </a:rPr>
                <a:t>总结</a:t>
              </a:r>
              <a:endParaRPr kumimoji="1" lang="en-US" altLang="zh-CN" sz="1400" b="1" dirty="0">
                <a:solidFill>
                  <a:srgbClr val="FFFFFF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3FEBDC23-B3C7-4749-B0A8-E022C7B52F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003" y="921565"/>
            <a:ext cx="9545994" cy="53888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3595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13955"/>
            <a:chOff x="-657400" y="1781029"/>
            <a:chExt cx="13767277" cy="86972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444788"/>
              <a:chOff x="1036262" y="2022329"/>
              <a:chExt cx="10293954" cy="444788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rgbClr val="FFFFFF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869726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4000" b="1">
                  <a:solidFill>
                    <a:schemeClr val="tx1"/>
                  </a:solidFill>
                </a:rPr>
                <a:t>总结</a:t>
              </a:r>
              <a:endParaRPr kumimoji="1" lang="en-US" altLang="zh-CN" sz="4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EFD30745-CA21-49BE-9E02-D36ADC5F91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1" y="788565"/>
            <a:ext cx="10148725" cy="56439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1515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B78963-8D5A-4709-A729-FA8BBD81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22800" y="6418265"/>
            <a:ext cx="2946400" cy="365125"/>
          </a:xfrm>
        </p:spPr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F68D64-A3B5-4E93-875E-0C24DA1AB848}"/>
              </a:ext>
            </a:extLst>
          </p:cNvPr>
          <p:cNvGrpSpPr/>
          <p:nvPr/>
        </p:nvGrpSpPr>
        <p:grpSpPr>
          <a:xfrm>
            <a:off x="0" y="74610"/>
            <a:ext cx="12192000" cy="713955"/>
            <a:chOff x="-657400" y="1781029"/>
            <a:chExt cx="13767277" cy="86972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575D1C7-2CFD-4139-A446-8D34B9F1F97F}"/>
                </a:ext>
              </a:extLst>
            </p:cNvPr>
            <p:cNvGrpSpPr/>
            <p:nvPr/>
          </p:nvGrpSpPr>
          <p:grpSpPr>
            <a:xfrm>
              <a:off x="-657400" y="1781029"/>
              <a:ext cx="10293954" cy="444788"/>
              <a:chOff x="1036262" y="2022329"/>
              <a:chExt cx="10293954" cy="444788"/>
            </a:xfrm>
          </p:grpSpPr>
          <p:sp>
            <p:nvSpPr>
              <p:cNvPr id="20" name="íśḷîde">
                <a:extLst>
                  <a:ext uri="{FF2B5EF4-FFF2-40B4-BE49-F238E27FC236}">
                    <a16:creationId xmlns:a16="http://schemas.microsoft.com/office/drawing/2014/main" id="{5D83FE4B-C41C-482D-9444-BEF5FFD3A7AF}"/>
                  </a:ext>
                </a:extLst>
              </p:cNvPr>
              <p:cNvSpPr/>
              <p:nvPr/>
            </p:nvSpPr>
            <p:spPr>
              <a:xfrm>
                <a:off x="1036262" y="2022329"/>
                <a:ext cx="3361361" cy="444788"/>
              </a:xfrm>
              <a:prstGeom prst="homePlat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400" b="1">
                    <a:solidFill>
                      <a:srgbClr val="FFFFFF"/>
                    </a:solidFill>
                  </a:rPr>
                  <a:t>介绍深地震和震源时间函数</a:t>
                </a:r>
                <a:endParaRPr kumimoji="1" lang="en-US" altLang="zh-CN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îşḻîḑê">
                <a:extLst>
                  <a:ext uri="{FF2B5EF4-FFF2-40B4-BE49-F238E27FC236}">
                    <a16:creationId xmlns:a16="http://schemas.microsoft.com/office/drawing/2014/main" id="{3959253C-42A5-4CC0-89C1-3C820AF3AE71}"/>
                  </a:ext>
                </a:extLst>
              </p:cNvPr>
              <p:cNvSpPr/>
              <p:nvPr/>
            </p:nvSpPr>
            <p:spPr>
              <a:xfrm>
                <a:off x="4502558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介绍前人用震源时间函数研究深地震结果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í$ḷiḓé">
                <a:extLst>
                  <a:ext uri="{FF2B5EF4-FFF2-40B4-BE49-F238E27FC236}">
                    <a16:creationId xmlns:a16="http://schemas.microsoft.com/office/drawing/2014/main" id="{7CF08997-0BAB-41AD-B168-58901ABD1393}"/>
                  </a:ext>
                </a:extLst>
              </p:cNvPr>
              <p:cNvSpPr/>
              <p:nvPr/>
            </p:nvSpPr>
            <p:spPr>
              <a:xfrm>
                <a:off x="7968855" y="2022329"/>
                <a:ext cx="3361361" cy="444788"/>
              </a:xfrm>
              <a:prstGeom prst="chevron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FFFFFF"/>
                    </a:solidFill>
                  </a:rPr>
                  <a:t>用机器学习重新检验深地震的震源时间函数特征</a:t>
                </a:r>
                <a:endParaRPr kumimoji="1" lang="en-US" altLang="zh-CN" sz="12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í$ḷiḓé">
              <a:extLst>
                <a:ext uri="{FF2B5EF4-FFF2-40B4-BE49-F238E27FC236}">
                  <a16:creationId xmlns:a16="http://schemas.microsoft.com/office/drawing/2014/main" id="{1CF54E2E-F8D5-415A-B094-FC3362FCC05B}"/>
                </a:ext>
              </a:extLst>
            </p:cNvPr>
            <p:cNvSpPr/>
            <p:nvPr/>
          </p:nvSpPr>
          <p:spPr>
            <a:xfrm>
              <a:off x="9748516" y="1781029"/>
              <a:ext cx="3361361" cy="869726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Autofit/>
            </a:bodyPr>
            <a:lstStyle/>
            <a:p>
              <a:pPr algn="ctr"/>
              <a:r>
                <a:rPr kumimoji="1" lang="zh-CN" altLang="en-US" sz="4000" b="1">
                  <a:solidFill>
                    <a:schemeClr val="tx1"/>
                  </a:solidFill>
                </a:rPr>
                <a:t>总结</a:t>
              </a:r>
              <a:endParaRPr kumimoji="1" lang="en-US" altLang="zh-CN" sz="4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90E7621E-F8D3-4A12-92F2-A93E3C066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113" y="1199511"/>
            <a:ext cx="9541399" cy="44589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4854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07623DE-D60A-4310-8F72-68D9884C09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2956" y="2370332"/>
            <a:ext cx="5863303" cy="878840"/>
          </a:xfrm>
        </p:spPr>
        <p:txBody>
          <a:bodyPr/>
          <a:lstStyle/>
          <a:p>
            <a:r>
              <a:rPr lang="zh-CN" altLang="en-US"/>
              <a:t>欢迎大家提问讨论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EB79BCE-F459-4246-8510-5D5716F80704}"/>
              </a:ext>
            </a:extLst>
          </p:cNvPr>
          <p:cNvSpPr/>
          <p:nvPr/>
        </p:nvSpPr>
        <p:spPr>
          <a:xfrm>
            <a:off x="652956" y="3301140"/>
            <a:ext cx="2506802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+mn-ea"/>
              </a:rPr>
              <a:t>报告人：邝晔旸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8072510-5697-4FF4-9045-225ADB97A96D}"/>
              </a:ext>
            </a:extLst>
          </p:cNvPr>
          <p:cNvSpPr/>
          <p:nvPr/>
        </p:nvSpPr>
        <p:spPr>
          <a:xfrm>
            <a:off x="652956" y="3836871"/>
            <a:ext cx="3680976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ea"/>
              </a:rPr>
              <a:t>报告日期：</a:t>
            </a:r>
            <a:r>
              <a:rPr kumimoji="0" lang="en-US" altLang="zh-CN" sz="20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+mn-ea"/>
              </a:rPr>
              <a:t>2022</a:t>
            </a:r>
            <a:r>
              <a:rPr lang="en-US" altLang="zh-CN" sz="2000">
                <a:solidFill>
                  <a:schemeClr val="accent1"/>
                </a:solidFill>
                <a:latin typeface="Arial"/>
                <a:cs typeface="+mn-ea"/>
              </a:rPr>
              <a:t>/5/23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cs typeface="+mn-ea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B7E1F59-A262-467D-B25E-D7E8E8A90DDB}"/>
              </a:ext>
            </a:extLst>
          </p:cNvPr>
          <p:cNvGrpSpPr/>
          <p:nvPr/>
        </p:nvGrpSpPr>
        <p:grpSpPr>
          <a:xfrm>
            <a:off x="6591820" y="1609772"/>
            <a:ext cx="4831092" cy="3638455"/>
            <a:chOff x="2879180" y="1312131"/>
            <a:chExt cx="6433640" cy="4887852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69E8773-B447-46CC-B141-34F5E3F94B97}"/>
                </a:ext>
              </a:extLst>
            </p:cNvPr>
            <p:cNvSpPr/>
            <p:nvPr/>
          </p:nvSpPr>
          <p:spPr>
            <a:xfrm>
              <a:off x="2879180" y="5993602"/>
              <a:ext cx="6433640" cy="206381"/>
            </a:xfrm>
            <a:prstGeom prst="ellipse">
              <a:avLst/>
            </a:prstGeom>
            <a:solidFill>
              <a:srgbClr val="444444">
                <a:alpha val="29804"/>
              </a:srgb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圆角矩形 21">
              <a:extLst>
                <a:ext uri="{FF2B5EF4-FFF2-40B4-BE49-F238E27FC236}">
                  <a16:creationId xmlns:a16="http://schemas.microsoft.com/office/drawing/2014/main" id="{50AEC4D4-4D88-4D08-8B7D-B753257B4865}"/>
                </a:ext>
              </a:extLst>
            </p:cNvPr>
            <p:cNvSpPr/>
            <p:nvPr/>
          </p:nvSpPr>
          <p:spPr>
            <a:xfrm>
              <a:off x="5292734" y="6040630"/>
              <a:ext cx="1606430" cy="58316"/>
            </a:xfrm>
            <a:prstGeom prst="roundRect">
              <a:avLst/>
            </a:prstGeom>
            <a:solidFill>
              <a:srgbClr val="2F2F2F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22">
              <a:extLst>
                <a:ext uri="{FF2B5EF4-FFF2-40B4-BE49-F238E27FC236}">
                  <a16:creationId xmlns:a16="http://schemas.microsoft.com/office/drawing/2014/main" id="{F04F040B-9BBE-4402-AE3F-5A65EC10CCD4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/>
                </a:gs>
                <a:gs pos="46000">
                  <a:srgbClr val="D1D1D3">
                    <a:alpha val="94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 23">
              <a:extLst>
                <a:ext uri="{FF2B5EF4-FFF2-40B4-BE49-F238E27FC236}">
                  <a16:creationId xmlns:a16="http://schemas.microsoft.com/office/drawing/2014/main" id="{9DF012AB-9377-4A4C-A76A-6A914969A4E2}"/>
                </a:ext>
              </a:extLst>
            </p:cNvPr>
            <p:cNvSpPr/>
            <p:nvPr/>
          </p:nvSpPr>
          <p:spPr>
            <a:xfrm>
              <a:off x="5292837" y="4927927"/>
              <a:ext cx="1606326" cy="1119844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>
              <a:gsLst>
                <a:gs pos="0">
                  <a:srgbClr val="F2F2F2">
                    <a:alpha val="0"/>
                  </a:srgbClr>
                </a:gs>
                <a:gs pos="99000">
                  <a:schemeClr val="tx1">
                    <a:lumMod val="75000"/>
                    <a:lumOff val="25000"/>
                  </a:schemeClr>
                </a:gs>
                <a:gs pos="91000">
                  <a:schemeClr val="bg1">
                    <a:lumMod val="85000"/>
                  </a:schemeClr>
                </a:gs>
                <a:gs pos="91000">
                  <a:srgbClr val="F2F2F2">
                    <a:alpha val="3922"/>
                  </a:srgbClr>
                </a:gs>
                <a:gs pos="98000">
                  <a:schemeClr val="bg2">
                    <a:lumMod val="25000"/>
                  </a:schemeClr>
                </a:gs>
                <a:gs pos="100000">
                  <a:srgbClr val="636363"/>
                </a:gs>
              </a:gsLst>
              <a:lin ang="5400000" scaled="1"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任意多边形 24">
              <a:extLst>
                <a:ext uri="{FF2B5EF4-FFF2-40B4-BE49-F238E27FC236}">
                  <a16:creationId xmlns:a16="http://schemas.microsoft.com/office/drawing/2014/main" id="{D70238DD-7729-4204-934F-C3A7002ED276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7637C16A-C6CC-4D77-B9B8-E2637DD96245}"/>
                </a:ext>
              </a:extLst>
            </p:cNvPr>
            <p:cNvGrpSpPr/>
            <p:nvPr/>
          </p:nvGrpSpPr>
          <p:grpSpPr>
            <a:xfrm>
              <a:off x="5315755" y="6074856"/>
              <a:ext cx="207301" cy="8333"/>
              <a:chOff x="4985374" y="6779411"/>
              <a:chExt cx="295079" cy="11862"/>
            </a:xfrm>
          </p:grpSpPr>
          <p:sp>
            <p:nvSpPr>
              <p:cNvPr id="27" name="任意多边形 35">
                <a:extLst>
                  <a:ext uri="{FF2B5EF4-FFF2-40B4-BE49-F238E27FC236}">
                    <a16:creationId xmlns:a16="http://schemas.microsoft.com/office/drawing/2014/main" id="{F5769FB5-947E-40CE-8645-2BC994DC1FAF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00000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任意多边形 36">
                <a:extLst>
                  <a:ext uri="{FF2B5EF4-FFF2-40B4-BE49-F238E27FC236}">
                    <a16:creationId xmlns:a16="http://schemas.microsoft.com/office/drawing/2014/main" id="{074E2F69-5611-4CF7-ABE5-C2BF3E03D140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191A1B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8" name="任意多边形 26">
              <a:extLst>
                <a:ext uri="{FF2B5EF4-FFF2-40B4-BE49-F238E27FC236}">
                  <a16:creationId xmlns:a16="http://schemas.microsoft.com/office/drawing/2014/main" id="{4A5AA3B6-A3DF-49C0-94B2-1BA76B39E679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gradFill>
              <a:gsLst>
                <a:gs pos="97000">
                  <a:schemeClr val="bg1">
                    <a:lumMod val="95000"/>
                  </a:schemeClr>
                </a:gs>
                <a:gs pos="2000">
                  <a:srgbClr val="D9D9D9"/>
                </a:gs>
                <a:gs pos="5000">
                  <a:srgbClr val="979797"/>
                </a:gs>
                <a:gs pos="19000">
                  <a:srgbClr val="D9D9D9"/>
                </a:gs>
                <a:gs pos="70000">
                  <a:srgbClr val="D9D9D9"/>
                </a:gs>
                <a:gs pos="100000">
                  <a:srgbClr val="BFBFBF"/>
                </a:gs>
                <a:gs pos="94000">
                  <a:srgbClr val="979797"/>
                </a:gs>
                <a:gs pos="87000">
                  <a:srgbClr val="BFBFBF"/>
                </a:gs>
              </a:gsLst>
              <a:lin ang="0" scaled="0"/>
            </a:gradFill>
            <a:ln w="48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19" name="任意多边形 27">
              <a:extLst>
                <a:ext uri="{FF2B5EF4-FFF2-40B4-BE49-F238E27FC236}">
                  <a16:creationId xmlns:a16="http://schemas.microsoft.com/office/drawing/2014/main" id="{A7B307DE-8F73-4466-8184-3936506F5B8C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7D21D179-1DD7-445F-B818-E847FA606F8A}"/>
                </a:ext>
              </a:extLst>
            </p:cNvPr>
            <p:cNvGrpSpPr/>
            <p:nvPr/>
          </p:nvGrpSpPr>
          <p:grpSpPr>
            <a:xfrm>
              <a:off x="2879181" y="1312131"/>
              <a:ext cx="6433639" cy="3691841"/>
              <a:chOff x="1517080" y="0"/>
              <a:chExt cx="9157840" cy="5255081"/>
            </a:xfrm>
          </p:grpSpPr>
          <p:sp>
            <p:nvSpPr>
              <p:cNvPr id="25" name="任意多边形 33">
                <a:extLst>
                  <a:ext uri="{FF2B5EF4-FFF2-40B4-BE49-F238E27FC236}">
                    <a16:creationId xmlns:a16="http://schemas.microsoft.com/office/drawing/2014/main" id="{2A34207E-3242-4ECD-9063-5D4F68EF97E9}"/>
                  </a:ext>
                </a:extLst>
              </p:cNvPr>
              <p:cNvSpPr/>
              <p:nvPr/>
            </p:nvSpPr>
            <p:spPr>
              <a:xfrm>
                <a:off x="1517080" y="0"/>
                <a:ext cx="9157840" cy="5255081"/>
              </a:xfrm>
              <a:custGeom>
                <a:avLst/>
                <a:gdLst>
                  <a:gd name="connsiteX0" fmla="*/ 83658 w 9157840"/>
                  <a:gd name="connsiteY0" fmla="*/ 0 h 5255081"/>
                  <a:gd name="connsiteX1" fmla="*/ 9074237 w 9157840"/>
                  <a:gd name="connsiteY1" fmla="*/ 0 h 5255081"/>
                  <a:gd name="connsiteX2" fmla="*/ 9124504 w 9157840"/>
                  <a:gd name="connsiteY2" fmla="*/ 8749 h 5255081"/>
                  <a:gd name="connsiteX3" fmla="*/ 9149119 w 9157840"/>
                  <a:gd name="connsiteY3" fmla="*/ 33363 h 5255081"/>
                  <a:gd name="connsiteX4" fmla="*/ 9157867 w 9157840"/>
                  <a:gd name="connsiteY4" fmla="*/ 83631 h 5255081"/>
                  <a:gd name="connsiteX5" fmla="*/ 9157867 w 9157840"/>
                  <a:gd name="connsiteY5" fmla="*/ 5171451 h 5255081"/>
                  <a:gd name="connsiteX6" fmla="*/ 9149119 w 9157840"/>
                  <a:gd name="connsiteY6" fmla="*/ 5221719 h 5255081"/>
                  <a:gd name="connsiteX7" fmla="*/ 9124504 w 9157840"/>
                  <a:gd name="connsiteY7" fmla="*/ 5246333 h 5255081"/>
                  <a:gd name="connsiteX8" fmla="*/ 9074237 w 9157840"/>
                  <a:gd name="connsiteY8" fmla="*/ 5255082 h 5255081"/>
                  <a:gd name="connsiteX9" fmla="*/ 83658 w 9157840"/>
                  <a:gd name="connsiteY9" fmla="*/ 5255082 h 5255081"/>
                  <a:gd name="connsiteX10" fmla="*/ 33390 w 9157840"/>
                  <a:gd name="connsiteY10" fmla="*/ 5246333 h 5255081"/>
                  <a:gd name="connsiteX11" fmla="*/ 8776 w 9157840"/>
                  <a:gd name="connsiteY11" fmla="*/ 5221719 h 5255081"/>
                  <a:gd name="connsiteX12" fmla="*/ 27 w 9157840"/>
                  <a:gd name="connsiteY12" fmla="*/ 5171451 h 5255081"/>
                  <a:gd name="connsiteX13" fmla="*/ 27 w 9157840"/>
                  <a:gd name="connsiteY13" fmla="*/ 83631 h 5255081"/>
                  <a:gd name="connsiteX14" fmla="*/ 8776 w 9157840"/>
                  <a:gd name="connsiteY14" fmla="*/ 33363 h 5255081"/>
                  <a:gd name="connsiteX15" fmla="*/ 33390 w 9157840"/>
                  <a:gd name="connsiteY15" fmla="*/ 8749 h 5255081"/>
                  <a:gd name="connsiteX16" fmla="*/ 83658 w 9157840"/>
                  <a:gd name="connsiteY16" fmla="*/ 0 h 525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157840" h="5255081">
                    <a:moveTo>
                      <a:pt x="83658" y="0"/>
                    </a:moveTo>
                    <a:lnTo>
                      <a:pt x="9074237" y="0"/>
                    </a:lnTo>
                    <a:cubicBezTo>
                      <a:pt x="9103300" y="0"/>
                      <a:pt x="9113827" y="2966"/>
                      <a:pt x="9124504" y="8749"/>
                    </a:cubicBezTo>
                    <a:cubicBezTo>
                      <a:pt x="9135180" y="14532"/>
                      <a:pt x="9143483" y="22835"/>
                      <a:pt x="9149119" y="33363"/>
                    </a:cubicBezTo>
                    <a:cubicBezTo>
                      <a:pt x="9154753" y="43891"/>
                      <a:pt x="9157867" y="54567"/>
                      <a:pt x="9157867" y="83631"/>
                    </a:cubicBezTo>
                    <a:lnTo>
                      <a:pt x="9157867" y="5171451"/>
                    </a:lnTo>
                    <a:cubicBezTo>
                      <a:pt x="9157867" y="5200514"/>
                      <a:pt x="9154901" y="5211042"/>
                      <a:pt x="9149119" y="5221719"/>
                    </a:cubicBezTo>
                    <a:cubicBezTo>
                      <a:pt x="9143483" y="5232395"/>
                      <a:pt x="9135032" y="5240699"/>
                      <a:pt x="9124504" y="5246333"/>
                    </a:cubicBezTo>
                    <a:cubicBezTo>
                      <a:pt x="9113976" y="5251968"/>
                      <a:pt x="9103300" y="5255082"/>
                      <a:pt x="9074237" y="5255082"/>
                    </a:cubicBezTo>
                    <a:lnTo>
                      <a:pt x="83658" y="5255082"/>
                    </a:lnTo>
                    <a:cubicBezTo>
                      <a:pt x="54594" y="5255082"/>
                      <a:pt x="44066" y="5252116"/>
                      <a:pt x="33390" y="5246333"/>
                    </a:cubicBezTo>
                    <a:cubicBezTo>
                      <a:pt x="22714" y="5240550"/>
                      <a:pt x="14410" y="5232247"/>
                      <a:pt x="8776" y="5221719"/>
                    </a:cubicBezTo>
                    <a:cubicBezTo>
                      <a:pt x="3141" y="5211042"/>
                      <a:pt x="27" y="5200514"/>
                      <a:pt x="27" y="5171451"/>
                    </a:cubicBezTo>
                    <a:lnTo>
                      <a:pt x="27" y="83631"/>
                    </a:lnTo>
                    <a:cubicBezTo>
                      <a:pt x="27" y="54567"/>
                      <a:pt x="2993" y="44039"/>
                      <a:pt x="8776" y="33363"/>
                    </a:cubicBezTo>
                    <a:cubicBezTo>
                      <a:pt x="14559" y="22687"/>
                      <a:pt x="22714" y="14383"/>
                      <a:pt x="33390" y="8749"/>
                    </a:cubicBezTo>
                    <a:cubicBezTo>
                      <a:pt x="44066" y="3114"/>
                      <a:pt x="54594" y="0"/>
                      <a:pt x="83658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任意多边形 34">
                <a:extLst>
                  <a:ext uri="{FF2B5EF4-FFF2-40B4-BE49-F238E27FC236}">
                    <a16:creationId xmlns:a16="http://schemas.microsoft.com/office/drawing/2014/main" id="{B99AEF6A-404F-4C0F-B1E3-3DE96C0B0865}"/>
                  </a:ext>
                </a:extLst>
              </p:cNvPr>
              <p:cNvSpPr/>
              <p:nvPr/>
            </p:nvSpPr>
            <p:spPr>
              <a:xfrm>
                <a:off x="1632739" y="115659"/>
                <a:ext cx="8926521" cy="5023763"/>
              </a:xfrm>
              <a:custGeom>
                <a:avLst/>
                <a:gdLst>
                  <a:gd name="connsiteX0" fmla="*/ 27 w 8926521"/>
                  <a:gd name="connsiteY0" fmla="*/ 0 h 5023763"/>
                  <a:gd name="connsiteX1" fmla="*/ 8926549 w 8926521"/>
                  <a:gd name="connsiteY1" fmla="*/ 0 h 5023763"/>
                  <a:gd name="connsiteX2" fmla="*/ 8926549 w 8926521"/>
                  <a:gd name="connsiteY2" fmla="*/ 5023763 h 5023763"/>
                  <a:gd name="connsiteX3" fmla="*/ 27 w 8926521"/>
                  <a:gd name="connsiteY3" fmla="*/ 5023763 h 502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6521" h="5023763">
                    <a:moveTo>
                      <a:pt x="27" y="0"/>
                    </a:moveTo>
                    <a:lnTo>
                      <a:pt x="8926549" y="0"/>
                    </a:lnTo>
                    <a:lnTo>
                      <a:pt x="8926549" y="5023763"/>
                    </a:lnTo>
                    <a:lnTo>
                      <a:pt x="27" y="5023763"/>
                    </a:lnTo>
                    <a:close/>
                  </a:path>
                </a:pathLst>
              </a:custGeom>
              <a:solidFill>
                <a:srgbClr val="20202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1" name="任意多边形 29">
              <a:extLst>
                <a:ext uri="{FF2B5EF4-FFF2-40B4-BE49-F238E27FC236}">
                  <a16:creationId xmlns:a16="http://schemas.microsoft.com/office/drawing/2014/main" id="{46AD377D-5652-4EB4-B6DA-51520B1797D4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000000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 30">
              <a:extLst>
                <a:ext uri="{FF2B5EF4-FFF2-40B4-BE49-F238E27FC236}">
                  <a16:creationId xmlns:a16="http://schemas.microsoft.com/office/drawing/2014/main" id="{D374EEF7-760C-4685-83C9-BC1BC3E1F362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191A1B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 31">
              <a:extLst>
                <a:ext uri="{FF2B5EF4-FFF2-40B4-BE49-F238E27FC236}">
                  <a16:creationId xmlns:a16="http://schemas.microsoft.com/office/drawing/2014/main" id="{D86AD423-948C-4A76-BC69-56A1C6592793}"/>
                </a:ext>
              </a:extLst>
            </p:cNvPr>
            <p:cNvSpPr/>
            <p:nvPr/>
          </p:nvSpPr>
          <p:spPr>
            <a:xfrm>
              <a:off x="2962518" y="1395468"/>
              <a:ext cx="6266964" cy="3525167"/>
            </a:xfrm>
            <a:custGeom>
              <a:avLst/>
              <a:gdLst>
                <a:gd name="connsiteX0" fmla="*/ 107 w 8920590"/>
                <a:gd name="connsiteY0" fmla="*/ 80 h 5017831"/>
                <a:gd name="connsiteX1" fmla="*/ 8920697 w 8920590"/>
                <a:gd name="connsiteY1" fmla="*/ 80 h 5017831"/>
                <a:gd name="connsiteX2" fmla="*/ 8920697 w 8920590"/>
                <a:gd name="connsiteY2" fmla="*/ 5017912 h 5017831"/>
                <a:gd name="connsiteX3" fmla="*/ 107 w 8920590"/>
                <a:gd name="connsiteY3" fmla="*/ 5017912 h 501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0590" h="5017831">
                  <a:moveTo>
                    <a:pt x="107" y="80"/>
                  </a:moveTo>
                  <a:lnTo>
                    <a:pt x="8920697" y="80"/>
                  </a:lnTo>
                  <a:lnTo>
                    <a:pt x="8920697" y="5017912"/>
                  </a:lnTo>
                  <a:lnTo>
                    <a:pt x="107" y="5017912"/>
                  </a:lnTo>
                  <a:close/>
                </a:path>
              </a:pathLst>
            </a:custGeom>
            <a:pattFill prst="pct5">
              <a:fgClr>
                <a:srgbClr val="E4E6EA"/>
              </a:fgClr>
              <a:bgClr>
                <a:srgbClr val="ADB5BF"/>
              </a:bgClr>
            </a:patt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4" name="任意多边形 32">
              <a:extLst>
                <a:ext uri="{FF2B5EF4-FFF2-40B4-BE49-F238E27FC236}">
                  <a16:creationId xmlns:a16="http://schemas.microsoft.com/office/drawing/2014/main" id="{2F218AA6-6761-4516-B803-FA8A06DBDAA4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>
                    <a:alpha val="20000"/>
                  </a:srgbClr>
                </a:gs>
                <a:gs pos="46000">
                  <a:srgbClr val="D1D1D3">
                    <a:alpha val="20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6DC97679-6B11-4903-A881-EDCBA51A6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24" y="1384567"/>
            <a:ext cx="2647969" cy="84773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ED9D5B9-DD9A-4CAC-8FBD-AD8DE96CD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270" y="1665682"/>
            <a:ext cx="4706520" cy="26293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670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65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56653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#856592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#856592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#856592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#856592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#856592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856639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主题5">
  <a:themeElements>
    <a:clrScheme name="SEU">
      <a:dk1>
        <a:sysClr val="windowText" lastClr="000000"/>
      </a:dk1>
      <a:lt1>
        <a:sysClr val="window" lastClr="FFFFFF"/>
      </a:lt1>
      <a:dk2>
        <a:srgbClr val="44546A"/>
      </a:dk2>
      <a:lt2>
        <a:srgbClr val="E3E1DD"/>
      </a:lt2>
      <a:accent1>
        <a:srgbClr val="445437"/>
      </a:accent1>
      <a:accent2>
        <a:srgbClr val="FFCC00"/>
      </a:accent2>
      <a:accent3>
        <a:srgbClr val="2872A1"/>
      </a:accent3>
      <a:accent4>
        <a:srgbClr val="FCB322"/>
      </a:accent4>
      <a:accent5>
        <a:srgbClr val="EA6C00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2394</Words>
  <Application>Microsoft Office PowerPoint</Application>
  <PresentationFormat>宽屏</PresentationFormat>
  <Paragraphs>310</Paragraphs>
  <Slides>39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5" baseType="lpstr">
      <vt:lpstr>等线</vt:lpstr>
      <vt:lpstr>微软雅黑</vt:lpstr>
      <vt:lpstr>微软雅黑</vt:lpstr>
      <vt:lpstr>Arial</vt:lpstr>
      <vt:lpstr>Cambria Math</vt:lpstr>
      <vt:lpstr>主题5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Hansen</dc:creator>
  <cp:lastModifiedBy>Administrator</cp:lastModifiedBy>
  <cp:revision>95</cp:revision>
  <dcterms:created xsi:type="dcterms:W3CDTF">2017-04-28T04:55:15Z</dcterms:created>
  <dcterms:modified xsi:type="dcterms:W3CDTF">2022-05-23T10:56:17Z</dcterms:modified>
</cp:coreProperties>
</file>